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8" r:id="rId3"/>
    <p:sldMasterId id="2147483698" r:id="rId4"/>
    <p:sldMasterId id="2147483734" r:id="rId5"/>
  </p:sldMasterIdLst>
  <p:notesMasterIdLst>
    <p:notesMasterId r:id="rId52"/>
  </p:notesMasterIdLst>
  <p:sldIdLst>
    <p:sldId id="871" r:id="rId6"/>
    <p:sldId id="1025" r:id="rId7"/>
    <p:sldId id="276" r:id="rId8"/>
    <p:sldId id="867" r:id="rId9"/>
    <p:sldId id="280" r:id="rId10"/>
    <p:sldId id="260" r:id="rId11"/>
    <p:sldId id="1066" r:id="rId12"/>
    <p:sldId id="870" r:id="rId13"/>
    <p:sldId id="874" r:id="rId14"/>
    <p:sldId id="875" r:id="rId15"/>
    <p:sldId id="610" r:id="rId16"/>
    <p:sldId id="1074" r:id="rId17"/>
    <p:sldId id="1067" r:id="rId18"/>
    <p:sldId id="1068" r:id="rId19"/>
    <p:sldId id="1069" r:id="rId20"/>
    <p:sldId id="1070" r:id="rId21"/>
    <p:sldId id="1071" r:id="rId22"/>
    <p:sldId id="1076" r:id="rId23"/>
    <p:sldId id="1088" r:id="rId24"/>
    <p:sldId id="1065" r:id="rId25"/>
    <p:sldId id="1091" r:id="rId26"/>
    <p:sldId id="1092" r:id="rId27"/>
    <p:sldId id="1093" r:id="rId28"/>
    <p:sldId id="1109" r:id="rId29"/>
    <p:sldId id="1094" r:id="rId30"/>
    <p:sldId id="1095" r:id="rId31"/>
    <p:sldId id="1096" r:id="rId32"/>
    <p:sldId id="1077" r:id="rId33"/>
    <p:sldId id="1102" r:id="rId34"/>
    <p:sldId id="1103" r:id="rId35"/>
    <p:sldId id="1104" r:id="rId36"/>
    <p:sldId id="1105" r:id="rId37"/>
    <p:sldId id="1106" r:id="rId38"/>
    <p:sldId id="1107" r:id="rId39"/>
    <p:sldId id="1083" r:id="rId40"/>
    <p:sldId id="609" r:id="rId41"/>
    <p:sldId id="1108" r:id="rId42"/>
    <p:sldId id="999" r:id="rId43"/>
    <p:sldId id="811" r:id="rId44"/>
    <p:sldId id="808" r:id="rId45"/>
    <p:sldId id="542" r:id="rId46"/>
    <p:sldId id="325" r:id="rId47"/>
    <p:sldId id="1078" r:id="rId48"/>
    <p:sldId id="1079" r:id="rId49"/>
    <p:sldId id="1080" r:id="rId50"/>
    <p:sldId id="108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8422A1-6C6D-6D43-9263-AA2FA1E16B11}">
          <p14:sldIdLst>
            <p14:sldId id="871"/>
            <p14:sldId id="1025"/>
            <p14:sldId id="276"/>
            <p14:sldId id="867"/>
            <p14:sldId id="280"/>
            <p14:sldId id="260"/>
            <p14:sldId id="1066"/>
            <p14:sldId id="870"/>
            <p14:sldId id="874"/>
            <p14:sldId id="875"/>
            <p14:sldId id="610"/>
            <p14:sldId id="1074"/>
            <p14:sldId id="1067"/>
            <p14:sldId id="1068"/>
            <p14:sldId id="1069"/>
            <p14:sldId id="1070"/>
            <p14:sldId id="1071"/>
            <p14:sldId id="1076"/>
            <p14:sldId id="1088"/>
            <p14:sldId id="1065"/>
            <p14:sldId id="1091"/>
            <p14:sldId id="1092"/>
            <p14:sldId id="1093"/>
            <p14:sldId id="1109"/>
            <p14:sldId id="1094"/>
            <p14:sldId id="1095"/>
            <p14:sldId id="1096"/>
            <p14:sldId id="1077"/>
            <p14:sldId id="1102"/>
            <p14:sldId id="1103"/>
            <p14:sldId id="1104"/>
            <p14:sldId id="1105"/>
            <p14:sldId id="1106"/>
            <p14:sldId id="1107"/>
            <p14:sldId id="1083"/>
            <p14:sldId id="609"/>
            <p14:sldId id="1108"/>
          </p14:sldIdLst>
        </p14:section>
        <p14:section name="Appendix" id="{40F2C576-FB17-2340-8487-1C0369BB82C8}">
          <p14:sldIdLst>
            <p14:sldId id="999"/>
            <p14:sldId id="811"/>
            <p14:sldId id="808"/>
            <p14:sldId id="542"/>
            <p14:sldId id="325"/>
            <p14:sldId id="1078"/>
            <p14:sldId id="1079"/>
            <p14:sldId id="1080"/>
            <p14:sldId id="108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4"/>
    <p:restoredTop sz="94655"/>
  </p:normalViewPr>
  <p:slideViewPr>
    <p:cSldViewPr snapToGrid="0" snapToObjects="1">
      <p:cViewPr>
        <p:scale>
          <a:sx n="100" d="100"/>
          <a:sy n="100" d="100"/>
        </p:scale>
        <p:origin x="504"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Deliv</c:v>
                </c:pt>
              </c:strCache>
            </c:strRef>
          </c:tx>
          <c:spPr>
            <a:ln w="22225" cap="rnd">
              <a:solidFill>
                <a:srgbClr val="00B050"/>
              </a:solidFill>
              <a:round/>
            </a:ln>
            <a:effectLst/>
          </c:spPr>
          <c:marker>
            <c:symbol val="none"/>
          </c:marker>
          <c:cat>
            <c:numRef>
              <c:f>Sheet1!$A$2:$A$5</c:f>
              <c:numCache>
                <c:formatCode>mmm\-yy</c:formatCode>
                <c:ptCount val="4"/>
                <c:pt idx="0">
                  <c:v>43405</c:v>
                </c:pt>
                <c:pt idx="1">
                  <c:v>43435</c:v>
                </c:pt>
                <c:pt idx="2">
                  <c:v>43466</c:v>
                </c:pt>
                <c:pt idx="3">
                  <c:v>43515</c:v>
                </c:pt>
              </c:numCache>
            </c:numRef>
          </c:cat>
          <c:val>
            <c:numRef>
              <c:f>Sheet1!$B$2:$B$5</c:f>
              <c:numCache>
                <c:formatCode>_ * #,##0.00_ ;_ * \-#,##0.00_ ;_ * "-"??_ ;_ @_ </c:formatCode>
                <c:ptCount val="4"/>
                <c:pt idx="0">
                  <c:v>9.0294120000000007</c:v>
                </c:pt>
                <c:pt idx="1">
                  <c:v>8.7820509999999992</c:v>
                </c:pt>
                <c:pt idx="2">
                  <c:v>8.8970590000000005</c:v>
                </c:pt>
              </c:numCache>
            </c:numRef>
          </c:val>
          <c:smooth val="0"/>
          <c:extLst>
            <c:ext xmlns:c16="http://schemas.microsoft.com/office/drawing/2014/chart" uri="{C3380CC4-5D6E-409C-BE32-E72D297353CC}">
              <c16:uniqueId val="{00000001-0F95-41FB-BC58-310560F0A0BA}"/>
            </c:ext>
          </c:extLst>
        </c:ser>
        <c:ser>
          <c:idx val="2"/>
          <c:order val="1"/>
          <c:tx>
            <c:strRef>
              <c:f>Sheet1!$C$1</c:f>
              <c:strCache>
                <c:ptCount val="1"/>
                <c:pt idx="0">
                  <c:v>Doordash</c:v>
                </c:pt>
              </c:strCache>
            </c:strRef>
          </c:tx>
          <c:spPr>
            <a:ln w="22225" cap="rnd">
              <a:solidFill>
                <a:srgbClr val="FFC000"/>
              </a:solidFill>
              <a:round/>
            </a:ln>
            <a:effectLst/>
          </c:spPr>
          <c:marker>
            <c:symbol val="none"/>
          </c:marker>
          <c:cat>
            <c:numRef>
              <c:f>Sheet1!$A$2:$A$5</c:f>
              <c:numCache>
                <c:formatCode>mmm\-yy</c:formatCode>
                <c:ptCount val="4"/>
                <c:pt idx="0">
                  <c:v>43405</c:v>
                </c:pt>
                <c:pt idx="1">
                  <c:v>43435</c:v>
                </c:pt>
                <c:pt idx="2">
                  <c:v>43466</c:v>
                </c:pt>
                <c:pt idx="3">
                  <c:v>43515</c:v>
                </c:pt>
              </c:numCache>
            </c:numRef>
          </c:cat>
          <c:val>
            <c:numRef>
              <c:f>Sheet1!$C$2:$C$5</c:f>
              <c:numCache>
                <c:formatCode>_ * #,##0.00_ ;_ * \-#,##0.00_ ;_ * "-"??_ ;_ @_ </c:formatCode>
                <c:ptCount val="4"/>
                <c:pt idx="0">
                  <c:v>9.0606819999999999</c:v>
                </c:pt>
                <c:pt idx="1">
                  <c:v>9.0689130000000002</c:v>
                </c:pt>
                <c:pt idx="2">
                  <c:v>9.0943210000000008</c:v>
                </c:pt>
                <c:pt idx="3">
                  <c:v>9.0924189999999996</c:v>
                </c:pt>
              </c:numCache>
            </c:numRef>
          </c:val>
          <c:smooth val="0"/>
          <c:extLst>
            <c:ext xmlns:c16="http://schemas.microsoft.com/office/drawing/2014/chart" uri="{C3380CC4-5D6E-409C-BE32-E72D297353CC}">
              <c16:uniqueId val="{00000002-0F95-41FB-BC58-310560F0A0BA}"/>
            </c:ext>
          </c:extLst>
        </c:ser>
        <c:ser>
          <c:idx val="4"/>
          <c:order val="2"/>
          <c:tx>
            <c:strRef>
              <c:f>Sheet1!$D$1</c:f>
              <c:strCache>
                <c:ptCount val="1"/>
                <c:pt idx="0">
                  <c:v>Postmates</c:v>
                </c:pt>
              </c:strCache>
            </c:strRef>
          </c:tx>
          <c:spPr>
            <a:ln w="22225">
              <a:solidFill>
                <a:srgbClr val="833C0C"/>
              </a:solidFill>
            </a:ln>
          </c:spPr>
          <c:marker>
            <c:symbol val="none"/>
          </c:marker>
          <c:cat>
            <c:numRef>
              <c:f>Sheet1!$A$2:$A$5</c:f>
              <c:numCache>
                <c:formatCode>mmm\-yy</c:formatCode>
                <c:ptCount val="4"/>
                <c:pt idx="0">
                  <c:v>43405</c:v>
                </c:pt>
                <c:pt idx="1">
                  <c:v>43435</c:v>
                </c:pt>
                <c:pt idx="2">
                  <c:v>43466</c:v>
                </c:pt>
                <c:pt idx="3">
                  <c:v>43515</c:v>
                </c:pt>
              </c:numCache>
            </c:numRef>
          </c:cat>
          <c:val>
            <c:numRef>
              <c:f>Sheet1!$D$2:$D$5</c:f>
              <c:numCache>
                <c:formatCode>_ * #,##0.00_ ;_ * \-#,##0.00_ ;_ * "-"??_ ;_ @_ </c:formatCode>
                <c:ptCount val="4"/>
                <c:pt idx="0">
                  <c:v>9.0091319999999993</c:v>
                </c:pt>
                <c:pt idx="1">
                  <c:v>9.1184550000000009</c:v>
                </c:pt>
                <c:pt idx="2">
                  <c:v>9.1110550000000003</c:v>
                </c:pt>
                <c:pt idx="3">
                  <c:v>9.0393349999999995</c:v>
                </c:pt>
              </c:numCache>
            </c:numRef>
          </c:val>
          <c:smooth val="0"/>
          <c:extLst>
            <c:ext xmlns:c16="http://schemas.microsoft.com/office/drawing/2014/chart" uri="{C3380CC4-5D6E-409C-BE32-E72D297353CC}">
              <c16:uniqueId val="{00000004-0F95-41FB-BC58-310560F0A0BA}"/>
            </c:ext>
          </c:extLst>
        </c:ser>
        <c:ser>
          <c:idx val="0"/>
          <c:order val="3"/>
          <c:tx>
            <c:strRef>
              <c:f>Sheet1!$E$1</c:f>
              <c:strCache>
                <c:ptCount val="1"/>
                <c:pt idx="0">
                  <c:v>Spark</c:v>
                </c:pt>
              </c:strCache>
            </c:strRef>
          </c:tx>
          <c:spPr>
            <a:ln w="22225">
              <a:solidFill>
                <a:srgbClr val="1575CF"/>
              </a:solidFill>
            </a:ln>
          </c:spPr>
          <c:marker>
            <c:symbol val="none"/>
          </c:marker>
          <c:cat>
            <c:numRef>
              <c:f>Sheet1!$A$2:$A$5</c:f>
              <c:numCache>
                <c:formatCode>mmm\-yy</c:formatCode>
                <c:ptCount val="4"/>
                <c:pt idx="0">
                  <c:v>43405</c:v>
                </c:pt>
                <c:pt idx="1">
                  <c:v>43435</c:v>
                </c:pt>
                <c:pt idx="2">
                  <c:v>43466</c:v>
                </c:pt>
                <c:pt idx="3">
                  <c:v>43515</c:v>
                </c:pt>
              </c:numCache>
            </c:numRef>
          </c:cat>
          <c:val>
            <c:numRef>
              <c:f>Sheet1!$E$2:$E$5</c:f>
              <c:numCache>
                <c:formatCode>_ * #,##0.00_ ;_ * \-#,##0.00_ ;_ * "-"??_ ;_ @_ </c:formatCode>
                <c:ptCount val="4"/>
                <c:pt idx="0">
                  <c:v>8.766667</c:v>
                </c:pt>
                <c:pt idx="1">
                  <c:v>9.0519879999999997</c:v>
                </c:pt>
                <c:pt idx="2">
                  <c:v>9.0304710000000004</c:v>
                </c:pt>
                <c:pt idx="3">
                  <c:v>9.1716420000000003</c:v>
                </c:pt>
              </c:numCache>
            </c:numRef>
          </c:val>
          <c:smooth val="0"/>
          <c:extLst>
            <c:ext xmlns:c16="http://schemas.microsoft.com/office/drawing/2014/chart" uri="{C3380CC4-5D6E-409C-BE32-E72D297353CC}">
              <c16:uniqueId val="{00000000-A312-4399-8EC8-42DE686F16C3}"/>
            </c:ext>
          </c:extLst>
        </c:ser>
        <c:ser>
          <c:idx val="3"/>
          <c:order val="4"/>
          <c:tx>
            <c:strRef>
              <c:f>Sheet1!$F$1</c:f>
              <c:strCache>
                <c:ptCount val="1"/>
                <c:pt idx="0">
                  <c:v>AD</c:v>
                </c:pt>
              </c:strCache>
            </c:strRef>
          </c:tx>
          <c:spPr>
            <a:ln w="22225">
              <a:solidFill>
                <a:srgbClr val="002060"/>
              </a:solidFill>
            </a:ln>
          </c:spPr>
          <c:marker>
            <c:symbol val="none"/>
          </c:marker>
          <c:cat>
            <c:numRef>
              <c:f>Sheet1!$A$2:$A$5</c:f>
              <c:numCache>
                <c:formatCode>mmm\-yy</c:formatCode>
                <c:ptCount val="4"/>
                <c:pt idx="0">
                  <c:v>43405</c:v>
                </c:pt>
                <c:pt idx="1">
                  <c:v>43435</c:v>
                </c:pt>
                <c:pt idx="2">
                  <c:v>43466</c:v>
                </c:pt>
                <c:pt idx="3">
                  <c:v>43515</c:v>
                </c:pt>
              </c:numCache>
            </c:numRef>
          </c:cat>
          <c:val>
            <c:numRef>
              <c:f>Sheet1!$F$2:$F$5</c:f>
              <c:numCache>
                <c:formatCode>_ * #,##0.00_ ;_ * \-#,##0.00_ ;_ * "-"??_ ;_ @_ </c:formatCode>
                <c:ptCount val="4"/>
                <c:pt idx="1">
                  <c:v>8.5749999999999993</c:v>
                </c:pt>
                <c:pt idx="2">
                  <c:v>9.4487179999999995</c:v>
                </c:pt>
                <c:pt idx="3">
                  <c:v>9.0819670000000006</c:v>
                </c:pt>
              </c:numCache>
            </c:numRef>
          </c:val>
          <c:smooth val="0"/>
          <c:extLst>
            <c:ext xmlns:c16="http://schemas.microsoft.com/office/drawing/2014/chart" uri="{C3380CC4-5D6E-409C-BE32-E72D297353CC}">
              <c16:uniqueId val="{00000000-977C-416E-A669-4F8FEB375DB9}"/>
            </c:ext>
          </c:extLst>
        </c:ser>
        <c:ser>
          <c:idx val="5"/>
          <c:order val="5"/>
          <c:tx>
            <c:strRef>
              <c:f>Sheet1!$G$1</c:f>
              <c:strCache>
                <c:ptCount val="1"/>
                <c:pt idx="0">
                  <c:v>Pointpickup</c:v>
                </c:pt>
              </c:strCache>
            </c:strRef>
          </c:tx>
          <c:spPr>
            <a:ln w="22225">
              <a:solidFill>
                <a:srgbClr val="61BF1A"/>
              </a:solidFill>
            </a:ln>
          </c:spPr>
          <c:marker>
            <c:symbol val="none"/>
          </c:marker>
          <c:cat>
            <c:numRef>
              <c:f>Sheet1!$A$2:$A$5</c:f>
              <c:numCache>
                <c:formatCode>mmm\-yy</c:formatCode>
                <c:ptCount val="4"/>
                <c:pt idx="0">
                  <c:v>43405</c:v>
                </c:pt>
                <c:pt idx="1">
                  <c:v>43435</c:v>
                </c:pt>
                <c:pt idx="2">
                  <c:v>43466</c:v>
                </c:pt>
                <c:pt idx="3">
                  <c:v>43515</c:v>
                </c:pt>
              </c:numCache>
            </c:numRef>
          </c:cat>
          <c:val>
            <c:numRef>
              <c:f>Sheet1!$G$2:$G$5</c:f>
              <c:numCache>
                <c:formatCode>General</c:formatCode>
                <c:ptCount val="4"/>
                <c:pt idx="2" formatCode="_ * #,##0.00_ ;_ * \-#,##0.00_ ;_ * &quot;-&quot;??_ ;_ @_ ">
                  <c:v>9.5384620000000009</c:v>
                </c:pt>
                <c:pt idx="3" formatCode="_ * #,##0.00_ ;_ * \-#,##0.00_ ;_ * &quot;-&quot;??_ ;_ @_ ">
                  <c:v>9</c:v>
                </c:pt>
              </c:numCache>
            </c:numRef>
          </c:val>
          <c:smooth val="0"/>
          <c:extLst>
            <c:ext xmlns:c16="http://schemas.microsoft.com/office/drawing/2014/chart" uri="{C3380CC4-5D6E-409C-BE32-E72D297353CC}">
              <c16:uniqueId val="{00000000-89FE-498F-9A33-E82ADCAEC65C}"/>
            </c:ext>
          </c:extLst>
        </c:ser>
        <c:ser>
          <c:idx val="6"/>
          <c:order val="6"/>
          <c:tx>
            <c:strRef>
              <c:f>Sheet1!$H$1</c:f>
              <c:strCache>
                <c:ptCount val="1"/>
                <c:pt idx="0">
                  <c:v>Axlehire</c:v>
                </c:pt>
              </c:strCache>
            </c:strRef>
          </c:tx>
          <c:spPr>
            <a:ln w="22225">
              <a:solidFill>
                <a:srgbClr val="F47B20"/>
              </a:solidFill>
            </a:ln>
          </c:spPr>
          <c:marker>
            <c:symbol val="none"/>
          </c:marker>
          <c:cat>
            <c:numRef>
              <c:f>Sheet1!$A$2:$A$5</c:f>
              <c:numCache>
                <c:formatCode>mmm\-yy</c:formatCode>
                <c:ptCount val="4"/>
                <c:pt idx="0">
                  <c:v>43405</c:v>
                </c:pt>
                <c:pt idx="1">
                  <c:v>43435</c:v>
                </c:pt>
                <c:pt idx="2">
                  <c:v>43466</c:v>
                </c:pt>
                <c:pt idx="3">
                  <c:v>43515</c:v>
                </c:pt>
              </c:numCache>
            </c:numRef>
          </c:cat>
          <c:val>
            <c:numRef>
              <c:f>Sheet1!$H$2:$H$5</c:f>
              <c:numCache>
                <c:formatCode>General</c:formatCode>
                <c:ptCount val="4"/>
                <c:pt idx="2" formatCode="_ * #,##0.00_ ;_ * \-#,##0.00_ ;_ * &quot;-&quot;??_ ;_ @_ ">
                  <c:v>9.3076919999999994</c:v>
                </c:pt>
                <c:pt idx="3" formatCode="_ * #,##0.00_ ;_ * \-#,##0.00_ ;_ * &quot;-&quot;??_ ;_ @_ ">
                  <c:v>9.2040819999999997</c:v>
                </c:pt>
              </c:numCache>
            </c:numRef>
          </c:val>
          <c:smooth val="0"/>
          <c:extLst>
            <c:ext xmlns:c16="http://schemas.microsoft.com/office/drawing/2014/chart" uri="{C3380CC4-5D6E-409C-BE32-E72D297353CC}">
              <c16:uniqueId val="{00000001-89FE-498F-9A33-E82ADCAEC65C}"/>
            </c:ext>
          </c:extLst>
        </c:ser>
        <c:ser>
          <c:idx val="7"/>
          <c:order val="7"/>
          <c:tx>
            <c:strRef>
              <c:f>Sheet1!$I$1</c:f>
              <c:strCache>
                <c:ptCount val="1"/>
                <c:pt idx="0">
                  <c:v>Skipcart</c:v>
                </c:pt>
              </c:strCache>
            </c:strRef>
          </c:tx>
          <c:marker>
            <c:symbol val="none"/>
          </c:marker>
          <c:cat>
            <c:numRef>
              <c:f>Sheet1!$A$2:$A$5</c:f>
              <c:numCache>
                <c:formatCode>mmm\-yy</c:formatCode>
                <c:ptCount val="4"/>
                <c:pt idx="0">
                  <c:v>43405</c:v>
                </c:pt>
                <c:pt idx="1">
                  <c:v>43435</c:v>
                </c:pt>
                <c:pt idx="2">
                  <c:v>43466</c:v>
                </c:pt>
                <c:pt idx="3">
                  <c:v>43515</c:v>
                </c:pt>
              </c:numCache>
            </c:numRef>
          </c:cat>
          <c:val>
            <c:numRef>
              <c:f>Sheet1!$I$2:$I$5</c:f>
              <c:numCache>
                <c:formatCode>General</c:formatCode>
                <c:ptCount val="4"/>
                <c:pt idx="3" formatCode="_ * #,##0.00_ ;_ * \-#,##0.00_ ;_ * &quot;-&quot;??_ ;_ @_ ">
                  <c:v>9.2203389999999992</c:v>
                </c:pt>
              </c:numCache>
            </c:numRef>
          </c:val>
          <c:smooth val="0"/>
          <c:extLst>
            <c:ext xmlns:c16="http://schemas.microsoft.com/office/drawing/2014/chart" uri="{C3380CC4-5D6E-409C-BE32-E72D297353CC}">
              <c16:uniqueId val="{00000000-DB22-426C-85D2-CAD5E6DC6AD3}"/>
            </c:ext>
          </c:extLst>
        </c:ser>
        <c:dLbls>
          <c:showLegendKey val="0"/>
          <c:showVal val="0"/>
          <c:showCatName val="0"/>
          <c:showSerName val="0"/>
          <c:showPercent val="0"/>
          <c:showBubbleSize val="0"/>
        </c:dLbls>
        <c:smooth val="0"/>
        <c:axId val="522816896"/>
        <c:axId val="522830976"/>
      </c:lineChart>
      <c:dateAx>
        <c:axId val="52281689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mn-ea"/>
                <a:cs typeface="+mn-cs"/>
              </a:defRPr>
            </a:pPr>
            <a:endParaRPr lang="en-US"/>
          </a:p>
        </c:txPr>
        <c:crossAx val="522830976"/>
        <c:crosses val="autoZero"/>
        <c:auto val="1"/>
        <c:lblOffset val="100"/>
        <c:baseTimeUnit val="months"/>
      </c:dateAx>
      <c:valAx>
        <c:axId val="522830976"/>
        <c:scaling>
          <c:orientation val="minMax"/>
          <c:min val="8.5"/>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mn-ea"/>
                <a:cs typeface="+mn-cs"/>
              </a:defRPr>
            </a:pPr>
            <a:endParaRPr lang="en-US"/>
          </a:p>
        </c:txPr>
        <c:crossAx val="522816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Deliv</c:v>
                </c:pt>
              </c:strCache>
            </c:strRef>
          </c:tx>
          <c:spPr>
            <a:ln w="22225" cap="rnd">
              <a:solidFill>
                <a:srgbClr val="00B050"/>
              </a:solidFill>
              <a:round/>
            </a:ln>
            <a:effectLst/>
          </c:spPr>
          <c:marker>
            <c:symbol val="none"/>
          </c:marker>
          <c:cat>
            <c:numRef>
              <c:f>Sheet1!$A$2:$A$5</c:f>
              <c:numCache>
                <c:formatCode>mmm\-yy</c:formatCode>
                <c:ptCount val="4"/>
                <c:pt idx="0">
                  <c:v>43405</c:v>
                </c:pt>
                <c:pt idx="1">
                  <c:v>43435</c:v>
                </c:pt>
                <c:pt idx="2">
                  <c:v>43466</c:v>
                </c:pt>
                <c:pt idx="3">
                  <c:v>43515</c:v>
                </c:pt>
              </c:numCache>
            </c:numRef>
          </c:cat>
          <c:val>
            <c:numRef>
              <c:f>Sheet1!$B$2:$B$5</c:f>
              <c:numCache>
                <c:formatCode>0.00%</c:formatCode>
                <c:ptCount val="4"/>
                <c:pt idx="0">
                  <c:v>0.94131455399061004</c:v>
                </c:pt>
                <c:pt idx="1">
                  <c:v>0.91066509248327399</c:v>
                </c:pt>
                <c:pt idx="2">
                  <c:v>0.95166666666666599</c:v>
                </c:pt>
              </c:numCache>
            </c:numRef>
          </c:val>
          <c:smooth val="0"/>
          <c:extLst>
            <c:ext xmlns:c16="http://schemas.microsoft.com/office/drawing/2014/chart" uri="{C3380CC4-5D6E-409C-BE32-E72D297353CC}">
              <c16:uniqueId val="{00000001-BE46-4916-9507-F945E7361612}"/>
            </c:ext>
          </c:extLst>
        </c:ser>
        <c:ser>
          <c:idx val="2"/>
          <c:order val="1"/>
          <c:tx>
            <c:strRef>
              <c:f>Sheet1!$C$1</c:f>
              <c:strCache>
                <c:ptCount val="1"/>
                <c:pt idx="0">
                  <c:v>Doordash</c:v>
                </c:pt>
              </c:strCache>
            </c:strRef>
          </c:tx>
          <c:spPr>
            <a:ln w="22225" cap="rnd">
              <a:solidFill>
                <a:srgbClr val="FFC000"/>
              </a:solidFill>
              <a:round/>
            </a:ln>
            <a:effectLst/>
          </c:spPr>
          <c:marker>
            <c:symbol val="none"/>
          </c:marker>
          <c:cat>
            <c:numRef>
              <c:f>Sheet1!$A$2:$A$5</c:f>
              <c:numCache>
                <c:formatCode>mmm\-yy</c:formatCode>
                <c:ptCount val="4"/>
                <c:pt idx="0">
                  <c:v>43405</c:v>
                </c:pt>
                <c:pt idx="1">
                  <c:v>43435</c:v>
                </c:pt>
                <c:pt idx="2">
                  <c:v>43466</c:v>
                </c:pt>
                <c:pt idx="3">
                  <c:v>43515</c:v>
                </c:pt>
              </c:numCache>
            </c:numRef>
          </c:cat>
          <c:val>
            <c:numRef>
              <c:f>Sheet1!$C$2:$C$5</c:f>
              <c:numCache>
                <c:formatCode>0.00%</c:formatCode>
                <c:ptCount val="4"/>
                <c:pt idx="0">
                  <c:v>0.95790443571654604</c:v>
                </c:pt>
                <c:pt idx="1">
                  <c:v>0.95727897720419697</c:v>
                </c:pt>
                <c:pt idx="2">
                  <c:v>0.96580235966542205</c:v>
                </c:pt>
                <c:pt idx="3">
                  <c:v>0.96269616987741802</c:v>
                </c:pt>
              </c:numCache>
            </c:numRef>
          </c:val>
          <c:smooth val="0"/>
          <c:extLst>
            <c:ext xmlns:c16="http://schemas.microsoft.com/office/drawing/2014/chart" uri="{C3380CC4-5D6E-409C-BE32-E72D297353CC}">
              <c16:uniqueId val="{00000002-BE46-4916-9507-F945E7361612}"/>
            </c:ext>
          </c:extLst>
        </c:ser>
        <c:ser>
          <c:idx val="4"/>
          <c:order val="2"/>
          <c:tx>
            <c:strRef>
              <c:f>Sheet1!$D$1</c:f>
              <c:strCache>
                <c:ptCount val="1"/>
                <c:pt idx="0">
                  <c:v>Postmates</c:v>
                </c:pt>
              </c:strCache>
            </c:strRef>
          </c:tx>
          <c:spPr>
            <a:ln w="22225">
              <a:solidFill>
                <a:srgbClr val="833C0C"/>
              </a:solidFill>
            </a:ln>
          </c:spPr>
          <c:marker>
            <c:symbol val="none"/>
          </c:marker>
          <c:cat>
            <c:numRef>
              <c:f>Sheet1!$A$2:$A$5</c:f>
              <c:numCache>
                <c:formatCode>mmm\-yy</c:formatCode>
                <c:ptCount val="4"/>
                <c:pt idx="0">
                  <c:v>43405</c:v>
                </c:pt>
                <c:pt idx="1">
                  <c:v>43435</c:v>
                </c:pt>
                <c:pt idx="2">
                  <c:v>43466</c:v>
                </c:pt>
                <c:pt idx="3">
                  <c:v>43515</c:v>
                </c:pt>
              </c:numCache>
            </c:numRef>
          </c:cat>
          <c:val>
            <c:numRef>
              <c:f>Sheet1!$D$2:$D$5</c:f>
              <c:numCache>
                <c:formatCode>0.00%</c:formatCode>
                <c:ptCount val="4"/>
                <c:pt idx="0">
                  <c:v>0.97719339996826904</c:v>
                </c:pt>
                <c:pt idx="1">
                  <c:v>0.97138635142396501</c:v>
                </c:pt>
                <c:pt idx="2">
                  <c:v>0.98526013669642198</c:v>
                </c:pt>
                <c:pt idx="3">
                  <c:v>0.97787269078371797</c:v>
                </c:pt>
              </c:numCache>
            </c:numRef>
          </c:val>
          <c:smooth val="0"/>
          <c:extLst>
            <c:ext xmlns:c16="http://schemas.microsoft.com/office/drawing/2014/chart" uri="{C3380CC4-5D6E-409C-BE32-E72D297353CC}">
              <c16:uniqueId val="{00000004-BE46-4916-9507-F945E7361612}"/>
            </c:ext>
          </c:extLst>
        </c:ser>
        <c:ser>
          <c:idx val="0"/>
          <c:order val="3"/>
          <c:tx>
            <c:strRef>
              <c:f>Sheet1!$E$1</c:f>
              <c:strCache>
                <c:ptCount val="1"/>
                <c:pt idx="0">
                  <c:v>Spark</c:v>
                </c:pt>
              </c:strCache>
            </c:strRef>
          </c:tx>
          <c:spPr>
            <a:ln w="22225">
              <a:solidFill>
                <a:srgbClr val="1575CF"/>
              </a:solidFill>
            </a:ln>
          </c:spPr>
          <c:marker>
            <c:symbol val="none"/>
          </c:marker>
          <c:cat>
            <c:numRef>
              <c:f>Sheet1!$A$2:$A$5</c:f>
              <c:numCache>
                <c:formatCode>mmm\-yy</c:formatCode>
                <c:ptCount val="4"/>
                <c:pt idx="0">
                  <c:v>43405</c:v>
                </c:pt>
                <c:pt idx="1">
                  <c:v>43435</c:v>
                </c:pt>
                <c:pt idx="2">
                  <c:v>43466</c:v>
                </c:pt>
                <c:pt idx="3">
                  <c:v>43515</c:v>
                </c:pt>
              </c:numCache>
            </c:numRef>
          </c:cat>
          <c:val>
            <c:numRef>
              <c:f>Sheet1!$E$2:$E$5</c:f>
              <c:numCache>
                <c:formatCode>0.00%</c:formatCode>
                <c:ptCount val="4"/>
                <c:pt idx="0">
                  <c:v>0.80321285140562204</c:v>
                </c:pt>
                <c:pt idx="1">
                  <c:v>0.85025091240875905</c:v>
                </c:pt>
                <c:pt idx="2">
                  <c:v>0.85995871345807995</c:v>
                </c:pt>
                <c:pt idx="3">
                  <c:v>0.87607170693686598</c:v>
                </c:pt>
              </c:numCache>
            </c:numRef>
          </c:val>
          <c:smooth val="0"/>
          <c:extLst>
            <c:ext xmlns:c16="http://schemas.microsoft.com/office/drawing/2014/chart" uri="{C3380CC4-5D6E-409C-BE32-E72D297353CC}">
              <c16:uniqueId val="{00000000-7A9B-4A2B-BCEB-F8C2E63A668F}"/>
            </c:ext>
          </c:extLst>
        </c:ser>
        <c:ser>
          <c:idx val="3"/>
          <c:order val="4"/>
          <c:tx>
            <c:strRef>
              <c:f>Sheet1!$F$1</c:f>
              <c:strCache>
                <c:ptCount val="1"/>
                <c:pt idx="0">
                  <c:v>AD</c:v>
                </c:pt>
              </c:strCache>
            </c:strRef>
          </c:tx>
          <c:spPr>
            <a:ln w="22225">
              <a:solidFill>
                <a:srgbClr val="002060"/>
              </a:solidFill>
            </a:ln>
          </c:spPr>
          <c:marker>
            <c:symbol val="none"/>
          </c:marker>
          <c:cat>
            <c:numRef>
              <c:f>Sheet1!$A$2:$A$5</c:f>
              <c:numCache>
                <c:formatCode>mmm\-yy</c:formatCode>
                <c:ptCount val="4"/>
                <c:pt idx="0">
                  <c:v>43405</c:v>
                </c:pt>
                <c:pt idx="1">
                  <c:v>43435</c:v>
                </c:pt>
                <c:pt idx="2">
                  <c:v>43466</c:v>
                </c:pt>
                <c:pt idx="3">
                  <c:v>43515</c:v>
                </c:pt>
              </c:numCache>
            </c:numRef>
          </c:cat>
          <c:val>
            <c:numRef>
              <c:f>Sheet1!$F$2:$F$5</c:f>
              <c:numCache>
                <c:formatCode>0.00%</c:formatCode>
                <c:ptCount val="4"/>
                <c:pt idx="1">
                  <c:v>1</c:v>
                </c:pt>
                <c:pt idx="2">
                  <c:v>1</c:v>
                </c:pt>
                <c:pt idx="3">
                  <c:v>1</c:v>
                </c:pt>
              </c:numCache>
            </c:numRef>
          </c:val>
          <c:smooth val="0"/>
          <c:extLst>
            <c:ext xmlns:c16="http://schemas.microsoft.com/office/drawing/2014/chart" uri="{C3380CC4-5D6E-409C-BE32-E72D297353CC}">
              <c16:uniqueId val="{00000000-F2FE-41AC-8F99-CCE022155436}"/>
            </c:ext>
          </c:extLst>
        </c:ser>
        <c:ser>
          <c:idx val="5"/>
          <c:order val="5"/>
          <c:tx>
            <c:strRef>
              <c:f>Sheet1!$G$1</c:f>
              <c:strCache>
                <c:ptCount val="1"/>
                <c:pt idx="0">
                  <c:v>Pointpickup</c:v>
                </c:pt>
              </c:strCache>
            </c:strRef>
          </c:tx>
          <c:spPr>
            <a:ln w="22225">
              <a:solidFill>
                <a:srgbClr val="61BF1A"/>
              </a:solidFill>
            </a:ln>
          </c:spPr>
          <c:marker>
            <c:symbol val="none"/>
          </c:marker>
          <c:cat>
            <c:numRef>
              <c:f>Sheet1!$A$2:$A$5</c:f>
              <c:numCache>
                <c:formatCode>mmm\-yy</c:formatCode>
                <c:ptCount val="4"/>
                <c:pt idx="0">
                  <c:v>43405</c:v>
                </c:pt>
                <c:pt idx="1">
                  <c:v>43435</c:v>
                </c:pt>
                <c:pt idx="2">
                  <c:v>43466</c:v>
                </c:pt>
                <c:pt idx="3">
                  <c:v>43515</c:v>
                </c:pt>
              </c:numCache>
            </c:numRef>
          </c:cat>
          <c:val>
            <c:numRef>
              <c:f>Sheet1!$G$2:$G$5</c:f>
              <c:numCache>
                <c:formatCode>General</c:formatCode>
                <c:ptCount val="4"/>
                <c:pt idx="2" formatCode="0.00%">
                  <c:v>0.95530925992134397</c:v>
                </c:pt>
                <c:pt idx="3" formatCode="0.00%">
                  <c:v>0.94424797170792596</c:v>
                </c:pt>
              </c:numCache>
            </c:numRef>
          </c:val>
          <c:smooth val="0"/>
          <c:extLst>
            <c:ext xmlns:c16="http://schemas.microsoft.com/office/drawing/2014/chart" uri="{C3380CC4-5D6E-409C-BE32-E72D297353CC}">
              <c16:uniqueId val="{00000000-CC46-42C6-8382-BF8256D37A15}"/>
            </c:ext>
          </c:extLst>
        </c:ser>
        <c:ser>
          <c:idx val="6"/>
          <c:order val="6"/>
          <c:tx>
            <c:strRef>
              <c:f>Sheet1!$H$1</c:f>
              <c:strCache>
                <c:ptCount val="1"/>
                <c:pt idx="0">
                  <c:v>Axlehire</c:v>
                </c:pt>
              </c:strCache>
            </c:strRef>
          </c:tx>
          <c:spPr>
            <a:ln w="22225">
              <a:solidFill>
                <a:srgbClr val="F47B20"/>
              </a:solidFill>
            </a:ln>
          </c:spPr>
          <c:marker>
            <c:symbol val="none"/>
          </c:marker>
          <c:cat>
            <c:numRef>
              <c:f>Sheet1!$A$2:$A$5</c:f>
              <c:numCache>
                <c:formatCode>mmm\-yy</c:formatCode>
                <c:ptCount val="4"/>
                <c:pt idx="0">
                  <c:v>43405</c:v>
                </c:pt>
                <c:pt idx="1">
                  <c:v>43435</c:v>
                </c:pt>
                <c:pt idx="2">
                  <c:v>43466</c:v>
                </c:pt>
                <c:pt idx="3">
                  <c:v>43515</c:v>
                </c:pt>
              </c:numCache>
            </c:numRef>
          </c:cat>
          <c:val>
            <c:numRef>
              <c:f>Sheet1!$H$2:$H$5</c:f>
              <c:numCache>
                <c:formatCode>General</c:formatCode>
                <c:ptCount val="4"/>
                <c:pt idx="2" formatCode="0.00%">
                  <c:v>0.94170984455958495</c:v>
                </c:pt>
                <c:pt idx="3" formatCode="0.00%">
                  <c:v>0.91001241208109196</c:v>
                </c:pt>
              </c:numCache>
            </c:numRef>
          </c:val>
          <c:smooth val="0"/>
          <c:extLst>
            <c:ext xmlns:c16="http://schemas.microsoft.com/office/drawing/2014/chart" uri="{C3380CC4-5D6E-409C-BE32-E72D297353CC}">
              <c16:uniqueId val="{00000001-CC46-42C6-8382-BF8256D37A15}"/>
            </c:ext>
          </c:extLst>
        </c:ser>
        <c:ser>
          <c:idx val="7"/>
          <c:order val="7"/>
          <c:tx>
            <c:strRef>
              <c:f>Sheet1!$I$1</c:f>
              <c:strCache>
                <c:ptCount val="1"/>
                <c:pt idx="0">
                  <c:v>Skipcart</c:v>
                </c:pt>
              </c:strCache>
            </c:strRef>
          </c:tx>
          <c:marker>
            <c:symbol val="none"/>
          </c:marker>
          <c:cat>
            <c:numRef>
              <c:f>Sheet1!$A$2:$A$5</c:f>
              <c:numCache>
                <c:formatCode>mmm\-yy</c:formatCode>
                <c:ptCount val="4"/>
                <c:pt idx="0">
                  <c:v>43405</c:v>
                </c:pt>
                <c:pt idx="1">
                  <c:v>43435</c:v>
                </c:pt>
                <c:pt idx="2">
                  <c:v>43466</c:v>
                </c:pt>
                <c:pt idx="3">
                  <c:v>43515</c:v>
                </c:pt>
              </c:numCache>
            </c:numRef>
          </c:cat>
          <c:val>
            <c:numRef>
              <c:f>Sheet1!$I$2:$I$5</c:f>
              <c:numCache>
                <c:formatCode>General</c:formatCode>
                <c:ptCount val="4"/>
                <c:pt idx="3" formatCode="0.00%">
                  <c:v>0.95075376884422103</c:v>
                </c:pt>
              </c:numCache>
            </c:numRef>
          </c:val>
          <c:smooth val="0"/>
          <c:extLst>
            <c:ext xmlns:c16="http://schemas.microsoft.com/office/drawing/2014/chart" uri="{C3380CC4-5D6E-409C-BE32-E72D297353CC}">
              <c16:uniqueId val="{00000000-1676-4E78-8BE1-EA783AFE2A4B}"/>
            </c:ext>
          </c:extLst>
        </c:ser>
        <c:dLbls>
          <c:showLegendKey val="0"/>
          <c:showVal val="0"/>
          <c:showCatName val="0"/>
          <c:showSerName val="0"/>
          <c:showPercent val="0"/>
          <c:showBubbleSize val="0"/>
        </c:dLbls>
        <c:smooth val="0"/>
        <c:axId val="527067776"/>
        <c:axId val="527098240"/>
      </c:lineChart>
      <c:catAx>
        <c:axId val="52706777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mn-ea"/>
                <a:cs typeface="+mn-cs"/>
              </a:defRPr>
            </a:pPr>
            <a:endParaRPr lang="en-US"/>
          </a:p>
        </c:txPr>
        <c:crossAx val="527098240"/>
        <c:crosses val="autoZero"/>
        <c:auto val="0"/>
        <c:lblAlgn val="ctr"/>
        <c:lblOffset val="100"/>
        <c:noMultiLvlLbl val="1"/>
      </c:catAx>
      <c:valAx>
        <c:axId val="527098240"/>
        <c:scaling>
          <c:orientation val="minMax"/>
          <c:max val="1"/>
          <c:min val="0.8"/>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mn-ea"/>
                <a:cs typeface="+mn-cs"/>
              </a:defRPr>
            </a:pPr>
            <a:endParaRPr lang="en-US"/>
          </a:p>
        </c:txPr>
        <c:crossAx val="527067776"/>
        <c:crosses val="autoZero"/>
        <c:crossBetween val="between"/>
        <c:majorUnit val="5.000000000000001E-2"/>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50976391022194"/>
          <c:y val="5.4047087232849927E-2"/>
          <c:w val="0.76293660343460445"/>
          <c:h val="0.78759312331368836"/>
        </c:manualLayout>
      </c:layout>
      <c:lineChart>
        <c:grouping val="standard"/>
        <c:varyColors val="0"/>
        <c:ser>
          <c:idx val="1"/>
          <c:order val="0"/>
          <c:tx>
            <c:strRef>
              <c:f>Sheet1!$B$1</c:f>
              <c:strCache>
                <c:ptCount val="1"/>
                <c:pt idx="0">
                  <c:v>Deliv</c:v>
                </c:pt>
              </c:strCache>
            </c:strRef>
          </c:tx>
          <c:spPr>
            <a:ln w="22225" cap="rnd">
              <a:solidFill>
                <a:srgbClr val="00B050"/>
              </a:solidFill>
              <a:round/>
            </a:ln>
            <a:effectLst/>
          </c:spPr>
          <c:marker>
            <c:symbol val="none"/>
          </c:marker>
          <c:cat>
            <c:numRef>
              <c:f>Sheet1!$A$2:$A$5</c:f>
              <c:numCache>
                <c:formatCode>mmm\-yy</c:formatCode>
                <c:ptCount val="4"/>
                <c:pt idx="0">
                  <c:v>43374</c:v>
                </c:pt>
                <c:pt idx="1">
                  <c:v>43405</c:v>
                </c:pt>
                <c:pt idx="2">
                  <c:v>43435</c:v>
                </c:pt>
                <c:pt idx="3">
                  <c:v>43466</c:v>
                </c:pt>
              </c:numCache>
            </c:numRef>
          </c:cat>
          <c:val>
            <c:numRef>
              <c:f>Sheet1!$B$2:$B$5</c:f>
              <c:numCache>
                <c:formatCode>0.00%</c:formatCode>
                <c:ptCount val="4"/>
                <c:pt idx="0">
                  <c:v>0.167840375586854</c:v>
                </c:pt>
                <c:pt idx="1">
                  <c:v>0.10901219992129001</c:v>
                </c:pt>
                <c:pt idx="2">
                  <c:v>0.11944444444444401</c:v>
                </c:pt>
              </c:numCache>
            </c:numRef>
          </c:val>
          <c:smooth val="0"/>
          <c:extLst>
            <c:ext xmlns:c16="http://schemas.microsoft.com/office/drawing/2014/chart" uri="{C3380CC4-5D6E-409C-BE32-E72D297353CC}">
              <c16:uniqueId val="{00000001-BE46-4916-9507-F945E7361612}"/>
            </c:ext>
          </c:extLst>
        </c:ser>
        <c:ser>
          <c:idx val="2"/>
          <c:order val="1"/>
          <c:tx>
            <c:strRef>
              <c:f>Sheet1!$C$1</c:f>
              <c:strCache>
                <c:ptCount val="1"/>
                <c:pt idx="0">
                  <c:v>Doordash</c:v>
                </c:pt>
              </c:strCache>
            </c:strRef>
          </c:tx>
          <c:spPr>
            <a:ln w="22225" cap="rnd">
              <a:solidFill>
                <a:srgbClr val="FCB92A"/>
              </a:solidFill>
              <a:round/>
            </a:ln>
            <a:effectLst/>
          </c:spPr>
          <c:marker>
            <c:symbol val="none"/>
          </c:marker>
          <c:cat>
            <c:numRef>
              <c:f>Sheet1!$A$2:$A$5</c:f>
              <c:numCache>
                <c:formatCode>mmm\-yy</c:formatCode>
                <c:ptCount val="4"/>
                <c:pt idx="0">
                  <c:v>43374</c:v>
                </c:pt>
                <c:pt idx="1">
                  <c:v>43405</c:v>
                </c:pt>
                <c:pt idx="2">
                  <c:v>43435</c:v>
                </c:pt>
                <c:pt idx="3">
                  <c:v>43466</c:v>
                </c:pt>
              </c:numCache>
            </c:numRef>
          </c:cat>
          <c:val>
            <c:numRef>
              <c:f>Sheet1!$C$2:$C$5</c:f>
              <c:numCache>
                <c:formatCode>0.00%</c:formatCode>
                <c:ptCount val="4"/>
                <c:pt idx="0">
                  <c:v>0.13928857286450799</c:v>
                </c:pt>
                <c:pt idx="1">
                  <c:v>8.06577413259357E-2</c:v>
                </c:pt>
                <c:pt idx="2">
                  <c:v>7.6878328692695605E-2</c:v>
                </c:pt>
                <c:pt idx="3">
                  <c:v>7.3234701981862105E-2</c:v>
                </c:pt>
              </c:numCache>
            </c:numRef>
          </c:val>
          <c:smooth val="0"/>
          <c:extLst>
            <c:ext xmlns:c16="http://schemas.microsoft.com/office/drawing/2014/chart" uri="{C3380CC4-5D6E-409C-BE32-E72D297353CC}">
              <c16:uniqueId val="{00000002-BE46-4916-9507-F945E7361612}"/>
            </c:ext>
          </c:extLst>
        </c:ser>
        <c:ser>
          <c:idx val="4"/>
          <c:order val="2"/>
          <c:tx>
            <c:strRef>
              <c:f>Sheet1!$D$1</c:f>
              <c:strCache>
                <c:ptCount val="1"/>
                <c:pt idx="0">
                  <c:v>Postmates</c:v>
                </c:pt>
              </c:strCache>
            </c:strRef>
          </c:tx>
          <c:spPr>
            <a:ln w="22225">
              <a:solidFill>
                <a:srgbClr val="833C0C"/>
              </a:solidFill>
            </a:ln>
          </c:spPr>
          <c:marker>
            <c:symbol val="none"/>
          </c:marker>
          <c:cat>
            <c:numRef>
              <c:f>Sheet1!$A$2:$A$5</c:f>
              <c:numCache>
                <c:formatCode>mmm\-yy</c:formatCode>
                <c:ptCount val="4"/>
                <c:pt idx="0">
                  <c:v>43374</c:v>
                </c:pt>
                <c:pt idx="1">
                  <c:v>43405</c:v>
                </c:pt>
                <c:pt idx="2">
                  <c:v>43435</c:v>
                </c:pt>
                <c:pt idx="3">
                  <c:v>43466</c:v>
                </c:pt>
              </c:numCache>
            </c:numRef>
          </c:cat>
          <c:val>
            <c:numRef>
              <c:f>Sheet1!$D$2:$D$5</c:f>
              <c:numCache>
                <c:formatCode>0.00%</c:formatCode>
                <c:ptCount val="4"/>
                <c:pt idx="0">
                  <c:v>0.151673806124067</c:v>
                </c:pt>
                <c:pt idx="1">
                  <c:v>9.3833960236432007E-2</c:v>
                </c:pt>
                <c:pt idx="2">
                  <c:v>8.4061002602583104E-2</c:v>
                </c:pt>
                <c:pt idx="3">
                  <c:v>8.0121442906396306E-2</c:v>
                </c:pt>
              </c:numCache>
            </c:numRef>
          </c:val>
          <c:smooth val="0"/>
          <c:extLst>
            <c:ext xmlns:c16="http://schemas.microsoft.com/office/drawing/2014/chart" uri="{C3380CC4-5D6E-409C-BE32-E72D297353CC}">
              <c16:uniqueId val="{00000004-BE46-4916-9507-F945E7361612}"/>
            </c:ext>
          </c:extLst>
        </c:ser>
        <c:ser>
          <c:idx val="0"/>
          <c:order val="3"/>
          <c:tx>
            <c:strRef>
              <c:f>Sheet1!$E$1</c:f>
              <c:strCache>
                <c:ptCount val="1"/>
                <c:pt idx="0">
                  <c:v>Spark</c:v>
                </c:pt>
              </c:strCache>
            </c:strRef>
          </c:tx>
          <c:spPr>
            <a:ln w="22225">
              <a:solidFill>
                <a:srgbClr val="1575CF"/>
              </a:solidFill>
            </a:ln>
          </c:spPr>
          <c:marker>
            <c:symbol val="none"/>
          </c:marker>
          <c:cat>
            <c:numRef>
              <c:f>Sheet1!$A$2:$A$5</c:f>
              <c:numCache>
                <c:formatCode>mmm\-yy</c:formatCode>
                <c:ptCount val="4"/>
                <c:pt idx="0">
                  <c:v>43374</c:v>
                </c:pt>
                <c:pt idx="1">
                  <c:v>43405</c:v>
                </c:pt>
                <c:pt idx="2">
                  <c:v>43435</c:v>
                </c:pt>
                <c:pt idx="3">
                  <c:v>43466</c:v>
                </c:pt>
              </c:numCache>
            </c:numRef>
          </c:cat>
          <c:val>
            <c:numRef>
              <c:f>Sheet1!$E$2:$E$5</c:f>
              <c:numCache>
                <c:formatCode>0.00%</c:formatCode>
                <c:ptCount val="4"/>
                <c:pt idx="0">
                  <c:v>0.16153502900490799</c:v>
                </c:pt>
                <c:pt idx="1">
                  <c:v>0.10310218978102099</c:v>
                </c:pt>
                <c:pt idx="2">
                  <c:v>9.3427448891256495E-2</c:v>
                </c:pt>
                <c:pt idx="3">
                  <c:v>7.84879189399844E-2</c:v>
                </c:pt>
              </c:numCache>
            </c:numRef>
          </c:val>
          <c:smooth val="0"/>
          <c:extLst>
            <c:ext xmlns:c16="http://schemas.microsoft.com/office/drawing/2014/chart" uri="{C3380CC4-5D6E-409C-BE32-E72D297353CC}">
              <c16:uniqueId val="{00000000-CA6C-417B-A26D-49E52EC50AF8}"/>
            </c:ext>
          </c:extLst>
        </c:ser>
        <c:ser>
          <c:idx val="3"/>
          <c:order val="4"/>
          <c:tx>
            <c:strRef>
              <c:f>Sheet1!$F$1</c:f>
              <c:strCache>
                <c:ptCount val="1"/>
                <c:pt idx="0">
                  <c:v>AD</c:v>
                </c:pt>
              </c:strCache>
            </c:strRef>
          </c:tx>
          <c:spPr>
            <a:ln w="22225">
              <a:solidFill>
                <a:srgbClr val="002060"/>
              </a:solidFill>
            </a:ln>
          </c:spPr>
          <c:marker>
            <c:symbol val="none"/>
          </c:marker>
          <c:cat>
            <c:numRef>
              <c:f>Sheet1!$A$2:$A$5</c:f>
              <c:numCache>
                <c:formatCode>mmm\-yy</c:formatCode>
                <c:ptCount val="4"/>
                <c:pt idx="0">
                  <c:v>43374</c:v>
                </c:pt>
                <c:pt idx="1">
                  <c:v>43405</c:v>
                </c:pt>
                <c:pt idx="2">
                  <c:v>43435</c:v>
                </c:pt>
                <c:pt idx="3">
                  <c:v>43466</c:v>
                </c:pt>
              </c:numCache>
            </c:numRef>
          </c:cat>
          <c:val>
            <c:numRef>
              <c:f>Sheet1!$F$2:$F$5</c:f>
              <c:numCache>
                <c:formatCode>0.00%</c:formatCode>
                <c:ptCount val="4"/>
                <c:pt idx="1">
                  <c:v>4.7867711053089602E-2</c:v>
                </c:pt>
                <c:pt idx="2">
                  <c:v>4.9908703590991997E-2</c:v>
                </c:pt>
                <c:pt idx="3">
                  <c:v>5.3695955369595497E-2</c:v>
                </c:pt>
              </c:numCache>
            </c:numRef>
          </c:val>
          <c:smooth val="0"/>
          <c:extLst>
            <c:ext xmlns:c16="http://schemas.microsoft.com/office/drawing/2014/chart" uri="{C3380CC4-5D6E-409C-BE32-E72D297353CC}">
              <c16:uniqueId val="{00000000-456D-4504-8B56-148EF8B7ACE1}"/>
            </c:ext>
          </c:extLst>
        </c:ser>
        <c:ser>
          <c:idx val="5"/>
          <c:order val="5"/>
          <c:tx>
            <c:strRef>
              <c:f>Sheet1!$G$1</c:f>
              <c:strCache>
                <c:ptCount val="1"/>
                <c:pt idx="0">
                  <c:v>Pointpickup</c:v>
                </c:pt>
              </c:strCache>
            </c:strRef>
          </c:tx>
          <c:spPr>
            <a:ln w="22225">
              <a:solidFill>
                <a:srgbClr val="61BF1A"/>
              </a:solidFill>
            </a:ln>
          </c:spPr>
          <c:marker>
            <c:symbol val="none"/>
          </c:marker>
          <c:cat>
            <c:numRef>
              <c:f>Sheet1!$A$2:$A$5</c:f>
              <c:numCache>
                <c:formatCode>mmm\-yy</c:formatCode>
                <c:ptCount val="4"/>
                <c:pt idx="0">
                  <c:v>43374</c:v>
                </c:pt>
                <c:pt idx="1">
                  <c:v>43405</c:v>
                </c:pt>
                <c:pt idx="2">
                  <c:v>43435</c:v>
                </c:pt>
                <c:pt idx="3">
                  <c:v>43466</c:v>
                </c:pt>
              </c:numCache>
            </c:numRef>
          </c:cat>
          <c:val>
            <c:numRef>
              <c:f>Sheet1!$G$2:$G$5</c:f>
              <c:numCache>
                <c:formatCode>General</c:formatCode>
                <c:ptCount val="4"/>
                <c:pt idx="2" formatCode="0.00%">
                  <c:v>8.9023954236682107E-2</c:v>
                </c:pt>
                <c:pt idx="3" formatCode="0.00%">
                  <c:v>8.9140836280424296E-2</c:v>
                </c:pt>
              </c:numCache>
            </c:numRef>
          </c:val>
          <c:smooth val="0"/>
          <c:extLst>
            <c:ext xmlns:c16="http://schemas.microsoft.com/office/drawing/2014/chart" uri="{C3380CC4-5D6E-409C-BE32-E72D297353CC}">
              <c16:uniqueId val="{00000000-0A57-4842-A37E-21AECC04637A}"/>
            </c:ext>
          </c:extLst>
        </c:ser>
        <c:ser>
          <c:idx val="6"/>
          <c:order val="6"/>
          <c:tx>
            <c:strRef>
              <c:f>Sheet1!$H$1</c:f>
              <c:strCache>
                <c:ptCount val="1"/>
                <c:pt idx="0">
                  <c:v>Axlehire</c:v>
                </c:pt>
              </c:strCache>
            </c:strRef>
          </c:tx>
          <c:spPr>
            <a:ln w="22225">
              <a:solidFill>
                <a:srgbClr val="F47B20"/>
              </a:solidFill>
            </a:ln>
          </c:spPr>
          <c:marker>
            <c:symbol val="none"/>
          </c:marker>
          <c:cat>
            <c:numRef>
              <c:f>Sheet1!$A$2:$A$5</c:f>
              <c:numCache>
                <c:formatCode>mmm\-yy</c:formatCode>
                <c:ptCount val="4"/>
                <c:pt idx="0">
                  <c:v>43374</c:v>
                </c:pt>
                <c:pt idx="1">
                  <c:v>43405</c:v>
                </c:pt>
                <c:pt idx="2">
                  <c:v>43435</c:v>
                </c:pt>
                <c:pt idx="3">
                  <c:v>43466</c:v>
                </c:pt>
              </c:numCache>
            </c:numRef>
          </c:cat>
          <c:val>
            <c:numRef>
              <c:f>Sheet1!$H$2:$H$5</c:f>
              <c:numCache>
                <c:formatCode>General</c:formatCode>
                <c:ptCount val="4"/>
                <c:pt idx="2" formatCode="0.00%">
                  <c:v>6.2823834196891096E-2</c:v>
                </c:pt>
                <c:pt idx="3" formatCode="0.00%">
                  <c:v>6.3922217625155098E-2</c:v>
                </c:pt>
              </c:numCache>
            </c:numRef>
          </c:val>
          <c:smooth val="0"/>
          <c:extLst>
            <c:ext xmlns:c16="http://schemas.microsoft.com/office/drawing/2014/chart" uri="{C3380CC4-5D6E-409C-BE32-E72D297353CC}">
              <c16:uniqueId val="{00000001-0A57-4842-A37E-21AECC04637A}"/>
            </c:ext>
          </c:extLst>
        </c:ser>
        <c:ser>
          <c:idx val="7"/>
          <c:order val="7"/>
          <c:tx>
            <c:strRef>
              <c:f>Sheet1!$I$1</c:f>
              <c:strCache>
                <c:ptCount val="1"/>
                <c:pt idx="0">
                  <c:v>Skipcart</c:v>
                </c:pt>
              </c:strCache>
            </c:strRef>
          </c:tx>
          <c:marker>
            <c:symbol val="none"/>
          </c:marker>
          <c:cat>
            <c:numRef>
              <c:f>Sheet1!$A$2:$A$5</c:f>
              <c:numCache>
                <c:formatCode>mmm\-yy</c:formatCode>
                <c:ptCount val="4"/>
                <c:pt idx="0">
                  <c:v>43374</c:v>
                </c:pt>
                <c:pt idx="1">
                  <c:v>43405</c:v>
                </c:pt>
                <c:pt idx="2">
                  <c:v>43435</c:v>
                </c:pt>
                <c:pt idx="3">
                  <c:v>43466</c:v>
                </c:pt>
              </c:numCache>
            </c:numRef>
          </c:cat>
          <c:val>
            <c:numRef>
              <c:f>Sheet1!$I$2:$I$5</c:f>
              <c:numCache>
                <c:formatCode>General</c:formatCode>
                <c:ptCount val="4"/>
                <c:pt idx="3" formatCode="0.00%">
                  <c:v>4.5226130653266298E-2</c:v>
                </c:pt>
              </c:numCache>
            </c:numRef>
          </c:val>
          <c:smooth val="0"/>
          <c:extLst>
            <c:ext xmlns:c16="http://schemas.microsoft.com/office/drawing/2014/chart" uri="{C3380CC4-5D6E-409C-BE32-E72D297353CC}">
              <c16:uniqueId val="{00000000-6D69-4B6A-BEE5-4DBE584E5835}"/>
            </c:ext>
          </c:extLst>
        </c:ser>
        <c:dLbls>
          <c:showLegendKey val="0"/>
          <c:showVal val="0"/>
          <c:showCatName val="0"/>
          <c:showSerName val="0"/>
          <c:showPercent val="0"/>
          <c:showBubbleSize val="0"/>
        </c:dLbls>
        <c:smooth val="0"/>
        <c:axId val="527234944"/>
        <c:axId val="527236480"/>
      </c:lineChart>
      <c:dateAx>
        <c:axId val="527234944"/>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mn-ea"/>
                <a:cs typeface="+mn-cs"/>
              </a:defRPr>
            </a:pPr>
            <a:endParaRPr lang="en-US"/>
          </a:p>
        </c:txPr>
        <c:crossAx val="527236480"/>
        <c:crosses val="autoZero"/>
        <c:auto val="1"/>
        <c:lblOffset val="100"/>
        <c:baseTimeUnit val="months"/>
      </c:dateAx>
      <c:valAx>
        <c:axId val="527236480"/>
        <c:scaling>
          <c:orientation val="minMax"/>
          <c:max val="0.17"/>
          <c:min val="4.0000000000000008E-2"/>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mn-ea"/>
                <a:cs typeface="+mn-cs"/>
              </a:defRPr>
            </a:pPr>
            <a:endParaRPr lang="en-US"/>
          </a:p>
        </c:txPr>
        <c:crossAx val="527234944"/>
        <c:crosses val="autoZero"/>
        <c:crossBetween val="between"/>
        <c:majorUnit val="2.0000000000000004E-2"/>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Deliv</c:v>
                </c:pt>
              </c:strCache>
            </c:strRef>
          </c:tx>
          <c:spPr>
            <a:ln w="22225" cap="rnd">
              <a:solidFill>
                <a:srgbClr val="00B050"/>
              </a:solidFill>
              <a:round/>
            </a:ln>
            <a:effectLst/>
          </c:spPr>
          <c:marker>
            <c:symbol val="none"/>
          </c:marker>
          <c:cat>
            <c:numRef>
              <c:f>Sheet1!$A$2:$A$5</c:f>
              <c:numCache>
                <c:formatCode>mmm\-yy</c:formatCode>
                <c:ptCount val="4"/>
                <c:pt idx="0">
                  <c:v>43405</c:v>
                </c:pt>
                <c:pt idx="1">
                  <c:v>43435</c:v>
                </c:pt>
                <c:pt idx="2">
                  <c:v>43466</c:v>
                </c:pt>
                <c:pt idx="3">
                  <c:v>43515</c:v>
                </c:pt>
              </c:numCache>
            </c:numRef>
          </c:cat>
          <c:val>
            <c:numRef>
              <c:f>Sheet1!$B$2:$B$5</c:f>
              <c:numCache>
                <c:formatCode>_ * #,##0_ ;_ * \-#,##0_ ;_ * "-"??_ ;_ @_ </c:formatCode>
                <c:ptCount val="4"/>
                <c:pt idx="0">
                  <c:v>22</c:v>
                </c:pt>
                <c:pt idx="1">
                  <c:v>58</c:v>
                </c:pt>
                <c:pt idx="2">
                  <c:v>44</c:v>
                </c:pt>
              </c:numCache>
            </c:numRef>
          </c:val>
          <c:smooth val="0"/>
          <c:extLst>
            <c:ext xmlns:c16="http://schemas.microsoft.com/office/drawing/2014/chart" uri="{C3380CC4-5D6E-409C-BE32-E72D297353CC}">
              <c16:uniqueId val="{00000001-3053-4DF5-9438-0FED503CD36A}"/>
            </c:ext>
          </c:extLst>
        </c:ser>
        <c:ser>
          <c:idx val="2"/>
          <c:order val="1"/>
          <c:tx>
            <c:strRef>
              <c:f>Sheet1!$C$1</c:f>
              <c:strCache>
                <c:ptCount val="1"/>
                <c:pt idx="0">
                  <c:v>Doordash</c:v>
                </c:pt>
              </c:strCache>
            </c:strRef>
          </c:tx>
          <c:spPr>
            <a:ln w="22225" cap="rnd">
              <a:solidFill>
                <a:srgbClr val="FFC000"/>
              </a:solidFill>
              <a:round/>
            </a:ln>
            <a:effectLst/>
          </c:spPr>
          <c:marker>
            <c:symbol val="none"/>
          </c:marker>
          <c:cat>
            <c:numRef>
              <c:f>Sheet1!$A$2:$A$5</c:f>
              <c:numCache>
                <c:formatCode>mmm\-yy</c:formatCode>
                <c:ptCount val="4"/>
                <c:pt idx="0">
                  <c:v>43405</c:v>
                </c:pt>
                <c:pt idx="1">
                  <c:v>43435</c:v>
                </c:pt>
                <c:pt idx="2">
                  <c:v>43466</c:v>
                </c:pt>
                <c:pt idx="3">
                  <c:v>43515</c:v>
                </c:pt>
              </c:numCache>
            </c:numRef>
          </c:cat>
          <c:val>
            <c:numRef>
              <c:f>Sheet1!$C$2:$C$5</c:f>
              <c:numCache>
                <c:formatCode>_ * #,##0_ ;_ * \-#,##0_ ;_ * "-"??_ ;_ @_ </c:formatCode>
                <c:ptCount val="4"/>
                <c:pt idx="0">
                  <c:v>73</c:v>
                </c:pt>
                <c:pt idx="1">
                  <c:v>70</c:v>
                </c:pt>
                <c:pt idx="2">
                  <c:v>70</c:v>
                </c:pt>
                <c:pt idx="3" formatCode="General">
                  <c:v>70</c:v>
                </c:pt>
              </c:numCache>
            </c:numRef>
          </c:val>
          <c:smooth val="0"/>
          <c:extLst>
            <c:ext xmlns:c16="http://schemas.microsoft.com/office/drawing/2014/chart" uri="{C3380CC4-5D6E-409C-BE32-E72D297353CC}">
              <c16:uniqueId val="{00000002-3053-4DF5-9438-0FED503CD36A}"/>
            </c:ext>
          </c:extLst>
        </c:ser>
        <c:ser>
          <c:idx val="4"/>
          <c:order val="2"/>
          <c:tx>
            <c:strRef>
              <c:f>Sheet1!$D$1</c:f>
              <c:strCache>
                <c:ptCount val="1"/>
                <c:pt idx="0">
                  <c:v>Postmates</c:v>
                </c:pt>
              </c:strCache>
            </c:strRef>
          </c:tx>
          <c:spPr>
            <a:ln w="22225">
              <a:solidFill>
                <a:srgbClr val="833C0C"/>
              </a:solidFill>
            </a:ln>
          </c:spPr>
          <c:marker>
            <c:symbol val="none"/>
          </c:marker>
          <c:cat>
            <c:numRef>
              <c:f>Sheet1!$A$2:$A$5</c:f>
              <c:numCache>
                <c:formatCode>mmm\-yy</c:formatCode>
                <c:ptCount val="4"/>
                <c:pt idx="0">
                  <c:v>43405</c:v>
                </c:pt>
                <c:pt idx="1">
                  <c:v>43435</c:v>
                </c:pt>
                <c:pt idx="2">
                  <c:v>43466</c:v>
                </c:pt>
                <c:pt idx="3">
                  <c:v>43515</c:v>
                </c:pt>
              </c:numCache>
            </c:numRef>
          </c:cat>
          <c:val>
            <c:numRef>
              <c:f>Sheet1!$D$2:$D$5</c:f>
              <c:numCache>
                <c:formatCode>_ * #,##0_ ;_ * \-#,##0_ ;_ * "-"??_ ;_ @_ </c:formatCode>
                <c:ptCount val="4"/>
                <c:pt idx="0">
                  <c:v>67</c:v>
                </c:pt>
                <c:pt idx="1">
                  <c:v>71</c:v>
                </c:pt>
                <c:pt idx="2">
                  <c:v>71</c:v>
                </c:pt>
                <c:pt idx="3" formatCode="General">
                  <c:v>69</c:v>
                </c:pt>
              </c:numCache>
            </c:numRef>
          </c:val>
          <c:smooth val="0"/>
          <c:extLst>
            <c:ext xmlns:c16="http://schemas.microsoft.com/office/drawing/2014/chart" uri="{C3380CC4-5D6E-409C-BE32-E72D297353CC}">
              <c16:uniqueId val="{00000004-3053-4DF5-9438-0FED503CD36A}"/>
            </c:ext>
          </c:extLst>
        </c:ser>
        <c:ser>
          <c:idx val="0"/>
          <c:order val="3"/>
          <c:tx>
            <c:strRef>
              <c:f>Sheet1!$E$1</c:f>
              <c:strCache>
                <c:ptCount val="1"/>
                <c:pt idx="0">
                  <c:v>Spark</c:v>
                </c:pt>
              </c:strCache>
            </c:strRef>
          </c:tx>
          <c:spPr>
            <a:ln w="22225">
              <a:solidFill>
                <a:srgbClr val="1575CF"/>
              </a:solidFill>
            </a:ln>
          </c:spPr>
          <c:marker>
            <c:symbol val="none"/>
          </c:marker>
          <c:cat>
            <c:numRef>
              <c:f>Sheet1!$A$2:$A$5</c:f>
              <c:numCache>
                <c:formatCode>mmm\-yy</c:formatCode>
                <c:ptCount val="4"/>
                <c:pt idx="0">
                  <c:v>43405</c:v>
                </c:pt>
                <c:pt idx="1">
                  <c:v>43435</c:v>
                </c:pt>
                <c:pt idx="2">
                  <c:v>43466</c:v>
                </c:pt>
                <c:pt idx="3">
                  <c:v>43515</c:v>
                </c:pt>
              </c:numCache>
            </c:numRef>
          </c:cat>
          <c:val>
            <c:numRef>
              <c:f>Sheet1!$E$2:$E$5</c:f>
              <c:numCache>
                <c:formatCode>_ * #,##0_ ;_ * \-#,##0_ ;_ * "-"??_ ;_ @_ </c:formatCode>
                <c:ptCount val="4"/>
                <c:pt idx="0">
                  <c:v>61</c:v>
                </c:pt>
                <c:pt idx="1">
                  <c:v>74</c:v>
                </c:pt>
                <c:pt idx="2">
                  <c:v>73</c:v>
                </c:pt>
                <c:pt idx="3" formatCode="General">
                  <c:v>72</c:v>
                </c:pt>
              </c:numCache>
            </c:numRef>
          </c:val>
          <c:smooth val="0"/>
          <c:extLst>
            <c:ext xmlns:c16="http://schemas.microsoft.com/office/drawing/2014/chart" uri="{C3380CC4-5D6E-409C-BE32-E72D297353CC}">
              <c16:uniqueId val="{00000000-4202-485E-9EBC-0E3B7E847693}"/>
            </c:ext>
          </c:extLst>
        </c:ser>
        <c:ser>
          <c:idx val="3"/>
          <c:order val="4"/>
          <c:tx>
            <c:strRef>
              <c:f>Sheet1!$F$1</c:f>
              <c:strCache>
                <c:ptCount val="1"/>
                <c:pt idx="0">
                  <c:v>AD</c:v>
                </c:pt>
              </c:strCache>
            </c:strRef>
          </c:tx>
          <c:spPr>
            <a:ln w="22225">
              <a:solidFill>
                <a:srgbClr val="002060"/>
              </a:solidFill>
            </a:ln>
          </c:spPr>
          <c:marker>
            <c:symbol val="none"/>
          </c:marker>
          <c:cat>
            <c:numRef>
              <c:f>Sheet1!$A$2:$A$5</c:f>
              <c:numCache>
                <c:formatCode>mmm\-yy</c:formatCode>
                <c:ptCount val="4"/>
                <c:pt idx="0">
                  <c:v>43405</c:v>
                </c:pt>
                <c:pt idx="1">
                  <c:v>43435</c:v>
                </c:pt>
                <c:pt idx="2">
                  <c:v>43466</c:v>
                </c:pt>
                <c:pt idx="3">
                  <c:v>43515</c:v>
                </c:pt>
              </c:numCache>
            </c:numRef>
          </c:cat>
          <c:val>
            <c:numRef>
              <c:f>Sheet1!$F$2:$F$5</c:f>
              <c:numCache>
                <c:formatCode>_ * #,##0_ ;_ * \-#,##0_ ;_ * "-"??_ ;_ @_ </c:formatCode>
                <c:ptCount val="4"/>
                <c:pt idx="1">
                  <c:v>57</c:v>
                </c:pt>
                <c:pt idx="2">
                  <c:v>73</c:v>
                </c:pt>
                <c:pt idx="3" formatCode="General">
                  <c:v>66</c:v>
                </c:pt>
              </c:numCache>
            </c:numRef>
          </c:val>
          <c:smooth val="0"/>
          <c:extLst>
            <c:ext xmlns:c16="http://schemas.microsoft.com/office/drawing/2014/chart" uri="{C3380CC4-5D6E-409C-BE32-E72D297353CC}">
              <c16:uniqueId val="{00000000-7296-4208-9776-BC233CC677DF}"/>
            </c:ext>
          </c:extLst>
        </c:ser>
        <c:ser>
          <c:idx val="5"/>
          <c:order val="5"/>
          <c:tx>
            <c:strRef>
              <c:f>Sheet1!$G$1</c:f>
              <c:strCache>
                <c:ptCount val="1"/>
                <c:pt idx="0">
                  <c:v>Pointpickup</c:v>
                </c:pt>
              </c:strCache>
            </c:strRef>
          </c:tx>
          <c:spPr>
            <a:ln w="22225">
              <a:solidFill>
                <a:srgbClr val="61BF1A"/>
              </a:solidFill>
            </a:ln>
          </c:spPr>
          <c:marker>
            <c:symbol val="none"/>
          </c:marker>
          <c:cat>
            <c:numRef>
              <c:f>Sheet1!$A$2:$A$5</c:f>
              <c:numCache>
                <c:formatCode>mmm\-yy</c:formatCode>
                <c:ptCount val="4"/>
                <c:pt idx="0">
                  <c:v>43405</c:v>
                </c:pt>
                <c:pt idx="1">
                  <c:v>43435</c:v>
                </c:pt>
                <c:pt idx="2">
                  <c:v>43466</c:v>
                </c:pt>
                <c:pt idx="3">
                  <c:v>43515</c:v>
                </c:pt>
              </c:numCache>
            </c:numRef>
          </c:cat>
          <c:val>
            <c:numRef>
              <c:f>Sheet1!$G$2:$G$5</c:f>
              <c:numCache>
                <c:formatCode>General</c:formatCode>
                <c:ptCount val="4"/>
                <c:pt idx="2" formatCode="_ * #,##0_ ;_ * \-#,##0_ ;_ * &quot;-&quot;??_ ;_ @_ ">
                  <c:v>78</c:v>
                </c:pt>
                <c:pt idx="3">
                  <c:v>72</c:v>
                </c:pt>
              </c:numCache>
            </c:numRef>
          </c:val>
          <c:smooth val="0"/>
          <c:extLst>
            <c:ext xmlns:c16="http://schemas.microsoft.com/office/drawing/2014/chart" uri="{C3380CC4-5D6E-409C-BE32-E72D297353CC}">
              <c16:uniqueId val="{00000000-E3D4-46BF-A0E4-DBD41E28CACF}"/>
            </c:ext>
          </c:extLst>
        </c:ser>
        <c:ser>
          <c:idx val="6"/>
          <c:order val="6"/>
          <c:tx>
            <c:strRef>
              <c:f>Sheet1!$H$1</c:f>
              <c:strCache>
                <c:ptCount val="1"/>
                <c:pt idx="0">
                  <c:v>Axlehire</c:v>
                </c:pt>
              </c:strCache>
            </c:strRef>
          </c:tx>
          <c:spPr>
            <a:ln w="22225">
              <a:solidFill>
                <a:srgbClr val="F47B20"/>
              </a:solidFill>
            </a:ln>
          </c:spPr>
          <c:marker>
            <c:symbol val="none"/>
          </c:marker>
          <c:cat>
            <c:numRef>
              <c:f>Sheet1!$A$2:$A$5</c:f>
              <c:numCache>
                <c:formatCode>mmm\-yy</c:formatCode>
                <c:ptCount val="4"/>
                <c:pt idx="0">
                  <c:v>43405</c:v>
                </c:pt>
                <c:pt idx="1">
                  <c:v>43435</c:v>
                </c:pt>
                <c:pt idx="2">
                  <c:v>43466</c:v>
                </c:pt>
                <c:pt idx="3">
                  <c:v>43515</c:v>
                </c:pt>
              </c:numCache>
            </c:numRef>
          </c:cat>
          <c:val>
            <c:numRef>
              <c:f>Sheet1!$H$2:$H$5</c:f>
              <c:numCache>
                <c:formatCode>General</c:formatCode>
                <c:ptCount val="4"/>
                <c:pt idx="2" formatCode="_ * #,##0_ ;_ * \-#,##0_ ;_ * &quot;-&quot;??_ ;_ @_ ">
                  <c:v>73</c:v>
                </c:pt>
                <c:pt idx="3">
                  <c:v>81</c:v>
                </c:pt>
              </c:numCache>
            </c:numRef>
          </c:val>
          <c:smooth val="0"/>
          <c:extLst>
            <c:ext xmlns:c16="http://schemas.microsoft.com/office/drawing/2014/chart" uri="{C3380CC4-5D6E-409C-BE32-E72D297353CC}">
              <c16:uniqueId val="{00000001-E3D4-46BF-A0E4-DBD41E28CACF}"/>
            </c:ext>
          </c:extLst>
        </c:ser>
        <c:ser>
          <c:idx val="7"/>
          <c:order val="7"/>
          <c:tx>
            <c:strRef>
              <c:f>Sheet1!$I$1</c:f>
              <c:strCache>
                <c:ptCount val="1"/>
                <c:pt idx="0">
                  <c:v>Skipcart</c:v>
                </c:pt>
              </c:strCache>
            </c:strRef>
          </c:tx>
          <c:marker>
            <c:symbol val="none"/>
          </c:marker>
          <c:cat>
            <c:numRef>
              <c:f>Sheet1!$A$2:$A$5</c:f>
              <c:numCache>
                <c:formatCode>mmm\-yy</c:formatCode>
                <c:ptCount val="4"/>
                <c:pt idx="0">
                  <c:v>43405</c:v>
                </c:pt>
                <c:pt idx="1">
                  <c:v>43435</c:v>
                </c:pt>
                <c:pt idx="2">
                  <c:v>43466</c:v>
                </c:pt>
                <c:pt idx="3">
                  <c:v>43515</c:v>
                </c:pt>
              </c:numCache>
            </c:numRef>
          </c:cat>
          <c:val>
            <c:numRef>
              <c:f>Sheet1!$I$2:$I$5</c:f>
              <c:numCache>
                <c:formatCode>General</c:formatCode>
                <c:ptCount val="4"/>
                <c:pt idx="3">
                  <c:v>80</c:v>
                </c:pt>
              </c:numCache>
            </c:numRef>
          </c:val>
          <c:smooth val="0"/>
          <c:extLst>
            <c:ext xmlns:c16="http://schemas.microsoft.com/office/drawing/2014/chart" uri="{C3380CC4-5D6E-409C-BE32-E72D297353CC}">
              <c16:uniqueId val="{00000001-0039-44B1-A9E6-29FBF2E95110}"/>
            </c:ext>
          </c:extLst>
        </c:ser>
        <c:dLbls>
          <c:showLegendKey val="0"/>
          <c:showVal val="0"/>
          <c:showCatName val="0"/>
          <c:showSerName val="0"/>
          <c:showPercent val="0"/>
          <c:showBubbleSize val="0"/>
        </c:dLbls>
        <c:smooth val="0"/>
        <c:axId val="527238272"/>
        <c:axId val="527239808"/>
      </c:lineChart>
      <c:dateAx>
        <c:axId val="527238272"/>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mn-ea"/>
                <a:cs typeface="+mn-cs"/>
              </a:defRPr>
            </a:pPr>
            <a:endParaRPr lang="en-US"/>
          </a:p>
        </c:txPr>
        <c:crossAx val="527239808"/>
        <c:crosses val="autoZero"/>
        <c:auto val="1"/>
        <c:lblOffset val="100"/>
        <c:baseTimeUnit val="months"/>
      </c:dateAx>
      <c:valAx>
        <c:axId val="527239808"/>
        <c:scaling>
          <c:orientation val="minMax"/>
          <c:min val="20"/>
        </c:scaling>
        <c:delete val="0"/>
        <c:axPos val="l"/>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bg1">
                    <a:lumMod val="50000"/>
                  </a:schemeClr>
                </a:solidFill>
                <a:latin typeface="+mn-lt"/>
                <a:ea typeface="+mn-ea"/>
                <a:cs typeface="+mn-cs"/>
              </a:defRPr>
            </a:pPr>
            <a:endParaRPr lang="en-US"/>
          </a:p>
        </c:txPr>
        <c:crossAx val="5272382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9BD643-31BC-E243-9A82-B03560D9D0F1}" type="datetimeFigureOut">
              <a:rPr lang="en-US" smtClean="0"/>
              <a:t>3/25/19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2153B-0EC4-E048-8D8F-9CE26158DBE2}" type="slidenum">
              <a:rPr lang="en-US" smtClean="0"/>
              <a:t>‹#›</a:t>
            </a:fld>
            <a:endParaRPr lang="en-US"/>
          </a:p>
        </p:txBody>
      </p:sp>
    </p:spTree>
    <p:extLst>
      <p:ext uri="{BB962C8B-B14F-4D97-AF65-F5344CB8AC3E}">
        <p14:creationId xmlns:p14="http://schemas.microsoft.com/office/powerpoint/2010/main" val="392151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612BB7-9F24-FA45-8B9B-70079A05D16C}" type="slidenum">
              <a:rPr lang="en-US" smtClean="0"/>
              <a:t>1</a:t>
            </a:fld>
            <a:endParaRPr lang="en-US"/>
          </a:p>
        </p:txBody>
      </p:sp>
    </p:spTree>
    <p:extLst>
      <p:ext uri="{BB962C8B-B14F-4D97-AF65-F5344CB8AC3E}">
        <p14:creationId xmlns:p14="http://schemas.microsoft.com/office/powerpoint/2010/main" val="4246927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12BB7-9F24-FA45-8B9B-70079A05D1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84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12BB7-9F24-FA45-8B9B-70079A05D1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755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12BB7-9F24-FA45-8B9B-70079A05D1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45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12BB7-9F24-FA45-8B9B-70079A05D1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024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612BB7-9F24-FA45-8B9B-70079A05D1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770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0990" indent="-380990" defTabSz="609555">
              <a:buFont typeface="Arial" panose="020B0604020202020204" pitchFamily="34" charset="0"/>
              <a:buChar char="•"/>
              <a:defRPr/>
            </a:pPr>
            <a:r>
              <a:rPr lang="en-US" sz="1400">
                <a:solidFill>
                  <a:schemeClr val="bg2"/>
                </a:solidFill>
                <a:latin typeface="Bogle" panose="020B0503020203060203" pitchFamily="34" charset="77"/>
              </a:rPr>
              <a:t>Variable Pricing updates on Book Slot (Q1)</a:t>
            </a:r>
          </a:p>
          <a:p>
            <a:pPr marL="838190" lvl="1" indent="-380990" defTabSz="609555">
              <a:buFont typeface="Arial" panose="020B0604020202020204" pitchFamily="34" charset="0"/>
              <a:buChar char="•"/>
              <a:defRPr/>
            </a:pPr>
            <a:r>
              <a:rPr lang="en-US" sz="1400">
                <a:solidFill>
                  <a:schemeClr val="bg2"/>
                </a:solidFill>
                <a:latin typeface="Bogle" panose="020B0503020203060203" pitchFamily="34" charset="77"/>
              </a:rPr>
              <a:t>Express &amp; Delivery Unlimited use cases supported</a:t>
            </a:r>
          </a:p>
          <a:p>
            <a:pPr marL="380990" indent="-380990" defTabSz="609555">
              <a:buFont typeface="Arial" panose="020B0604020202020204" pitchFamily="34" charset="0"/>
              <a:buChar char="•"/>
              <a:defRPr/>
            </a:pPr>
            <a:r>
              <a:rPr lang="en-US" sz="1400">
                <a:solidFill>
                  <a:schemeClr val="bg2"/>
                </a:solidFill>
                <a:latin typeface="Bogle" panose="020B0503020203060203" pitchFamily="34" charset="77"/>
              </a:rPr>
              <a:t>Ensure customers know delivery is attended (Q1)</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A88F4-0E98-471E-AE80-97A98E2C89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94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050" i="1" dirty="0"/>
              <a:t>Delivery Partner AD have 4 responses and Spark have 11 responses for the month of July 18</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B3DFED-6902-47CF-B3A1-3A70FACCF1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486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612BB7-9F24-FA45-8B9B-70079A05D16C}" type="slidenum">
              <a:rPr lang="en-US" smtClean="0"/>
              <a:t>3</a:t>
            </a:fld>
            <a:endParaRPr lang="en-US"/>
          </a:p>
        </p:txBody>
      </p:sp>
    </p:spTree>
    <p:extLst>
      <p:ext uri="{BB962C8B-B14F-4D97-AF65-F5344CB8AC3E}">
        <p14:creationId xmlns:p14="http://schemas.microsoft.com/office/powerpoint/2010/main" val="267937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612BB7-9F24-FA45-8B9B-70079A05D16C}" type="slidenum">
              <a:rPr lang="en-US" smtClean="0"/>
              <a:t>4</a:t>
            </a:fld>
            <a:endParaRPr lang="en-US"/>
          </a:p>
        </p:txBody>
      </p:sp>
    </p:spTree>
    <p:extLst>
      <p:ext uri="{BB962C8B-B14F-4D97-AF65-F5344CB8AC3E}">
        <p14:creationId xmlns:p14="http://schemas.microsoft.com/office/powerpoint/2010/main" val="210517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612BB7-9F24-FA45-8B9B-70079A05D16C}" type="slidenum">
              <a:rPr lang="en-US" smtClean="0"/>
              <a:t>5</a:t>
            </a:fld>
            <a:endParaRPr lang="en-US"/>
          </a:p>
        </p:txBody>
      </p:sp>
    </p:spTree>
    <p:extLst>
      <p:ext uri="{BB962C8B-B14F-4D97-AF65-F5344CB8AC3E}">
        <p14:creationId xmlns:p14="http://schemas.microsoft.com/office/powerpoint/2010/main" val="3307536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612BB7-9F24-FA45-8B9B-70079A05D16C}" type="slidenum">
              <a:rPr lang="en-US" smtClean="0"/>
              <a:t>6</a:t>
            </a:fld>
            <a:endParaRPr lang="en-US"/>
          </a:p>
        </p:txBody>
      </p:sp>
    </p:spTree>
    <p:extLst>
      <p:ext uri="{BB962C8B-B14F-4D97-AF65-F5344CB8AC3E}">
        <p14:creationId xmlns:p14="http://schemas.microsoft.com/office/powerpoint/2010/main" val="3023051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612BB7-9F24-FA45-8B9B-70079A05D16C}" type="slidenum">
              <a:rPr lang="en-US" smtClean="0"/>
              <a:t>7</a:t>
            </a:fld>
            <a:endParaRPr lang="en-US"/>
          </a:p>
        </p:txBody>
      </p:sp>
    </p:spTree>
    <p:extLst>
      <p:ext uri="{BB962C8B-B14F-4D97-AF65-F5344CB8AC3E}">
        <p14:creationId xmlns:p14="http://schemas.microsoft.com/office/powerpoint/2010/main" val="3878755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612BB7-9F24-FA45-8B9B-70079A05D16C}" type="slidenum">
              <a:rPr lang="en-US" smtClean="0"/>
              <a:t>8</a:t>
            </a:fld>
            <a:endParaRPr lang="en-US"/>
          </a:p>
        </p:txBody>
      </p:sp>
    </p:spTree>
    <p:extLst>
      <p:ext uri="{BB962C8B-B14F-4D97-AF65-F5344CB8AC3E}">
        <p14:creationId xmlns:p14="http://schemas.microsoft.com/office/powerpoint/2010/main" val="1064077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612BB7-9F24-FA45-8B9B-70079A05D16C}" type="slidenum">
              <a:rPr lang="en-US" smtClean="0"/>
              <a:t>9</a:t>
            </a:fld>
            <a:endParaRPr lang="en-US"/>
          </a:p>
        </p:txBody>
      </p:sp>
    </p:spTree>
    <p:extLst>
      <p:ext uri="{BB962C8B-B14F-4D97-AF65-F5344CB8AC3E}">
        <p14:creationId xmlns:p14="http://schemas.microsoft.com/office/powerpoint/2010/main" val="3890166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E612BB7-9F24-FA45-8B9B-70079A05D16C}" type="slidenum">
              <a:rPr lang="en-US" smtClean="0"/>
              <a:t>10</a:t>
            </a:fld>
            <a:endParaRPr lang="en-US"/>
          </a:p>
        </p:txBody>
      </p:sp>
    </p:spTree>
    <p:extLst>
      <p:ext uri="{BB962C8B-B14F-4D97-AF65-F5344CB8AC3E}">
        <p14:creationId xmlns:p14="http://schemas.microsoft.com/office/powerpoint/2010/main" val="402973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st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470034"/>
            <a:ext cx="10363200" cy="1470025"/>
          </a:xfrm>
          <a:prstGeom prst="rect">
            <a:avLst/>
          </a:prstGeom>
        </p:spPr>
        <p:txBody>
          <a:bodyPr lIns="91388" tIns="45693" rIns="91388" bIns="45693"/>
          <a:lstStyle>
            <a:lvl1pPr algn="l">
              <a:defRPr b="1">
                <a:solidFill>
                  <a:srgbClr val="003896"/>
                </a:solidFill>
              </a:defRPr>
            </a:lvl1pPr>
          </a:lstStyle>
          <a:p>
            <a:r>
              <a:rPr lang="en-US" dirty="0"/>
              <a:t>Master Title</a:t>
            </a:r>
          </a:p>
        </p:txBody>
      </p:sp>
      <p:sp>
        <p:nvSpPr>
          <p:cNvPr id="3" name="Subtitle 2"/>
          <p:cNvSpPr>
            <a:spLocks noGrp="1"/>
          </p:cNvSpPr>
          <p:nvPr>
            <p:ph type="subTitle" idx="1" hasCustomPrompt="1"/>
          </p:nvPr>
        </p:nvSpPr>
        <p:spPr>
          <a:xfrm>
            <a:off x="914401" y="3022600"/>
            <a:ext cx="8534400" cy="1016000"/>
          </a:xfrm>
          <a:prstGeom prst="rect">
            <a:avLst/>
          </a:prstGeom>
        </p:spPr>
        <p:txBody>
          <a:bodyPr lIns="91388" tIns="45693" rIns="91388" bIns="45693"/>
          <a:lstStyle>
            <a:lvl1pPr marL="0" indent="0" algn="l">
              <a:buNone/>
              <a:defRPr>
                <a:solidFill>
                  <a:srgbClr val="F47B20"/>
                </a:solidFill>
              </a:defRPr>
            </a:lvl1pPr>
            <a:lvl2pPr marL="609243" indent="0" algn="ctr">
              <a:buNone/>
              <a:defRPr>
                <a:solidFill>
                  <a:schemeClr val="tx1">
                    <a:tint val="75000"/>
                  </a:schemeClr>
                </a:solidFill>
              </a:defRPr>
            </a:lvl2pPr>
            <a:lvl3pPr marL="1218484" indent="0" algn="ctr">
              <a:buNone/>
              <a:defRPr>
                <a:solidFill>
                  <a:schemeClr val="tx1">
                    <a:tint val="75000"/>
                  </a:schemeClr>
                </a:solidFill>
              </a:defRPr>
            </a:lvl3pPr>
            <a:lvl4pPr marL="1827728" indent="0" algn="ctr">
              <a:buNone/>
              <a:defRPr>
                <a:solidFill>
                  <a:schemeClr val="tx1">
                    <a:tint val="75000"/>
                  </a:schemeClr>
                </a:solidFill>
              </a:defRPr>
            </a:lvl4pPr>
            <a:lvl5pPr marL="2436970" indent="0" algn="ctr">
              <a:buNone/>
              <a:defRPr>
                <a:solidFill>
                  <a:schemeClr val="tx1">
                    <a:tint val="75000"/>
                  </a:schemeClr>
                </a:solidFill>
              </a:defRPr>
            </a:lvl5pPr>
            <a:lvl6pPr marL="3046212" indent="0" algn="ctr">
              <a:buNone/>
              <a:defRPr>
                <a:solidFill>
                  <a:schemeClr val="tx1">
                    <a:tint val="75000"/>
                  </a:schemeClr>
                </a:solidFill>
              </a:defRPr>
            </a:lvl6pPr>
            <a:lvl7pPr marL="3655455" indent="0" algn="ctr">
              <a:buNone/>
              <a:defRPr>
                <a:solidFill>
                  <a:schemeClr val="tx1">
                    <a:tint val="75000"/>
                  </a:schemeClr>
                </a:solidFill>
              </a:defRPr>
            </a:lvl7pPr>
            <a:lvl8pPr marL="4264699" indent="0" algn="ctr">
              <a:buNone/>
              <a:defRPr>
                <a:solidFill>
                  <a:schemeClr val="tx1">
                    <a:tint val="75000"/>
                  </a:schemeClr>
                </a:solidFill>
              </a:defRPr>
            </a:lvl8pPr>
            <a:lvl9pPr marL="4873938"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87638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Blank">
    <p:spTree>
      <p:nvGrpSpPr>
        <p:cNvPr id="1" name=""/>
        <p:cNvGrpSpPr/>
        <p:nvPr/>
      </p:nvGrpSpPr>
      <p:grpSpPr>
        <a:xfrm>
          <a:off x="0" y="0"/>
          <a:ext cx="0" cy="0"/>
          <a:chOff x="0" y="0"/>
          <a:chExt cx="0" cy="0"/>
        </a:xfrm>
      </p:grpSpPr>
      <p:sp>
        <p:nvSpPr>
          <p:cNvPr id="3" name="Title 1"/>
          <p:cNvSpPr>
            <a:spLocks noGrp="1"/>
          </p:cNvSpPr>
          <p:nvPr>
            <p:ph type="title"/>
          </p:nvPr>
        </p:nvSpPr>
        <p:spPr>
          <a:xfrm>
            <a:off x="673100" y="31870"/>
            <a:ext cx="10972800" cy="628529"/>
          </a:xfrm>
          <a:prstGeom prst="rect">
            <a:avLst/>
          </a:prstGeom>
        </p:spPr>
        <p:txBody>
          <a:bodyPr lIns="45720" tIns="91440" rIns="45720" bIns="91440"/>
          <a:lstStyle>
            <a:lvl1pPr>
              <a:defRPr sz="2667">
                <a:solidFill>
                  <a:srgbClr val="003896"/>
                </a:solidFill>
                <a:latin typeface="+mn-lt"/>
              </a:defRPr>
            </a:lvl1pPr>
          </a:lstStyle>
          <a:p>
            <a:r>
              <a:rPr lang="en-US" dirty="0"/>
              <a:t>Click to edit Master title style</a:t>
            </a:r>
          </a:p>
        </p:txBody>
      </p:sp>
    </p:spTree>
    <p:extLst>
      <p:ext uri="{BB962C8B-B14F-4D97-AF65-F5344CB8AC3E}">
        <p14:creationId xmlns:p14="http://schemas.microsoft.com/office/powerpoint/2010/main" val="2771097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GROCERY_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2007" y="6172200"/>
            <a:ext cx="2353828" cy="548640"/>
          </a:xfrm>
          <a:prstGeom prst="rect">
            <a:avLst/>
          </a:prstGeom>
        </p:spPr>
      </p:pic>
      <p:pic>
        <p:nvPicPr>
          <p:cNvPr id="5" name="Picture 4" descr="GROCERY_logo.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39307" y="6179185"/>
            <a:ext cx="2374900" cy="548640"/>
          </a:xfrm>
          <a:prstGeom prst="rect">
            <a:avLst/>
          </a:prstGeom>
        </p:spPr>
      </p:pic>
    </p:spTree>
    <p:extLst>
      <p:ext uri="{BB962C8B-B14F-4D97-AF65-F5344CB8AC3E}">
        <p14:creationId xmlns:p14="http://schemas.microsoft.com/office/powerpoint/2010/main" val="1456187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2"/>
          <p:cNvSpPr>
            <a:spLocks noChangeArrowheads="1"/>
          </p:cNvSpPr>
          <p:nvPr/>
        </p:nvSpPr>
        <p:spPr bwMode="ltGray">
          <a:xfrm>
            <a:off x="8741834" y="1600200"/>
            <a:ext cx="3450167" cy="4113213"/>
          </a:xfrm>
          <a:prstGeom prst="roundRect">
            <a:avLst>
              <a:gd name="adj" fmla="val 0"/>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FDBB30"/>
              </a:buClr>
              <a:buSzPct val="120000"/>
              <a:buFont typeface="Times" pitchFamily="18" charset="0"/>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AutoShape 3"/>
          <p:cNvSpPr>
            <a:spLocks noChangeArrowheads="1"/>
          </p:cNvSpPr>
          <p:nvPr/>
        </p:nvSpPr>
        <p:spPr bwMode="ltGray">
          <a:xfrm>
            <a:off x="302685" y="1600200"/>
            <a:ext cx="9425516" cy="4113213"/>
          </a:xfrm>
          <a:prstGeom prst="roundRect">
            <a:avLst>
              <a:gd name="adj" fmla="val 7606"/>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FDBB30"/>
              </a:buClr>
              <a:buSzPct val="120000"/>
              <a:buFont typeface="Times" pitchFamily="18" charset="0"/>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9" descr="walmart_logo2"/>
          <p:cNvPicPr>
            <a:picLocks noChangeAspect="1" noChangeArrowheads="1"/>
          </p:cNvPicPr>
          <p:nvPr/>
        </p:nvPicPr>
        <p:blipFill>
          <a:blip r:embed="rId2">
            <a:extLst>
              <a:ext uri="{28A0092B-C50C-407E-A947-70E740481C1C}">
                <a14:useLocalDpi xmlns:a14="http://schemas.microsoft.com/office/drawing/2010/main" val="0"/>
              </a:ext>
            </a:extLst>
          </a:blip>
          <a:srcRect r="7895"/>
          <a:stretch>
            <a:fillRect/>
          </a:stretch>
        </p:blipFill>
        <p:spPr bwMode="auto">
          <a:xfrm>
            <a:off x="8432800" y="560389"/>
            <a:ext cx="3556000" cy="795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2" name="Rectangle 4"/>
          <p:cNvSpPr>
            <a:spLocks noGrp="1" noChangeArrowheads="1"/>
          </p:cNvSpPr>
          <p:nvPr>
            <p:ph type="ctrTitle" sz="quarter"/>
          </p:nvPr>
        </p:nvSpPr>
        <p:spPr bwMode="gray">
          <a:xfrm>
            <a:off x="901701" y="3038476"/>
            <a:ext cx="6957484" cy="646973"/>
          </a:xfrm>
        </p:spPr>
        <p:txBody>
          <a:bodyPr/>
          <a:lstStyle>
            <a:lvl1pPr>
              <a:defRPr sz="3600">
                <a:solidFill>
                  <a:schemeClr val="bg1"/>
                </a:solidFill>
              </a:defRPr>
            </a:lvl1pPr>
          </a:lstStyle>
          <a:p>
            <a:r>
              <a:rPr lang="en-US"/>
              <a:t>Click to edit Master title style</a:t>
            </a:r>
            <a:endParaRPr lang="en-GB"/>
          </a:p>
        </p:txBody>
      </p:sp>
      <p:sp>
        <p:nvSpPr>
          <p:cNvPr id="2053" name="Rectangle 5"/>
          <p:cNvSpPr>
            <a:spLocks noGrp="1" noChangeArrowheads="1"/>
          </p:cNvSpPr>
          <p:nvPr>
            <p:ph type="subTitle" sz="quarter" idx="1"/>
          </p:nvPr>
        </p:nvSpPr>
        <p:spPr bwMode="gray">
          <a:xfrm>
            <a:off x="901700" y="3597275"/>
            <a:ext cx="6953251" cy="1752600"/>
          </a:xfrm>
        </p:spPr>
        <p:txBody>
          <a:bodyPr/>
          <a:lstStyle>
            <a:lvl1pPr marL="0" indent="0">
              <a:buFont typeface="Times" pitchFamily="18" charset="0"/>
              <a:buNone/>
              <a:defRPr sz="2800">
                <a:solidFill>
                  <a:schemeClr val="folHlink"/>
                </a:solidFill>
              </a:defRPr>
            </a:lvl1pPr>
          </a:lstStyle>
          <a:p>
            <a:r>
              <a:rPr lang="en-US"/>
              <a:t>Click to edit Master subtitle style</a:t>
            </a:r>
            <a:endParaRPr lang="en-GB"/>
          </a:p>
        </p:txBody>
      </p:sp>
      <p:sp>
        <p:nvSpPr>
          <p:cNvPr id="7" name="Rectangle 6"/>
          <p:cNvSpPr>
            <a:spLocks noGrp="1" noChangeArrowheads="1"/>
          </p:cNvSpPr>
          <p:nvPr>
            <p:ph type="ftr" sz="quarter" idx="10"/>
          </p:nvPr>
        </p:nvSpPr>
        <p:spPr bwMode="auto">
          <a:xfrm>
            <a:off x="920752" y="6248400"/>
            <a:ext cx="6938433" cy="457200"/>
          </a:xfrm>
        </p:spPr>
        <p:txBody>
          <a:bodyPr/>
          <a:lstStyle>
            <a:lvl1pPr>
              <a:defRPr>
                <a:ea typeface="ＭＳ Ｐゴシック" pitchFamily="34" charset="-128"/>
              </a:defRPr>
            </a:lvl1pPr>
          </a:lstStyle>
          <a:p>
            <a:pPr>
              <a:defRPr/>
            </a:pPr>
            <a:r>
              <a:rPr lang="en-US"/>
              <a:t>July IPMOC</a:t>
            </a:r>
            <a:endParaRPr lang="en-GB"/>
          </a:p>
        </p:txBody>
      </p:sp>
      <p:sp>
        <p:nvSpPr>
          <p:cNvPr id="8" name="Rectangle 7"/>
          <p:cNvSpPr>
            <a:spLocks noGrp="1" noChangeArrowheads="1"/>
          </p:cNvSpPr>
          <p:nvPr>
            <p:ph type="sldNum" sz="quarter" idx="11"/>
          </p:nvPr>
        </p:nvSpPr>
        <p:spPr>
          <a:xfrm>
            <a:off x="8765117" y="6248400"/>
            <a:ext cx="2895600" cy="457200"/>
          </a:xfrm>
        </p:spPr>
        <p:txBody>
          <a:bodyPr wrap="square" lIns="0" tIns="46038" rIns="0" bIns="46038" anchor="t"/>
          <a:lstStyle>
            <a:lvl1pPr>
              <a:defRPr/>
            </a:lvl1pPr>
          </a:lstStyle>
          <a:p>
            <a:pPr>
              <a:defRPr/>
            </a:pPr>
            <a:fld id="{878C54A1-42BE-496A-8DD2-CBC21EE4B78F}" type="slidenum">
              <a:rPr lang="en-GB" smtClean="0"/>
              <a:pPr>
                <a:defRPr/>
              </a:pPr>
              <a:t>‹#›</a:t>
            </a:fld>
            <a:endParaRPr lang="en-GB" dirty="0"/>
          </a:p>
        </p:txBody>
      </p:sp>
    </p:spTree>
    <p:extLst>
      <p:ext uri="{BB962C8B-B14F-4D97-AF65-F5344CB8AC3E}">
        <p14:creationId xmlns:p14="http://schemas.microsoft.com/office/powerpoint/2010/main" val="3359318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5" name="Rectangle 7"/>
          <p:cNvSpPr>
            <a:spLocks noGrp="1" noChangeArrowheads="1"/>
          </p:cNvSpPr>
          <p:nvPr>
            <p:ph type="sldNum" sz="quarter" idx="11"/>
          </p:nvPr>
        </p:nvSpPr>
        <p:spPr>
          <a:ln/>
        </p:spPr>
        <p:txBody>
          <a:bodyPr/>
          <a:lstStyle>
            <a:lvl1pPr>
              <a:defRPr/>
            </a:lvl1pPr>
          </a:lstStyle>
          <a:p>
            <a:pPr>
              <a:defRPr/>
            </a:pPr>
            <a:fld id="{9EDE9AB5-D2F4-455E-ABC8-96591C2AE2A8}" type="slidenum">
              <a:rPr lang="en-GB" smtClean="0"/>
              <a:pPr>
                <a:defRPr/>
              </a:pPr>
              <a:t>‹#›</a:t>
            </a:fld>
            <a:endParaRPr lang="en-GB" dirty="0"/>
          </a:p>
        </p:txBody>
      </p:sp>
    </p:spTree>
    <p:extLst>
      <p:ext uri="{BB962C8B-B14F-4D97-AF65-F5344CB8AC3E}">
        <p14:creationId xmlns:p14="http://schemas.microsoft.com/office/powerpoint/2010/main" val="2959174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708528"/>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5" name="Rectangle 7"/>
          <p:cNvSpPr>
            <a:spLocks noGrp="1" noChangeArrowheads="1"/>
          </p:cNvSpPr>
          <p:nvPr>
            <p:ph type="sldNum" sz="quarter" idx="11"/>
          </p:nvPr>
        </p:nvSpPr>
        <p:spPr>
          <a:ln/>
        </p:spPr>
        <p:txBody>
          <a:bodyPr/>
          <a:lstStyle>
            <a:lvl1pPr>
              <a:defRPr/>
            </a:lvl1pPr>
          </a:lstStyle>
          <a:p>
            <a:pPr>
              <a:defRPr/>
            </a:pPr>
            <a:fld id="{EAB20FE4-CB3E-48F3-B8DC-4FE43D759A9C}" type="slidenum">
              <a:rPr lang="en-GB" smtClean="0"/>
              <a:pPr>
                <a:defRPr/>
              </a:pPr>
              <a:t>‹#›</a:t>
            </a:fld>
            <a:endParaRPr lang="en-GB" dirty="0"/>
          </a:p>
        </p:txBody>
      </p:sp>
    </p:spTree>
    <p:extLst>
      <p:ext uri="{BB962C8B-B14F-4D97-AF65-F5344CB8AC3E}">
        <p14:creationId xmlns:p14="http://schemas.microsoft.com/office/powerpoint/2010/main" val="1055720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095375"/>
            <a:ext cx="5384800" cy="515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95375"/>
            <a:ext cx="5384800" cy="515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6" name="Rectangle 7"/>
          <p:cNvSpPr>
            <a:spLocks noGrp="1" noChangeArrowheads="1"/>
          </p:cNvSpPr>
          <p:nvPr>
            <p:ph type="sldNum" sz="quarter" idx="11"/>
          </p:nvPr>
        </p:nvSpPr>
        <p:spPr>
          <a:ln/>
        </p:spPr>
        <p:txBody>
          <a:bodyPr/>
          <a:lstStyle>
            <a:lvl1pPr>
              <a:defRPr/>
            </a:lvl1pPr>
          </a:lstStyle>
          <a:p>
            <a:pPr>
              <a:defRPr/>
            </a:pPr>
            <a:fld id="{55098460-0199-4FA5-BE67-224530B09B91}" type="slidenum">
              <a:rPr lang="en-GB" smtClean="0"/>
              <a:pPr>
                <a:defRPr/>
              </a:pPr>
              <a:t>‹#›</a:t>
            </a:fld>
            <a:endParaRPr lang="en-GB" dirty="0"/>
          </a:p>
        </p:txBody>
      </p:sp>
    </p:spTree>
    <p:extLst>
      <p:ext uri="{BB962C8B-B14F-4D97-AF65-F5344CB8AC3E}">
        <p14:creationId xmlns:p14="http://schemas.microsoft.com/office/powerpoint/2010/main" val="790706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6230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8" name="Rectangle 7"/>
          <p:cNvSpPr>
            <a:spLocks noGrp="1" noChangeArrowheads="1"/>
          </p:cNvSpPr>
          <p:nvPr>
            <p:ph type="sldNum" sz="quarter" idx="11"/>
          </p:nvPr>
        </p:nvSpPr>
        <p:spPr>
          <a:ln/>
        </p:spPr>
        <p:txBody>
          <a:bodyPr/>
          <a:lstStyle>
            <a:lvl1pPr>
              <a:defRPr/>
            </a:lvl1pPr>
          </a:lstStyle>
          <a:p>
            <a:pPr>
              <a:defRPr/>
            </a:pPr>
            <a:fld id="{3C126032-2709-4D56-9B08-D0CE913DA8B2}" type="slidenum">
              <a:rPr lang="en-GB" smtClean="0"/>
              <a:pPr>
                <a:defRPr/>
              </a:pPr>
              <a:t>‹#›</a:t>
            </a:fld>
            <a:endParaRPr lang="en-GB" dirty="0"/>
          </a:p>
        </p:txBody>
      </p:sp>
    </p:spTree>
    <p:extLst>
      <p:ext uri="{BB962C8B-B14F-4D97-AF65-F5344CB8AC3E}">
        <p14:creationId xmlns:p14="http://schemas.microsoft.com/office/powerpoint/2010/main" val="3720275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4" name="Rectangle 7"/>
          <p:cNvSpPr>
            <a:spLocks noGrp="1" noChangeArrowheads="1"/>
          </p:cNvSpPr>
          <p:nvPr>
            <p:ph type="sldNum" sz="quarter" idx="11"/>
          </p:nvPr>
        </p:nvSpPr>
        <p:spPr>
          <a:ln/>
        </p:spPr>
        <p:txBody>
          <a:bodyPr/>
          <a:lstStyle>
            <a:lvl1pPr>
              <a:defRPr/>
            </a:lvl1pPr>
          </a:lstStyle>
          <a:p>
            <a:pPr>
              <a:defRPr/>
            </a:pPr>
            <a:fld id="{C8D10050-77CF-495A-91EF-B7F55E69F3C8}" type="slidenum">
              <a:rPr lang="en-GB" smtClean="0"/>
              <a:pPr>
                <a:defRPr/>
              </a:pPr>
              <a:t>‹#›</a:t>
            </a:fld>
            <a:endParaRPr lang="en-GB" dirty="0"/>
          </a:p>
        </p:txBody>
      </p:sp>
    </p:spTree>
    <p:extLst>
      <p:ext uri="{BB962C8B-B14F-4D97-AF65-F5344CB8AC3E}">
        <p14:creationId xmlns:p14="http://schemas.microsoft.com/office/powerpoint/2010/main" val="1965544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3" name="Rectangle 7"/>
          <p:cNvSpPr>
            <a:spLocks noGrp="1" noChangeArrowheads="1"/>
          </p:cNvSpPr>
          <p:nvPr>
            <p:ph type="sldNum" sz="quarter" idx="11"/>
          </p:nvPr>
        </p:nvSpPr>
        <p:spPr>
          <a:ln/>
        </p:spPr>
        <p:txBody>
          <a:bodyPr/>
          <a:lstStyle>
            <a:lvl1pPr>
              <a:defRPr/>
            </a:lvl1pPr>
          </a:lstStyle>
          <a:p>
            <a:pPr>
              <a:defRPr/>
            </a:pPr>
            <a:fld id="{4D4D6FAF-9815-4660-91B7-FD0F6E638604}" type="slidenum">
              <a:rPr lang="en-GB" smtClean="0"/>
              <a:pPr>
                <a:defRPr/>
              </a:pPr>
              <a:t>‹#›</a:t>
            </a:fld>
            <a:endParaRPr lang="en-GB" dirty="0"/>
          </a:p>
        </p:txBody>
      </p:sp>
    </p:spTree>
    <p:extLst>
      <p:ext uri="{BB962C8B-B14F-4D97-AF65-F5344CB8AC3E}">
        <p14:creationId xmlns:p14="http://schemas.microsoft.com/office/powerpoint/2010/main" val="3450276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034348"/>
            <a:ext cx="4011084" cy="400752"/>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6" name="Rectangle 7"/>
          <p:cNvSpPr>
            <a:spLocks noGrp="1" noChangeArrowheads="1"/>
          </p:cNvSpPr>
          <p:nvPr>
            <p:ph type="sldNum" sz="quarter" idx="11"/>
          </p:nvPr>
        </p:nvSpPr>
        <p:spPr>
          <a:ln/>
        </p:spPr>
        <p:txBody>
          <a:bodyPr/>
          <a:lstStyle>
            <a:lvl1pPr>
              <a:defRPr/>
            </a:lvl1pPr>
          </a:lstStyle>
          <a:p>
            <a:pPr>
              <a:defRPr/>
            </a:pPr>
            <a:fld id="{B24FD23B-6287-467C-976A-7BFE0D9A34C8}" type="slidenum">
              <a:rPr lang="en-GB" smtClean="0"/>
              <a:pPr>
                <a:defRPr/>
              </a:pPr>
              <a:t>‹#›</a:t>
            </a:fld>
            <a:endParaRPr lang="en-GB" dirty="0"/>
          </a:p>
        </p:txBody>
      </p:sp>
    </p:spTree>
    <p:extLst>
      <p:ext uri="{BB962C8B-B14F-4D97-AF65-F5344CB8AC3E}">
        <p14:creationId xmlns:p14="http://schemas.microsoft.com/office/powerpoint/2010/main" val="413302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8" y="2123"/>
          <a:ext cx="2116" cy="2116"/>
        </p:xfrm>
        <a:graphic>
          <a:graphicData uri="http://schemas.openxmlformats.org/presentationml/2006/ole">
            <mc:AlternateContent xmlns:mc="http://schemas.openxmlformats.org/markup-compatibility/2006">
              <mc:Choice xmlns:v="urn:schemas-microsoft-com:vml" Requires="v">
                <p:oleObj spid="_x0000_s2088" name="think-cell Slide" r:id="rId4" imgW="353" imgH="353" progId="TCLayout.ActiveDocument.1">
                  <p:embed/>
                </p:oleObj>
              </mc:Choice>
              <mc:Fallback>
                <p:oleObj name="think-cell Slide" r:id="rId4" imgW="353" imgH="353" progId="TCLayout.ActiveDocument.1">
                  <p:embed/>
                  <p:pic>
                    <p:nvPicPr>
                      <p:cNvPr id="2" name="Object 1" hidden="1"/>
                      <p:cNvPicPr/>
                      <p:nvPr/>
                    </p:nvPicPr>
                    <p:blipFill>
                      <a:blip r:embed="rId5"/>
                      <a:stretch>
                        <a:fillRect/>
                      </a:stretch>
                    </p:blipFill>
                    <p:spPr>
                      <a:xfrm>
                        <a:off x="2118" y="2123"/>
                        <a:ext cx="2116" cy="2116"/>
                      </a:xfrm>
                      <a:prstGeom prst="rect">
                        <a:avLst/>
                      </a:prstGeom>
                    </p:spPr>
                  </p:pic>
                </p:oleObj>
              </mc:Fallback>
            </mc:AlternateContent>
          </a:graphicData>
        </a:graphic>
      </p:graphicFrame>
    </p:spTree>
    <p:extLst>
      <p:ext uri="{BB962C8B-B14F-4D97-AF65-F5344CB8AC3E}">
        <p14:creationId xmlns:p14="http://schemas.microsoft.com/office/powerpoint/2010/main" val="412304392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966586"/>
            <a:ext cx="7315200" cy="40075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6" name="Rectangle 7"/>
          <p:cNvSpPr>
            <a:spLocks noGrp="1" noChangeArrowheads="1"/>
          </p:cNvSpPr>
          <p:nvPr>
            <p:ph type="sldNum" sz="quarter" idx="11"/>
          </p:nvPr>
        </p:nvSpPr>
        <p:spPr>
          <a:ln/>
        </p:spPr>
        <p:txBody>
          <a:bodyPr/>
          <a:lstStyle>
            <a:lvl1pPr>
              <a:defRPr/>
            </a:lvl1pPr>
          </a:lstStyle>
          <a:p>
            <a:pPr>
              <a:defRPr/>
            </a:pPr>
            <a:fld id="{B6E3F9E6-DF09-4BED-A219-4097FC8A2781}" type="slidenum">
              <a:rPr lang="en-GB" smtClean="0"/>
              <a:pPr>
                <a:defRPr/>
              </a:pPr>
              <a:t>‹#›</a:t>
            </a:fld>
            <a:endParaRPr lang="en-GB" dirty="0"/>
          </a:p>
        </p:txBody>
      </p:sp>
    </p:spTree>
    <p:extLst>
      <p:ext uri="{BB962C8B-B14F-4D97-AF65-F5344CB8AC3E}">
        <p14:creationId xmlns:p14="http://schemas.microsoft.com/office/powerpoint/2010/main" val="3415162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5" name="Rectangle 7"/>
          <p:cNvSpPr>
            <a:spLocks noGrp="1" noChangeArrowheads="1"/>
          </p:cNvSpPr>
          <p:nvPr>
            <p:ph type="sldNum" sz="quarter" idx="11"/>
          </p:nvPr>
        </p:nvSpPr>
        <p:spPr>
          <a:ln/>
        </p:spPr>
        <p:txBody>
          <a:bodyPr/>
          <a:lstStyle>
            <a:lvl1pPr>
              <a:defRPr/>
            </a:lvl1pPr>
          </a:lstStyle>
          <a:p>
            <a:pPr>
              <a:defRPr/>
            </a:pPr>
            <a:fld id="{A362B025-E646-4719-841B-EB5924393931}" type="slidenum">
              <a:rPr lang="en-GB" smtClean="0"/>
              <a:pPr>
                <a:defRPr/>
              </a:pPr>
              <a:t>‹#›</a:t>
            </a:fld>
            <a:endParaRPr lang="en-GB" dirty="0"/>
          </a:p>
        </p:txBody>
      </p:sp>
    </p:spTree>
    <p:extLst>
      <p:ext uri="{BB962C8B-B14F-4D97-AF65-F5344CB8AC3E}">
        <p14:creationId xmlns:p14="http://schemas.microsoft.com/office/powerpoint/2010/main" val="2165308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13068" y="219075"/>
            <a:ext cx="369332" cy="6032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19075"/>
            <a:ext cx="8026400" cy="6032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5" name="Rectangle 7"/>
          <p:cNvSpPr>
            <a:spLocks noGrp="1" noChangeArrowheads="1"/>
          </p:cNvSpPr>
          <p:nvPr>
            <p:ph type="sldNum" sz="quarter" idx="11"/>
          </p:nvPr>
        </p:nvSpPr>
        <p:spPr>
          <a:ln/>
        </p:spPr>
        <p:txBody>
          <a:bodyPr/>
          <a:lstStyle>
            <a:lvl1pPr>
              <a:defRPr/>
            </a:lvl1pPr>
          </a:lstStyle>
          <a:p>
            <a:pPr>
              <a:defRPr/>
            </a:pPr>
            <a:fld id="{77AA25CD-E59A-49A0-AABE-DA42D134986F}" type="slidenum">
              <a:rPr lang="en-GB" smtClean="0"/>
              <a:pPr>
                <a:defRPr/>
              </a:pPr>
              <a:t>‹#›</a:t>
            </a:fld>
            <a:endParaRPr lang="en-GB" dirty="0"/>
          </a:p>
        </p:txBody>
      </p:sp>
    </p:spTree>
    <p:extLst>
      <p:ext uri="{BB962C8B-B14F-4D97-AF65-F5344CB8AC3E}">
        <p14:creationId xmlns:p14="http://schemas.microsoft.com/office/powerpoint/2010/main" val="40462615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19075"/>
            <a:ext cx="10972800" cy="462307"/>
          </a:xfrm>
        </p:spPr>
        <p:txBody>
          <a:bodyPr/>
          <a:lstStyle/>
          <a:p>
            <a:r>
              <a:rPr lang="en-US"/>
              <a:t>Click to edit Master title style</a:t>
            </a:r>
          </a:p>
        </p:txBody>
      </p:sp>
      <p:sp>
        <p:nvSpPr>
          <p:cNvPr id="3" name="Table Placeholder 2"/>
          <p:cNvSpPr>
            <a:spLocks noGrp="1"/>
          </p:cNvSpPr>
          <p:nvPr>
            <p:ph type="tbl" idx="1"/>
          </p:nvPr>
        </p:nvSpPr>
        <p:spPr>
          <a:xfrm>
            <a:off x="609600" y="1095375"/>
            <a:ext cx="10972800" cy="5156200"/>
          </a:xfrm>
        </p:spPr>
        <p:txBody>
          <a:bodyPr/>
          <a:lstStyle/>
          <a:p>
            <a:pPr lvl="0"/>
            <a:r>
              <a:rPr lang="en-US" noProof="0"/>
              <a:t>Click icon to add table</a:t>
            </a:r>
            <a:endParaRPr lang="en-US" noProof="0" dirty="0"/>
          </a:p>
        </p:txBody>
      </p:sp>
      <p:sp>
        <p:nvSpPr>
          <p:cNvPr id="4" name="Rectangle 10"/>
          <p:cNvSpPr>
            <a:spLocks noGrp="1" noChangeArrowheads="1"/>
          </p:cNvSpPr>
          <p:nvPr>
            <p:ph type="ftr" sz="quarter" idx="10"/>
          </p:nvPr>
        </p:nvSpPr>
        <p:spPr>
          <a:ln/>
        </p:spPr>
        <p:txBody>
          <a:bodyPr/>
          <a:lstStyle>
            <a:lvl1pPr>
              <a:defRPr/>
            </a:lvl1pPr>
          </a:lstStyle>
          <a:p>
            <a:pPr>
              <a:defRPr/>
            </a:pPr>
            <a:r>
              <a:rPr lang="en-GB"/>
              <a:t>July IPMOC</a:t>
            </a:r>
          </a:p>
        </p:txBody>
      </p:sp>
      <p:sp>
        <p:nvSpPr>
          <p:cNvPr id="5" name="Rectangle 7"/>
          <p:cNvSpPr>
            <a:spLocks noGrp="1" noChangeArrowheads="1"/>
          </p:cNvSpPr>
          <p:nvPr>
            <p:ph type="sldNum" sz="quarter" idx="11"/>
          </p:nvPr>
        </p:nvSpPr>
        <p:spPr>
          <a:ln/>
        </p:spPr>
        <p:txBody>
          <a:bodyPr/>
          <a:lstStyle>
            <a:lvl1pPr>
              <a:defRPr/>
            </a:lvl1pPr>
          </a:lstStyle>
          <a:p>
            <a:pPr>
              <a:defRPr/>
            </a:pPr>
            <a:fld id="{271D7B8E-853A-4DE5-AA0A-D33D8CDFCCE1}" type="slidenum">
              <a:rPr lang="en-GB" smtClean="0"/>
              <a:pPr>
                <a:defRPr/>
              </a:pPr>
              <a:t>‹#›</a:t>
            </a:fld>
            <a:endParaRPr lang="en-GB" dirty="0"/>
          </a:p>
        </p:txBody>
      </p:sp>
    </p:spTree>
    <p:extLst>
      <p:ext uri="{BB962C8B-B14F-4D97-AF65-F5344CB8AC3E}">
        <p14:creationId xmlns:p14="http://schemas.microsoft.com/office/powerpoint/2010/main" val="27961107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pPr>
              <a:defRPr/>
            </a:pPr>
            <a:r>
              <a:rPr lang="en-US"/>
              <a:t>July IPMOC</a:t>
            </a:r>
          </a:p>
        </p:txBody>
      </p:sp>
    </p:spTree>
    <p:extLst>
      <p:ext uri="{BB962C8B-B14F-4D97-AF65-F5344CB8AC3E}">
        <p14:creationId xmlns:p14="http://schemas.microsoft.com/office/powerpoint/2010/main" val="3840868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pPr>
              <a:defRPr/>
            </a:pPr>
            <a:r>
              <a:rPr lang="en-US"/>
              <a:t>July IPMOC</a:t>
            </a:r>
          </a:p>
        </p:txBody>
      </p:sp>
    </p:spTree>
    <p:extLst>
      <p:ext uri="{BB962C8B-B14F-4D97-AF65-F5344CB8AC3E}">
        <p14:creationId xmlns:p14="http://schemas.microsoft.com/office/powerpoint/2010/main" val="3769807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pPr>
              <a:defRPr/>
            </a:pPr>
            <a:r>
              <a:rPr lang="en-US"/>
              <a:t>July IPMOC</a:t>
            </a:r>
          </a:p>
        </p:txBody>
      </p:sp>
    </p:spTree>
    <p:extLst>
      <p:ext uri="{BB962C8B-B14F-4D97-AF65-F5344CB8AC3E}">
        <p14:creationId xmlns:p14="http://schemas.microsoft.com/office/powerpoint/2010/main" val="2433176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Mast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470034"/>
            <a:ext cx="10363200" cy="1470025"/>
          </a:xfrm>
          <a:prstGeom prst="rect">
            <a:avLst/>
          </a:prstGeom>
        </p:spPr>
        <p:txBody>
          <a:bodyPr lIns="91388" tIns="45693" rIns="91388" bIns="45693"/>
          <a:lstStyle>
            <a:lvl1pPr algn="l">
              <a:defRPr b="1">
                <a:solidFill>
                  <a:srgbClr val="003896"/>
                </a:solidFill>
              </a:defRPr>
            </a:lvl1pPr>
          </a:lstStyle>
          <a:p>
            <a:r>
              <a:rPr lang="en-US" dirty="0"/>
              <a:t>Master Title</a:t>
            </a:r>
          </a:p>
        </p:txBody>
      </p:sp>
      <p:sp>
        <p:nvSpPr>
          <p:cNvPr id="3" name="Subtitle 2"/>
          <p:cNvSpPr>
            <a:spLocks noGrp="1"/>
          </p:cNvSpPr>
          <p:nvPr>
            <p:ph type="subTitle" idx="1" hasCustomPrompt="1"/>
          </p:nvPr>
        </p:nvSpPr>
        <p:spPr>
          <a:xfrm>
            <a:off x="914401" y="3022600"/>
            <a:ext cx="8534400" cy="1016000"/>
          </a:xfrm>
          <a:prstGeom prst="rect">
            <a:avLst/>
          </a:prstGeom>
        </p:spPr>
        <p:txBody>
          <a:bodyPr lIns="91388" tIns="45693" rIns="91388" bIns="45693"/>
          <a:lstStyle>
            <a:lvl1pPr marL="0" indent="0" algn="l">
              <a:buNone/>
              <a:defRPr>
                <a:solidFill>
                  <a:srgbClr val="F47B20"/>
                </a:solidFill>
              </a:defRPr>
            </a:lvl1pPr>
            <a:lvl2pPr marL="609243" indent="0" algn="ctr">
              <a:buNone/>
              <a:defRPr>
                <a:solidFill>
                  <a:schemeClr val="tx1">
                    <a:tint val="75000"/>
                  </a:schemeClr>
                </a:solidFill>
              </a:defRPr>
            </a:lvl2pPr>
            <a:lvl3pPr marL="1218484" indent="0" algn="ctr">
              <a:buNone/>
              <a:defRPr>
                <a:solidFill>
                  <a:schemeClr val="tx1">
                    <a:tint val="75000"/>
                  </a:schemeClr>
                </a:solidFill>
              </a:defRPr>
            </a:lvl3pPr>
            <a:lvl4pPr marL="1827728" indent="0" algn="ctr">
              <a:buNone/>
              <a:defRPr>
                <a:solidFill>
                  <a:schemeClr val="tx1">
                    <a:tint val="75000"/>
                  </a:schemeClr>
                </a:solidFill>
              </a:defRPr>
            </a:lvl4pPr>
            <a:lvl5pPr marL="2436970" indent="0" algn="ctr">
              <a:buNone/>
              <a:defRPr>
                <a:solidFill>
                  <a:schemeClr val="tx1">
                    <a:tint val="75000"/>
                  </a:schemeClr>
                </a:solidFill>
              </a:defRPr>
            </a:lvl5pPr>
            <a:lvl6pPr marL="3046212" indent="0" algn="ctr">
              <a:buNone/>
              <a:defRPr>
                <a:solidFill>
                  <a:schemeClr val="tx1">
                    <a:tint val="75000"/>
                  </a:schemeClr>
                </a:solidFill>
              </a:defRPr>
            </a:lvl6pPr>
            <a:lvl7pPr marL="3655455" indent="0" algn="ctr">
              <a:buNone/>
              <a:defRPr>
                <a:solidFill>
                  <a:schemeClr val="tx1">
                    <a:tint val="75000"/>
                  </a:schemeClr>
                </a:solidFill>
              </a:defRPr>
            </a:lvl7pPr>
            <a:lvl8pPr marL="4264699" indent="0" algn="ctr">
              <a:buNone/>
              <a:defRPr>
                <a:solidFill>
                  <a:schemeClr val="tx1">
                    <a:tint val="75000"/>
                  </a:schemeClr>
                </a:solidFill>
              </a:defRPr>
            </a:lvl8pPr>
            <a:lvl9pPr marL="4873938"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56945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8" y="2123"/>
          <a:ext cx="2116" cy="2116"/>
        </p:xfrm>
        <a:graphic>
          <a:graphicData uri="http://schemas.openxmlformats.org/presentationml/2006/ole">
            <mc:AlternateContent xmlns:mc="http://schemas.openxmlformats.org/markup-compatibility/2006">
              <mc:Choice xmlns:v="urn:schemas-microsoft-com:vml" Requires="v">
                <p:oleObj spid="_x0000_s5159" name="think-cell Slide" r:id="rId4" imgW="353" imgH="353" progId="TCLayout.ActiveDocument.1">
                  <p:embed/>
                </p:oleObj>
              </mc:Choice>
              <mc:Fallback>
                <p:oleObj name="think-cell Slide" r:id="rId4" imgW="353" imgH="353" progId="TCLayout.ActiveDocument.1">
                  <p:embed/>
                  <p:pic>
                    <p:nvPicPr>
                      <p:cNvPr id="2" name="Object 1" hidden="1"/>
                      <p:cNvPicPr/>
                      <p:nvPr/>
                    </p:nvPicPr>
                    <p:blipFill>
                      <a:blip r:embed="rId5"/>
                      <a:stretch>
                        <a:fillRect/>
                      </a:stretch>
                    </p:blipFill>
                    <p:spPr>
                      <a:xfrm>
                        <a:off x="2118" y="2123"/>
                        <a:ext cx="2116" cy="2116"/>
                      </a:xfrm>
                      <a:prstGeom prst="rect">
                        <a:avLst/>
                      </a:prstGeom>
                    </p:spPr>
                  </p:pic>
                </p:oleObj>
              </mc:Fallback>
            </mc:AlternateContent>
          </a:graphicData>
        </a:graphic>
      </p:graphicFrame>
    </p:spTree>
    <p:extLst>
      <p:ext uri="{BB962C8B-B14F-4D97-AF65-F5344CB8AC3E}">
        <p14:creationId xmlns:p14="http://schemas.microsoft.com/office/powerpoint/2010/main" val="121858843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esenter Title &amp; Photo">
    <p:spTree>
      <p:nvGrpSpPr>
        <p:cNvPr id="1" name=""/>
        <p:cNvGrpSpPr/>
        <p:nvPr/>
      </p:nvGrpSpPr>
      <p:grpSpPr>
        <a:xfrm>
          <a:off x="0" y="0"/>
          <a:ext cx="0" cy="0"/>
          <a:chOff x="0" y="0"/>
          <a:chExt cx="0" cy="0"/>
        </a:xfrm>
      </p:grpSpPr>
      <p:sp>
        <p:nvSpPr>
          <p:cNvPr id="5" name="TextBox 4"/>
          <p:cNvSpPr txBox="1"/>
          <p:nvPr userDrawn="1"/>
        </p:nvSpPr>
        <p:spPr>
          <a:xfrm>
            <a:off x="5791201" y="1295401"/>
            <a:ext cx="4936468" cy="861702"/>
          </a:xfrm>
          <a:prstGeom prst="rect">
            <a:avLst/>
          </a:prstGeom>
          <a:noFill/>
        </p:spPr>
        <p:txBody>
          <a:bodyPr wrap="non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3896"/>
                </a:solidFill>
                <a:effectLst/>
                <a:uLnTx/>
                <a:uFillTx/>
                <a:latin typeface="Arial" panose="020B0604020202020204" pitchFamily="34" charset="0"/>
                <a:ea typeface="+mn-ea"/>
                <a:cs typeface="Arial" panose="020B0604020202020204" pitchFamily="34" charset="0"/>
              </a:rPr>
              <a:t>Presenter Name</a:t>
            </a:r>
          </a:p>
        </p:txBody>
      </p:sp>
      <p:sp>
        <p:nvSpPr>
          <p:cNvPr id="6" name="TextBox 5"/>
          <p:cNvSpPr txBox="1"/>
          <p:nvPr userDrawn="1"/>
        </p:nvSpPr>
        <p:spPr>
          <a:xfrm>
            <a:off x="5791204" y="2159484"/>
            <a:ext cx="2450596" cy="533471"/>
          </a:xfrm>
          <a:prstGeom prst="rect">
            <a:avLst/>
          </a:prstGeom>
          <a:noFill/>
        </p:spPr>
        <p:txBody>
          <a:bodyPr wrap="non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47B20"/>
                </a:solidFill>
                <a:effectLst/>
                <a:uLnTx/>
                <a:uFillTx/>
                <a:latin typeface="Arial" panose="020B0604020202020204" pitchFamily="34" charset="0"/>
                <a:ea typeface="+mn-ea"/>
                <a:cs typeface="Arial" panose="020B0604020202020204" pitchFamily="34" charset="0"/>
              </a:rPr>
              <a:t>Presenter Title</a:t>
            </a:r>
          </a:p>
        </p:txBody>
      </p:sp>
      <p:sp>
        <p:nvSpPr>
          <p:cNvPr id="3" name="Picture Placeholder 2"/>
          <p:cNvSpPr>
            <a:spLocks noGrp="1"/>
          </p:cNvSpPr>
          <p:nvPr>
            <p:ph type="pic" sz="quarter" idx="13"/>
          </p:nvPr>
        </p:nvSpPr>
        <p:spPr>
          <a:xfrm>
            <a:off x="2336800" y="1092201"/>
            <a:ext cx="3352800" cy="4470400"/>
          </a:xfrm>
          <a:prstGeom prst="rect">
            <a:avLst/>
          </a:prstGeom>
        </p:spPr>
        <p:txBody>
          <a:bodyPr lIns="91388" tIns="45693" rIns="91388" bIns="45693"/>
          <a:lstStyle/>
          <a:p>
            <a:r>
              <a:rPr lang="en-US"/>
              <a:t>Click icon to add picture</a:t>
            </a:r>
            <a:endParaRPr lang="en-US" dirty="0"/>
          </a:p>
        </p:txBody>
      </p:sp>
    </p:spTree>
    <p:extLst>
      <p:ext uri="{BB962C8B-B14F-4D97-AF65-F5344CB8AC3E}">
        <p14:creationId xmlns:p14="http://schemas.microsoft.com/office/powerpoint/2010/main" val="333954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er Title &amp; Photo">
    <p:spTree>
      <p:nvGrpSpPr>
        <p:cNvPr id="1" name=""/>
        <p:cNvGrpSpPr/>
        <p:nvPr/>
      </p:nvGrpSpPr>
      <p:grpSpPr>
        <a:xfrm>
          <a:off x="0" y="0"/>
          <a:ext cx="0" cy="0"/>
          <a:chOff x="0" y="0"/>
          <a:chExt cx="0" cy="0"/>
        </a:xfrm>
      </p:grpSpPr>
      <p:sp>
        <p:nvSpPr>
          <p:cNvPr id="5" name="TextBox 4"/>
          <p:cNvSpPr txBox="1"/>
          <p:nvPr userDrawn="1"/>
        </p:nvSpPr>
        <p:spPr>
          <a:xfrm>
            <a:off x="5791201" y="1295401"/>
            <a:ext cx="4936468" cy="861702"/>
          </a:xfrm>
          <a:prstGeom prst="rect">
            <a:avLst/>
          </a:prstGeom>
          <a:noFill/>
        </p:spPr>
        <p:txBody>
          <a:bodyPr wrap="non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3896"/>
                </a:solidFill>
                <a:effectLst/>
                <a:uLnTx/>
                <a:uFillTx/>
                <a:latin typeface="Arial" panose="020B0604020202020204" pitchFamily="34" charset="0"/>
                <a:ea typeface="+mn-ea"/>
                <a:cs typeface="Arial" panose="020B0604020202020204" pitchFamily="34" charset="0"/>
              </a:rPr>
              <a:t>Presenter Name</a:t>
            </a:r>
          </a:p>
        </p:txBody>
      </p:sp>
      <p:sp>
        <p:nvSpPr>
          <p:cNvPr id="6" name="TextBox 5"/>
          <p:cNvSpPr txBox="1"/>
          <p:nvPr userDrawn="1"/>
        </p:nvSpPr>
        <p:spPr>
          <a:xfrm>
            <a:off x="5791204" y="2159484"/>
            <a:ext cx="2450596" cy="533471"/>
          </a:xfrm>
          <a:prstGeom prst="rect">
            <a:avLst/>
          </a:prstGeom>
          <a:noFill/>
        </p:spPr>
        <p:txBody>
          <a:bodyPr wrap="non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47B20"/>
                </a:solidFill>
                <a:effectLst/>
                <a:uLnTx/>
                <a:uFillTx/>
                <a:latin typeface="Arial" panose="020B0604020202020204" pitchFamily="34" charset="0"/>
                <a:ea typeface="+mn-ea"/>
                <a:cs typeface="Arial" panose="020B0604020202020204" pitchFamily="34" charset="0"/>
              </a:rPr>
              <a:t>Presenter Title</a:t>
            </a:r>
          </a:p>
        </p:txBody>
      </p:sp>
      <p:sp>
        <p:nvSpPr>
          <p:cNvPr id="3" name="Picture Placeholder 2"/>
          <p:cNvSpPr>
            <a:spLocks noGrp="1"/>
          </p:cNvSpPr>
          <p:nvPr>
            <p:ph type="pic" sz="quarter" idx="13"/>
          </p:nvPr>
        </p:nvSpPr>
        <p:spPr>
          <a:xfrm>
            <a:off x="2336800" y="1092201"/>
            <a:ext cx="3352800" cy="4470400"/>
          </a:xfrm>
          <a:prstGeom prst="rect">
            <a:avLst/>
          </a:prstGeom>
        </p:spPr>
        <p:txBody>
          <a:bodyPr lIns="91388" tIns="45693" rIns="91388" bIns="45693"/>
          <a:lstStyle/>
          <a:p>
            <a:r>
              <a:rPr lang="en-US"/>
              <a:t>Click icon to add picture</a:t>
            </a:r>
            <a:endParaRPr lang="en-US" dirty="0"/>
          </a:p>
        </p:txBody>
      </p:sp>
    </p:spTree>
    <p:extLst>
      <p:ext uri="{BB962C8B-B14F-4D97-AF65-F5344CB8AC3E}">
        <p14:creationId xmlns:p14="http://schemas.microsoft.com/office/powerpoint/2010/main" val="42830721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or Graph">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032001" y="685801"/>
            <a:ext cx="8636000" cy="5283200"/>
          </a:xfrm>
          <a:prstGeom prst="rect">
            <a:avLst/>
          </a:prstGeom>
        </p:spPr>
        <p:txBody>
          <a:bodyPr lIns="91388" tIns="45693" rIns="91388" bIns="45693"/>
          <a:lstStyle/>
          <a:p>
            <a:pPr lvl="0"/>
            <a:r>
              <a:rPr lang="en-US"/>
              <a:t>Edit Master text styles</a:t>
            </a:r>
          </a:p>
        </p:txBody>
      </p:sp>
    </p:spTree>
    <p:extLst>
      <p:ext uri="{BB962C8B-B14F-4D97-AF65-F5344CB8AC3E}">
        <p14:creationId xmlns:p14="http://schemas.microsoft.com/office/powerpoint/2010/main" val="6338844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130628" y="6356352"/>
            <a:ext cx="11277600" cy="365125"/>
          </a:xfrm>
          <a:prstGeom prst="rect">
            <a:avLst/>
          </a:prstGeom>
          <a:noFill/>
        </p:spPr>
        <p:txBody>
          <a:bodyPr lIns="91388" tIns="45693" rIns="91388" bIns="45693"/>
          <a:lstStyle>
            <a:lvl1pPr algn="r">
              <a:defRPr sz="1600">
                <a:solidFill>
                  <a:srgbClr val="1A75CF"/>
                </a:solidFill>
                <a:latin typeface="Arial" panose="020B0604020202020204" pitchFamily="34" charset="0"/>
                <a:cs typeface="Arial" panose="020B0604020202020204" pitchFamily="34" charset="0"/>
              </a:defRPr>
            </a:lvl1pPr>
          </a:lstStyle>
          <a:p>
            <a:pPr defTabSz="1219170"/>
            <a:r>
              <a:rPr lang="en-US"/>
              <a:t>Page </a:t>
            </a:r>
            <a:fld id="{DF64EFE6-CD0A-4B2F-AF24-27EE4E11C212}" type="slidenum">
              <a:rPr lang="en-US" smtClean="0"/>
              <a:pPr defTabSz="1219170"/>
              <a:t>‹#›</a:t>
            </a:fld>
            <a:endParaRPr lang="en-US" dirty="0"/>
          </a:p>
        </p:txBody>
      </p:sp>
    </p:spTree>
    <p:extLst>
      <p:ext uri="{BB962C8B-B14F-4D97-AF65-F5344CB8AC3E}">
        <p14:creationId xmlns:p14="http://schemas.microsoft.com/office/powerpoint/2010/main" val="874836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resenter Title &amp; Photo">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914400" y="6356352"/>
            <a:ext cx="11277600" cy="365125"/>
          </a:xfrm>
          <a:prstGeom prst="rect">
            <a:avLst/>
          </a:prstGeom>
          <a:noFill/>
        </p:spPr>
        <p:txBody>
          <a:bodyPr lIns="91388" tIns="45693" rIns="91388" bIns="45693"/>
          <a:lstStyle>
            <a:lvl1pPr algn="l">
              <a:defRPr sz="1600">
                <a:solidFill>
                  <a:srgbClr val="1A75CF"/>
                </a:solidFill>
                <a:latin typeface="Arial" panose="020B0604020202020204" pitchFamily="34" charset="0"/>
                <a:cs typeface="Arial" panose="020B0604020202020204" pitchFamily="34" charset="0"/>
              </a:defRPr>
            </a:lvl1pPr>
          </a:lstStyle>
          <a:p>
            <a:pPr defTabSz="1219170"/>
            <a:endParaRPr lang="en-US" dirty="0"/>
          </a:p>
        </p:txBody>
      </p:sp>
      <p:sp>
        <p:nvSpPr>
          <p:cNvPr id="5" name="TextBox 4"/>
          <p:cNvSpPr txBox="1"/>
          <p:nvPr userDrawn="1"/>
        </p:nvSpPr>
        <p:spPr>
          <a:xfrm>
            <a:off x="5791201" y="1295401"/>
            <a:ext cx="4936468" cy="861702"/>
          </a:xfrm>
          <a:prstGeom prst="rect">
            <a:avLst/>
          </a:prstGeom>
          <a:noFill/>
        </p:spPr>
        <p:txBody>
          <a:bodyPr wrap="non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3896"/>
                </a:solidFill>
                <a:effectLst/>
                <a:uLnTx/>
                <a:uFillTx/>
                <a:latin typeface="Arial" panose="020B0604020202020204" pitchFamily="34" charset="0"/>
                <a:ea typeface="+mn-ea"/>
                <a:cs typeface="Arial" panose="020B0604020202020204" pitchFamily="34" charset="0"/>
              </a:rPr>
              <a:t>Presenter Name</a:t>
            </a:r>
          </a:p>
        </p:txBody>
      </p:sp>
      <p:sp>
        <p:nvSpPr>
          <p:cNvPr id="6" name="TextBox 5"/>
          <p:cNvSpPr txBox="1"/>
          <p:nvPr userDrawn="1"/>
        </p:nvSpPr>
        <p:spPr>
          <a:xfrm>
            <a:off x="5791204" y="2159484"/>
            <a:ext cx="2450596" cy="533471"/>
          </a:xfrm>
          <a:prstGeom prst="rect">
            <a:avLst/>
          </a:prstGeom>
          <a:noFill/>
        </p:spPr>
        <p:txBody>
          <a:bodyPr wrap="non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47B20"/>
                </a:solidFill>
                <a:effectLst/>
                <a:uLnTx/>
                <a:uFillTx/>
                <a:latin typeface="Arial" panose="020B0604020202020204" pitchFamily="34" charset="0"/>
                <a:ea typeface="+mn-ea"/>
                <a:cs typeface="Arial" panose="020B0604020202020204" pitchFamily="34" charset="0"/>
              </a:rPr>
              <a:t>Presenter Title</a:t>
            </a:r>
          </a:p>
        </p:txBody>
      </p:sp>
      <p:sp>
        <p:nvSpPr>
          <p:cNvPr id="3" name="Picture Placeholder 2"/>
          <p:cNvSpPr>
            <a:spLocks noGrp="1"/>
          </p:cNvSpPr>
          <p:nvPr>
            <p:ph type="pic" sz="quarter" idx="13"/>
          </p:nvPr>
        </p:nvSpPr>
        <p:spPr>
          <a:xfrm>
            <a:off x="2336800" y="1092201"/>
            <a:ext cx="3352800" cy="4470400"/>
          </a:xfrm>
          <a:prstGeom prst="rect">
            <a:avLst/>
          </a:prstGeom>
        </p:spPr>
        <p:txBody>
          <a:bodyPr lIns="91388" tIns="45693" rIns="91388" bIns="45693"/>
          <a:lstStyle/>
          <a:p>
            <a:r>
              <a:rPr lang="en-US"/>
              <a:t>Click icon to add picture</a:t>
            </a:r>
            <a:endParaRPr lang="en-US" dirty="0"/>
          </a:p>
        </p:txBody>
      </p:sp>
    </p:spTree>
    <p:extLst>
      <p:ext uri="{BB962C8B-B14F-4D97-AF65-F5344CB8AC3E}">
        <p14:creationId xmlns:p14="http://schemas.microsoft.com/office/powerpoint/2010/main" val="538874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hoto or Graph">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914400" y="6356352"/>
            <a:ext cx="11277600" cy="365125"/>
          </a:xfrm>
          <a:prstGeom prst="rect">
            <a:avLst/>
          </a:prstGeom>
          <a:noFill/>
        </p:spPr>
        <p:txBody>
          <a:bodyPr lIns="91388" tIns="45693" rIns="91388" bIns="45693"/>
          <a:lstStyle>
            <a:lvl1pPr algn="l">
              <a:defRPr sz="1600">
                <a:solidFill>
                  <a:srgbClr val="1A75CF"/>
                </a:solidFill>
                <a:latin typeface="Arial" panose="020B0604020202020204" pitchFamily="34" charset="0"/>
                <a:cs typeface="Arial" panose="020B0604020202020204" pitchFamily="34" charset="0"/>
              </a:defRPr>
            </a:lvl1pPr>
          </a:lstStyle>
          <a:p>
            <a:pPr defTabSz="1219170"/>
            <a:endParaRPr lang="en-US" dirty="0"/>
          </a:p>
        </p:txBody>
      </p:sp>
      <p:sp>
        <p:nvSpPr>
          <p:cNvPr id="4" name="Content Placeholder 3"/>
          <p:cNvSpPr>
            <a:spLocks noGrp="1"/>
          </p:cNvSpPr>
          <p:nvPr>
            <p:ph sz="quarter" idx="13"/>
          </p:nvPr>
        </p:nvSpPr>
        <p:spPr>
          <a:xfrm>
            <a:off x="2032001" y="685801"/>
            <a:ext cx="8636000" cy="5283200"/>
          </a:xfrm>
          <a:prstGeom prst="rect">
            <a:avLst/>
          </a:prstGeom>
        </p:spPr>
        <p:txBody>
          <a:bodyPr lIns="91388" tIns="45693" rIns="91388" bIns="45693"/>
          <a:lstStyle/>
          <a:p>
            <a:pPr lvl="0"/>
            <a:r>
              <a:rPr lang="en-US"/>
              <a:t>Edit Master text styles</a:t>
            </a:r>
          </a:p>
        </p:txBody>
      </p:sp>
    </p:spTree>
    <p:extLst>
      <p:ext uri="{BB962C8B-B14F-4D97-AF65-F5344CB8AC3E}">
        <p14:creationId xmlns:p14="http://schemas.microsoft.com/office/powerpoint/2010/main" val="18826535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18" y="2123"/>
          <a:ext cx="2116" cy="2116"/>
        </p:xfrm>
        <a:graphic>
          <a:graphicData uri="http://schemas.openxmlformats.org/presentationml/2006/ole">
            <mc:AlternateContent xmlns:mc="http://schemas.openxmlformats.org/markup-compatibility/2006">
              <mc:Choice xmlns:v="urn:schemas-microsoft-com:vml" Requires="v">
                <p:oleObj spid="_x0000_s6183" name="think-cell Slide" r:id="rId4" imgW="530" imgH="528" progId="TCLayout.ActiveDocument.1">
                  <p:embed/>
                </p:oleObj>
              </mc:Choice>
              <mc:Fallback>
                <p:oleObj name="think-cell Slide" r:id="rId4" imgW="530" imgH="528" progId="TCLayout.ActiveDocument.1">
                  <p:embed/>
                  <p:pic>
                    <p:nvPicPr>
                      <p:cNvPr id="3" name="Object 2" hidden="1"/>
                      <p:cNvPicPr/>
                      <p:nvPr/>
                    </p:nvPicPr>
                    <p:blipFill>
                      <a:blip r:embed="rId5"/>
                      <a:stretch>
                        <a:fillRect/>
                      </a:stretch>
                    </p:blipFill>
                    <p:spPr>
                      <a:xfrm>
                        <a:off x="2118" y="2123"/>
                        <a:ext cx="2116" cy="2116"/>
                      </a:xfrm>
                      <a:prstGeom prst="rect">
                        <a:avLst/>
                      </a:prstGeom>
                    </p:spPr>
                  </p:pic>
                </p:oleObj>
              </mc:Fallback>
            </mc:AlternateContent>
          </a:graphicData>
        </a:graphic>
      </p:graphicFrame>
      <p:sp>
        <p:nvSpPr>
          <p:cNvPr id="2" name="Title 1"/>
          <p:cNvSpPr>
            <a:spLocks noGrp="1"/>
          </p:cNvSpPr>
          <p:nvPr>
            <p:ph type="title"/>
          </p:nvPr>
        </p:nvSpPr>
        <p:spPr>
          <a:xfrm>
            <a:off x="838200" y="366190"/>
            <a:ext cx="10515600" cy="1325033"/>
          </a:xfrm>
          <a:prstGeom prst="rect">
            <a:avLst/>
          </a:prstGeom>
        </p:spPr>
        <p:txBody>
          <a:bodyPr lIns="91388" tIns="45693" rIns="91388" bIns="45693"/>
          <a:lstStyle/>
          <a:p>
            <a:r>
              <a:rPr lang="en-US"/>
              <a:t>Click to edit Master title style</a:t>
            </a:r>
          </a:p>
        </p:txBody>
      </p:sp>
    </p:spTree>
    <p:extLst>
      <p:ext uri="{BB962C8B-B14F-4D97-AF65-F5344CB8AC3E}">
        <p14:creationId xmlns:p14="http://schemas.microsoft.com/office/powerpoint/2010/main" val="172580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F1D69E-5EC5-2346-9C5C-89C4219462B1}" type="datetimeFigureOut">
              <a:rPr lang="en-US" smtClean="0"/>
              <a:t>3/25/19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4D5D34-48B2-A74A-AEEB-15965E8871B3}" type="slidenum">
              <a:rPr lang="en-US" smtClean="0"/>
              <a:t>‹#›</a:t>
            </a:fld>
            <a:endParaRPr lang="en-US"/>
          </a:p>
        </p:txBody>
      </p:sp>
    </p:spTree>
    <p:extLst>
      <p:ext uri="{BB962C8B-B14F-4D97-AF65-F5344CB8AC3E}">
        <p14:creationId xmlns:p14="http://schemas.microsoft.com/office/powerpoint/2010/main" val="9700737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OVER">
    <p:bg>
      <p:bgPr>
        <a:solidFill>
          <a:srgbClr val="FFFFFF"/>
        </a:solidFill>
        <a:effectLst/>
      </p:bgPr>
    </p:bg>
    <p:spTree>
      <p:nvGrpSpPr>
        <p:cNvPr id="1" name=""/>
        <p:cNvGrpSpPr/>
        <p:nvPr/>
      </p:nvGrpSpPr>
      <p:grpSpPr>
        <a:xfrm>
          <a:off x="0" y="0"/>
          <a:ext cx="0" cy="0"/>
          <a:chOff x="0" y="0"/>
          <a:chExt cx="0" cy="0"/>
        </a:xfrm>
      </p:grpSpPr>
      <p:sp>
        <p:nvSpPr>
          <p:cNvPr id="14" name="Rectangle"/>
          <p:cNvSpPr/>
          <p:nvPr/>
        </p:nvSpPr>
        <p:spPr>
          <a:xfrm>
            <a:off x="2" y="0"/>
            <a:ext cx="12193588" cy="6858000"/>
          </a:xfrm>
          <a:prstGeom prst="rect">
            <a:avLst/>
          </a:prstGeom>
          <a:solidFill>
            <a:srgbClr val="0071CE"/>
          </a:solidFill>
          <a:ln w="12700">
            <a:miter lim="400000"/>
          </a:ln>
        </p:spPr>
        <p:txBody>
          <a:bodyPr lIns="25400" tIns="25400" rIns="25400" bIns="25400"/>
          <a:lstStyle/>
          <a:p>
            <a:pPr defTabSz="914354"/>
            <a:endParaRPr sz="675"/>
          </a:p>
        </p:txBody>
      </p:sp>
      <p:sp>
        <p:nvSpPr>
          <p:cNvPr id="15" name="Rectangle"/>
          <p:cNvSpPr/>
          <p:nvPr/>
        </p:nvSpPr>
        <p:spPr>
          <a:xfrm>
            <a:off x="1" y="6477000"/>
            <a:ext cx="12193591" cy="381000"/>
          </a:xfrm>
          <a:prstGeom prst="rect">
            <a:avLst/>
          </a:prstGeom>
          <a:solidFill>
            <a:srgbClr val="3A8CD8"/>
          </a:solidFill>
          <a:ln w="12700">
            <a:miter lim="400000"/>
          </a:ln>
        </p:spPr>
        <p:txBody>
          <a:bodyPr lIns="25400" tIns="25400" rIns="25400" bIns="25400" anchor="ctr"/>
          <a:lstStyle/>
          <a:p>
            <a:endParaRPr sz="675"/>
          </a:p>
        </p:txBody>
      </p:sp>
      <p:sp>
        <p:nvSpPr>
          <p:cNvPr id="6" name="Slide Number Placeholder 6"/>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bg1"/>
                </a:solidFill>
              </a:defRPr>
            </a:lvl1pPr>
          </a:lstStyle>
          <a:p>
            <a:fld id="{803346E4-1BD5-489C-8966-9E2E50D9DAAE}" type="slidenum">
              <a:rPr lang="en-US" smtClean="0"/>
              <a:pPr/>
              <a:t>‹#›</a:t>
            </a:fld>
            <a:endParaRPr lang="en-US"/>
          </a:p>
        </p:txBody>
      </p:sp>
    </p:spTree>
    <p:extLst>
      <p:ext uri="{BB962C8B-B14F-4D97-AF65-F5344CB8AC3E}">
        <p14:creationId xmlns:p14="http://schemas.microsoft.com/office/powerpoint/2010/main" val="225896878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GROCERY_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52007" y="6172200"/>
            <a:ext cx="2353828" cy="548640"/>
          </a:xfrm>
          <a:prstGeom prst="rect">
            <a:avLst/>
          </a:prstGeom>
        </p:spPr>
      </p:pic>
      <p:pic>
        <p:nvPicPr>
          <p:cNvPr id="5" name="Picture 4" descr="GROCERY_logo.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39307" y="6179185"/>
            <a:ext cx="2374900" cy="548640"/>
          </a:xfrm>
          <a:prstGeom prst="rect">
            <a:avLst/>
          </a:prstGeom>
        </p:spPr>
      </p:pic>
    </p:spTree>
    <p:extLst>
      <p:ext uri="{BB962C8B-B14F-4D97-AF65-F5344CB8AC3E}">
        <p14:creationId xmlns:p14="http://schemas.microsoft.com/office/powerpoint/2010/main" val="6127829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CC10-D220-6041-A6F7-0A7B0DC82D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7E38EB-3CB7-9742-BDFF-D2509E3C61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59FDDD-A763-E747-8650-7A28B702083B}"/>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5" name="Footer Placeholder 4">
            <a:extLst>
              <a:ext uri="{FF2B5EF4-FFF2-40B4-BE49-F238E27FC236}">
                <a16:creationId xmlns:a16="http://schemas.microsoft.com/office/drawing/2014/main" id="{F249C4C2-54DD-3A4E-9D86-3F8ABEB34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3B20F-EB11-5942-B38F-F054A67D7EC5}"/>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20672346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F34F-B4E5-4F4B-861E-62163DABA1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0E4926-095A-7B4E-BB8C-E533CCED6F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25CDD-7FB7-8F48-AEC7-2CE486F31D6E}"/>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5" name="Footer Placeholder 4">
            <a:extLst>
              <a:ext uri="{FF2B5EF4-FFF2-40B4-BE49-F238E27FC236}">
                <a16:creationId xmlns:a16="http://schemas.microsoft.com/office/drawing/2014/main" id="{25216A32-9F45-D94A-BFBB-3F549E892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80DD58-AA16-3D44-A1A0-09636BA46F95}"/>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4064642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or Graph">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032001" y="685801"/>
            <a:ext cx="8636000" cy="5283200"/>
          </a:xfrm>
          <a:prstGeom prst="rect">
            <a:avLst/>
          </a:prstGeom>
        </p:spPr>
        <p:txBody>
          <a:bodyPr lIns="91388" tIns="45693" rIns="91388" bIns="45693"/>
          <a:lstStyle/>
          <a:p>
            <a:pPr lvl="0"/>
            <a:r>
              <a:rPr lang="en-US"/>
              <a:t>Edit Master text styles</a:t>
            </a:r>
          </a:p>
        </p:txBody>
      </p:sp>
    </p:spTree>
    <p:extLst>
      <p:ext uri="{BB962C8B-B14F-4D97-AF65-F5344CB8AC3E}">
        <p14:creationId xmlns:p14="http://schemas.microsoft.com/office/powerpoint/2010/main" val="6327118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2E66-B430-754B-8FC3-C0B678FBE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9194BD-4CA3-E441-BA0B-32E273518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E6D1B8-FB62-6A48-B066-A5BC5F24BD93}"/>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5" name="Footer Placeholder 4">
            <a:extLst>
              <a:ext uri="{FF2B5EF4-FFF2-40B4-BE49-F238E27FC236}">
                <a16:creationId xmlns:a16="http://schemas.microsoft.com/office/drawing/2014/main" id="{9ACE7B8D-BD98-4F4B-B921-98B319FAF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AB5F9-B3ED-E241-9BE1-1CF9D3A01DE5}"/>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6094458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A30C-072E-F249-868C-65F7F1FDE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0B7AB1-7815-2840-AA0F-322FF12298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0E20F7-6FD6-184F-B02B-B21615E270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E7FB6E-3F7F-A643-85C1-A8FF5BC573C9}"/>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6" name="Footer Placeholder 5">
            <a:extLst>
              <a:ext uri="{FF2B5EF4-FFF2-40B4-BE49-F238E27FC236}">
                <a16:creationId xmlns:a16="http://schemas.microsoft.com/office/drawing/2014/main" id="{DE960E9E-C0B0-404D-A50E-D1E6AC3F9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356A5-1759-7E45-82F6-250F44C07E15}"/>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3924659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FAE8-D599-C842-A480-209F1A0DB4A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7184A4-B086-0D45-AC4F-7623BDFD74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1B064B-74DE-B34A-9105-701BDDD1B4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C7EFBB-C8CE-F049-81D9-FCDCAE4976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01B22D-F1F1-344F-9E2D-BBCCD6B233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AFDDF-2E7E-F94E-A806-EB0770EEAAA8}"/>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8" name="Footer Placeholder 7">
            <a:extLst>
              <a:ext uri="{FF2B5EF4-FFF2-40B4-BE49-F238E27FC236}">
                <a16:creationId xmlns:a16="http://schemas.microsoft.com/office/drawing/2014/main" id="{9D6415ED-408D-8541-BF20-97302300A9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4D57CE-10FC-044B-B289-44BE4C9E0152}"/>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134077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08C4-5D75-D34F-98A3-32FFED950D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F59506-877C-F34E-A3A9-43280EDE00B6}"/>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4" name="Footer Placeholder 3">
            <a:extLst>
              <a:ext uri="{FF2B5EF4-FFF2-40B4-BE49-F238E27FC236}">
                <a16:creationId xmlns:a16="http://schemas.microsoft.com/office/drawing/2014/main" id="{1F17976C-0748-9140-86DE-6063C2A861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6CE833-B13C-AB4D-8598-A80D411E2ED7}"/>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3786698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F887E0-C251-D147-B050-D76908A6E540}"/>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3" name="Footer Placeholder 2">
            <a:extLst>
              <a:ext uri="{FF2B5EF4-FFF2-40B4-BE49-F238E27FC236}">
                <a16:creationId xmlns:a16="http://schemas.microsoft.com/office/drawing/2014/main" id="{010EAFD3-ED95-D64A-95BE-BFF8861B4D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064FB9-2521-624E-A2C7-AD809937505A}"/>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23730776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3442-A6B9-E34E-A2F8-975B1CBD9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ED97C4-57D9-F341-8B89-820260397E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0D29D2-FE63-5149-8D57-8DF377CEF4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95950-A292-A445-9849-ACC5B02EBB91}"/>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6" name="Footer Placeholder 5">
            <a:extLst>
              <a:ext uri="{FF2B5EF4-FFF2-40B4-BE49-F238E27FC236}">
                <a16:creationId xmlns:a16="http://schemas.microsoft.com/office/drawing/2014/main" id="{FD6E4926-A6A8-A543-9DD6-323C1EE97B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21EE7-6FC7-1F4F-A9CF-2ECCDDB89F71}"/>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39885587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335D-7519-6544-9310-6156D8091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9AFBBF-5C3E-9444-8E36-775658F55D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C40D46-26B4-8540-8292-C52FAF668A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F11398-57D0-C14C-837B-A7802149A676}"/>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6" name="Footer Placeholder 5">
            <a:extLst>
              <a:ext uri="{FF2B5EF4-FFF2-40B4-BE49-F238E27FC236}">
                <a16:creationId xmlns:a16="http://schemas.microsoft.com/office/drawing/2014/main" id="{267DC19C-2BF7-AB4A-8BFE-27924E3172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89C65-259F-8A4A-8627-BD12693DEA81}"/>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13855134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93718-8B09-1A4E-ACB5-E59C69272A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0A4408-C771-604B-944A-1851BA92C0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85B6CE-1482-1D47-9431-96D5FAC7D9D2}"/>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5" name="Footer Placeholder 4">
            <a:extLst>
              <a:ext uri="{FF2B5EF4-FFF2-40B4-BE49-F238E27FC236}">
                <a16:creationId xmlns:a16="http://schemas.microsoft.com/office/drawing/2014/main" id="{64503121-98DF-7D41-B677-A5BFEE6CF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A93DB-70A1-E649-BDD1-B07615BDCDE8}"/>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19297400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DFAB02-79CE-F94B-9AEB-1452BD9EFB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F1B127-6C44-B742-AAA8-1FCA9654BE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B0E12-00C2-1347-992A-C4CFA47C19B1}"/>
              </a:ext>
            </a:extLst>
          </p:cNvPr>
          <p:cNvSpPr>
            <a:spLocks noGrp="1"/>
          </p:cNvSpPr>
          <p:nvPr>
            <p:ph type="dt" sz="half" idx="10"/>
          </p:nvPr>
        </p:nvSpPr>
        <p:spPr/>
        <p:txBody>
          <a:bodyPr/>
          <a:lstStyle/>
          <a:p>
            <a:fld id="{3D24A124-BE3C-8B4D-AE7A-5BBCC83CA466}" type="datetimeFigureOut">
              <a:rPr lang="en-US" smtClean="0"/>
              <a:t>3/25/19</a:t>
            </a:fld>
            <a:endParaRPr lang="en-US"/>
          </a:p>
        </p:txBody>
      </p:sp>
      <p:sp>
        <p:nvSpPr>
          <p:cNvPr id="5" name="Footer Placeholder 4">
            <a:extLst>
              <a:ext uri="{FF2B5EF4-FFF2-40B4-BE49-F238E27FC236}">
                <a16:creationId xmlns:a16="http://schemas.microsoft.com/office/drawing/2014/main" id="{C2512B4A-EEA3-EC42-97F3-EE2FD2B52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14C134-2260-B445-8D51-5E45B245ADD7}"/>
              </a:ext>
            </a:extLst>
          </p:cNvPr>
          <p:cNvSpPr>
            <a:spLocks noGrp="1"/>
          </p:cNvSpPr>
          <p:nvPr>
            <p:ph type="sldNum" sz="quarter" idx="12"/>
          </p:nvPr>
        </p:nvSpPr>
        <p:spPr/>
        <p:txBody>
          <a:bodyPr/>
          <a:lstStyle/>
          <a:p>
            <a:fld id="{D6983C05-810C-594E-90C9-F1502727E5FA}" type="slidenum">
              <a:rPr lang="en-US" smtClean="0"/>
              <a:t>‹#›</a:t>
            </a:fld>
            <a:endParaRPr lang="en-US"/>
          </a:p>
        </p:txBody>
      </p:sp>
    </p:spTree>
    <p:extLst>
      <p:ext uri="{BB962C8B-B14F-4D97-AF65-F5344CB8AC3E}">
        <p14:creationId xmlns:p14="http://schemas.microsoft.com/office/powerpoint/2010/main" val="31313355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LUE BKG">
    <p:bg>
      <p:bgPr>
        <a:solidFill>
          <a:srgbClr val="0071CE"/>
        </a:solidFill>
        <a:effectLst/>
      </p:bgPr>
    </p:bg>
    <p:spTree>
      <p:nvGrpSpPr>
        <p:cNvPr id="1" name=""/>
        <p:cNvGrpSpPr/>
        <p:nvPr/>
      </p:nvGrpSpPr>
      <p:grpSpPr>
        <a:xfrm>
          <a:off x="0" y="0"/>
          <a:ext cx="0" cy="0"/>
          <a:chOff x="0" y="0"/>
          <a:chExt cx="0" cy="0"/>
        </a:xfrm>
      </p:grpSpPr>
      <p:sp>
        <p:nvSpPr>
          <p:cNvPr id="2" name="Rectangle 1"/>
          <p:cNvSpPr/>
          <p:nvPr/>
        </p:nvSpPr>
        <p:spPr>
          <a:xfrm>
            <a:off x="0" y="635679"/>
            <a:ext cx="12192000" cy="5845019"/>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noAutofit/>
          </a:bodyPr>
          <a:lstStyle/>
          <a:p>
            <a:pPr marL="0" marR="0" indent="0" algn="l" defTabSz="2438416" rtl="0" fontAlgn="auto" latinLnBrk="0" hangingPunct="0">
              <a:lnSpc>
                <a:spcPct val="100000"/>
              </a:lnSpc>
              <a:spcBef>
                <a:spcPts val="0"/>
              </a:spcBef>
              <a:spcAft>
                <a:spcPts val="0"/>
              </a:spcAft>
              <a:buClrTx/>
              <a:buSzTx/>
              <a:buFontTx/>
              <a:buNone/>
              <a:tabLst/>
            </a:pPr>
            <a:endParaRPr kumimoji="0" lang="en-US" sz="4800" b="0" i="0" u="none" strike="noStrike" cap="none" spc="0" normalizeH="0" baseline="0">
              <a:ln>
                <a:noFill/>
              </a:ln>
              <a:solidFill>
                <a:srgbClr val="000000"/>
              </a:solidFill>
              <a:effectLst/>
              <a:uFillTx/>
              <a:latin typeface="+mn-lt"/>
              <a:ea typeface="+mn-ea"/>
              <a:cs typeface="+mn-cs"/>
              <a:sym typeface="Bogle Regular"/>
            </a:endParaRPr>
          </a:p>
        </p:txBody>
      </p:sp>
      <p:sp>
        <p:nvSpPr>
          <p:cNvPr id="5" name="Slide Number Placeholder 6"/>
          <p:cNvSpPr>
            <a:spLocks noGrp="1"/>
          </p:cNvSpPr>
          <p:nvPr>
            <p:ph type="sldNum" sz="quarter" idx="4"/>
          </p:nvPr>
        </p:nvSpPr>
        <p:spPr>
          <a:xfrm>
            <a:off x="8091277" y="4800600"/>
            <a:ext cx="2743200" cy="365125"/>
          </a:xfrm>
          <a:prstGeom prst="rect">
            <a:avLst/>
          </a:prstGeom>
        </p:spPr>
        <p:txBody>
          <a:bodyPr vert="horz" lIns="91440" tIns="45720" rIns="91440" bIns="45720" rtlCol="0" anchor="ctr"/>
          <a:lstStyle>
            <a:lvl1pPr algn="r">
              <a:defRPr sz="1200">
                <a:solidFill>
                  <a:schemeClr val="bg1"/>
                </a:solidFill>
              </a:defRPr>
            </a:lvl1pPr>
          </a:lstStyle>
          <a:p>
            <a:fld id="{803346E4-1BD5-489C-8966-9E2E50D9DAAE}" type="slidenum">
              <a:rPr lang="en-US" smtClean="0"/>
              <a:pPr/>
              <a:t>‹#›</a:t>
            </a:fld>
            <a:endParaRPr lang="en-US"/>
          </a:p>
        </p:txBody>
      </p:sp>
    </p:spTree>
    <p:extLst>
      <p:ext uri="{BB962C8B-B14F-4D97-AF65-F5344CB8AC3E}">
        <p14:creationId xmlns:p14="http://schemas.microsoft.com/office/powerpoint/2010/main" val="217237502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130628" y="6356352"/>
            <a:ext cx="11277600" cy="365125"/>
          </a:xfrm>
          <a:prstGeom prst="rect">
            <a:avLst/>
          </a:prstGeom>
          <a:noFill/>
        </p:spPr>
        <p:txBody>
          <a:bodyPr lIns="91388" tIns="45693" rIns="91388" bIns="45693"/>
          <a:lstStyle>
            <a:lvl1pPr algn="r">
              <a:defRPr sz="1600">
                <a:solidFill>
                  <a:srgbClr val="1A75CF"/>
                </a:solidFill>
                <a:latin typeface="Arial" panose="020B0604020202020204" pitchFamily="34" charset="0"/>
                <a:cs typeface="Arial" panose="020B0604020202020204" pitchFamily="34" charset="0"/>
              </a:defRPr>
            </a:lvl1pPr>
          </a:lstStyle>
          <a:p>
            <a:pPr defTabSz="1219170"/>
            <a:r>
              <a:rPr lang="en-US"/>
              <a:t>Page </a:t>
            </a:r>
            <a:fld id="{DF64EFE6-CD0A-4B2F-AF24-27EE4E11C212}" type="slidenum">
              <a:rPr lang="en-US" smtClean="0"/>
              <a:pPr defTabSz="1219170"/>
              <a:t>‹#›</a:t>
            </a:fld>
            <a:endParaRPr lang="en-US" dirty="0"/>
          </a:p>
        </p:txBody>
      </p:sp>
    </p:spTree>
    <p:extLst>
      <p:ext uri="{BB962C8B-B14F-4D97-AF65-F5344CB8AC3E}">
        <p14:creationId xmlns:p14="http://schemas.microsoft.com/office/powerpoint/2010/main" val="2789454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Blank">
    <p:spTree>
      <p:nvGrpSpPr>
        <p:cNvPr id="1" name=""/>
        <p:cNvGrpSpPr/>
        <p:nvPr/>
      </p:nvGrpSpPr>
      <p:grpSpPr>
        <a:xfrm>
          <a:off x="0" y="0"/>
          <a:ext cx="0" cy="0"/>
          <a:chOff x="0" y="0"/>
          <a:chExt cx="0" cy="0"/>
        </a:xfrm>
      </p:grpSpPr>
      <p:sp>
        <p:nvSpPr>
          <p:cNvPr id="3" name="Title 1"/>
          <p:cNvSpPr>
            <a:spLocks noGrp="1"/>
          </p:cNvSpPr>
          <p:nvPr>
            <p:ph type="title"/>
          </p:nvPr>
        </p:nvSpPr>
        <p:spPr>
          <a:xfrm>
            <a:off x="673100" y="31870"/>
            <a:ext cx="10972800" cy="628529"/>
          </a:xfrm>
          <a:prstGeom prst="rect">
            <a:avLst/>
          </a:prstGeom>
        </p:spPr>
        <p:txBody>
          <a:bodyPr lIns="45720" tIns="91440" rIns="45720" bIns="91440"/>
          <a:lstStyle>
            <a:lvl1pPr>
              <a:defRPr sz="2667">
                <a:solidFill>
                  <a:srgbClr val="003896"/>
                </a:solidFill>
                <a:latin typeface="+mn-lt"/>
              </a:defRPr>
            </a:lvl1pPr>
          </a:lstStyle>
          <a:p>
            <a:r>
              <a:rPr lang="en-US"/>
              <a:t>Click to edit Master title style</a:t>
            </a:r>
          </a:p>
        </p:txBody>
      </p:sp>
    </p:spTree>
    <p:extLst>
      <p:ext uri="{BB962C8B-B14F-4D97-AF65-F5344CB8AC3E}">
        <p14:creationId xmlns:p14="http://schemas.microsoft.com/office/powerpoint/2010/main" val="20897776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COVER">
    <p:bg>
      <p:bgPr>
        <a:solidFill>
          <a:srgbClr val="FFFFFF"/>
        </a:solidFill>
        <a:effectLst/>
      </p:bgPr>
    </p:bg>
    <p:spTree>
      <p:nvGrpSpPr>
        <p:cNvPr id="1" name=""/>
        <p:cNvGrpSpPr/>
        <p:nvPr/>
      </p:nvGrpSpPr>
      <p:grpSpPr>
        <a:xfrm>
          <a:off x="0" y="0"/>
          <a:ext cx="0" cy="0"/>
          <a:chOff x="0" y="0"/>
          <a:chExt cx="0" cy="0"/>
        </a:xfrm>
      </p:grpSpPr>
      <p:sp>
        <p:nvSpPr>
          <p:cNvPr id="14" name="Rectangle"/>
          <p:cNvSpPr/>
          <p:nvPr/>
        </p:nvSpPr>
        <p:spPr>
          <a:xfrm>
            <a:off x="2" y="0"/>
            <a:ext cx="12193588" cy="6858000"/>
          </a:xfrm>
          <a:prstGeom prst="rect">
            <a:avLst/>
          </a:prstGeom>
          <a:solidFill>
            <a:srgbClr val="0071CE"/>
          </a:solidFill>
          <a:ln w="12700">
            <a:miter lim="400000"/>
          </a:ln>
        </p:spPr>
        <p:txBody>
          <a:bodyPr lIns="25400" tIns="25400" rIns="25400" bIns="25400"/>
          <a:lstStyle/>
          <a:p>
            <a:pPr defTabSz="914354"/>
            <a:endParaRPr sz="675"/>
          </a:p>
        </p:txBody>
      </p:sp>
      <p:sp>
        <p:nvSpPr>
          <p:cNvPr id="15" name="Rectangle"/>
          <p:cNvSpPr/>
          <p:nvPr/>
        </p:nvSpPr>
        <p:spPr>
          <a:xfrm>
            <a:off x="1" y="6477000"/>
            <a:ext cx="12193591" cy="381000"/>
          </a:xfrm>
          <a:prstGeom prst="rect">
            <a:avLst/>
          </a:prstGeom>
          <a:solidFill>
            <a:srgbClr val="3A8CD8"/>
          </a:solidFill>
          <a:ln w="12700">
            <a:miter lim="400000"/>
          </a:ln>
        </p:spPr>
        <p:txBody>
          <a:bodyPr lIns="25400" tIns="25400" rIns="25400" bIns="25400" anchor="ctr"/>
          <a:lstStyle/>
          <a:p>
            <a:endParaRPr sz="675"/>
          </a:p>
        </p:txBody>
      </p:sp>
      <p:sp>
        <p:nvSpPr>
          <p:cNvPr id="6" name="Slide Number Placeholder 6"/>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bg1"/>
                </a:solidFill>
              </a:defRPr>
            </a:lvl1pPr>
          </a:lstStyle>
          <a:p>
            <a:fld id="{803346E4-1BD5-489C-8966-9E2E50D9DAAE}" type="slidenum">
              <a:rPr lang="en-US" smtClean="0"/>
              <a:pPr/>
              <a:t>‹#›</a:t>
            </a:fld>
            <a:endParaRPr lang="en-US"/>
          </a:p>
        </p:txBody>
      </p:sp>
    </p:spTree>
    <p:extLst>
      <p:ext uri="{BB962C8B-B14F-4D97-AF65-F5344CB8AC3E}">
        <p14:creationId xmlns:p14="http://schemas.microsoft.com/office/powerpoint/2010/main" val="313547719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Photo or Graph">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812800" y="990600"/>
            <a:ext cx="10972800" cy="5181600"/>
          </a:xfrm>
          <a:prstGeom prst="rect">
            <a:avLst/>
          </a:prstGeom>
        </p:spPr>
        <p:txBody>
          <a:bodyPr/>
          <a:lstStyle>
            <a:lvl1pPr>
              <a:defRPr sz="2400">
                <a:latin typeface="+mn-lt"/>
              </a:defRPr>
            </a:lvl1pPr>
          </a:lstStyle>
          <a:p>
            <a:pPr lvl="0"/>
            <a:r>
              <a:rPr lang="en-US" dirty="0"/>
              <a:t>Click to edit Master text styles</a:t>
            </a:r>
          </a:p>
        </p:txBody>
      </p:sp>
      <p:sp>
        <p:nvSpPr>
          <p:cNvPr id="7" name="Title 6"/>
          <p:cNvSpPr>
            <a:spLocks noGrp="1"/>
          </p:cNvSpPr>
          <p:nvPr>
            <p:ph type="title"/>
          </p:nvPr>
        </p:nvSpPr>
        <p:spPr>
          <a:xfrm>
            <a:off x="812800" y="275168"/>
            <a:ext cx="10972800" cy="613833"/>
          </a:xfrm>
          <a:prstGeom prst="rect">
            <a:avLst/>
          </a:prstGeom>
        </p:spPr>
        <p:txBody>
          <a:bodyPr/>
          <a:lstStyle>
            <a:lvl1pPr>
              <a:defRPr sz="3200">
                <a:latin typeface="+mj-lt"/>
              </a:defRPr>
            </a:lvl1pPr>
          </a:lstStyle>
          <a:p>
            <a:r>
              <a:rPr lang="en-US" dirty="0"/>
              <a:t>Click to edit Master title style</a:t>
            </a:r>
          </a:p>
        </p:txBody>
      </p:sp>
    </p:spTree>
    <p:extLst>
      <p:ext uri="{BB962C8B-B14F-4D97-AF65-F5344CB8AC3E}">
        <p14:creationId xmlns:p14="http://schemas.microsoft.com/office/powerpoint/2010/main" val="8553765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3" descr="background-widescreen.png">
            <a:extLst>
              <a:ext uri="{FF2B5EF4-FFF2-40B4-BE49-F238E27FC236}">
                <a16:creationId xmlns:a16="http://schemas.microsoft.com/office/drawing/2014/main" id="{5D1DFC32-7481-474C-8A8D-916A36845B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84" y="-12699"/>
            <a:ext cx="12202584" cy="687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Connector 9"/>
          <p:cNvCxnSpPr>
            <a:cxnSpLocks noChangeShapeType="1"/>
          </p:cNvCxnSpPr>
          <p:nvPr userDrawn="1"/>
        </p:nvCxnSpPr>
        <p:spPr bwMode="auto">
          <a:xfrm>
            <a:off x="855133" y="3276600"/>
            <a:ext cx="5130800" cy="0"/>
          </a:xfrm>
          <a:prstGeom prst="line">
            <a:avLst/>
          </a:prstGeom>
          <a:noFill/>
          <a:ln w="28575">
            <a:solidFill>
              <a:srgbClr val="3072C9"/>
            </a:solidFill>
            <a:round/>
            <a:headEnd type="none" w="sm" len="sm"/>
            <a:tailEnd type="none" w="sm" len="sm"/>
          </a:ln>
          <a:extLst>
            <a:ext uri="{909E8E84-426E-40dd-AFC4-6F175D3DCCD1}">
              <a14:hiddenFill xmlns:a14="http://schemas.microsoft.com/office/drawing/2010/main" xmlns="">
                <a:noFill/>
              </a14:hiddenFill>
            </a:ext>
          </a:extLst>
        </p:spPr>
      </p:cxnSp>
      <p:cxnSp>
        <p:nvCxnSpPr>
          <p:cNvPr id="6" name="Straight Connector 10"/>
          <p:cNvCxnSpPr>
            <a:cxnSpLocks noChangeShapeType="1"/>
          </p:cNvCxnSpPr>
          <p:nvPr userDrawn="1"/>
        </p:nvCxnSpPr>
        <p:spPr bwMode="auto">
          <a:xfrm>
            <a:off x="5954185" y="3276600"/>
            <a:ext cx="1839383" cy="0"/>
          </a:xfrm>
          <a:prstGeom prst="line">
            <a:avLst/>
          </a:prstGeom>
          <a:noFill/>
          <a:ln w="28575">
            <a:solidFill>
              <a:srgbClr val="22408E"/>
            </a:solidFill>
            <a:round/>
            <a:headEnd type="none" w="sm" len="sm"/>
            <a:tailEnd type="none" w="sm" len="sm"/>
          </a:ln>
          <a:extLst>
            <a:ext uri="{909E8E84-426E-40dd-AFC4-6F175D3DCCD1}">
              <a14:hiddenFill xmlns:a14="http://schemas.microsoft.com/office/drawing/2010/main" xmlns="">
                <a:noFill/>
              </a14:hiddenFill>
            </a:ext>
          </a:extLst>
        </p:spPr>
      </p:cxnSp>
      <p:pic>
        <p:nvPicPr>
          <p:cNvPr id="7" name="Picture 11" descr="walmart_logo.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9233" y="529167"/>
            <a:ext cx="5029200" cy="13652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2" name="Rectangle 4"/>
          <p:cNvSpPr>
            <a:spLocks noGrp="1" noChangeArrowheads="1"/>
          </p:cNvSpPr>
          <p:nvPr>
            <p:ph type="ctrTitle" sz="quarter"/>
          </p:nvPr>
        </p:nvSpPr>
        <p:spPr bwMode="gray">
          <a:xfrm>
            <a:off x="853976" y="2427706"/>
            <a:ext cx="7109821" cy="749630"/>
          </a:xfrm>
        </p:spPr>
        <p:txBody>
          <a:bodyPr/>
          <a:lstStyle>
            <a:lvl1pPr>
              <a:defRPr sz="4267">
                <a:solidFill>
                  <a:srgbClr val="3072C9"/>
                </a:solidFill>
              </a:defRPr>
            </a:lvl1pPr>
          </a:lstStyle>
          <a:p>
            <a:r>
              <a:rPr lang="en-US"/>
              <a:t>Click to edit Master title style</a:t>
            </a:r>
          </a:p>
        </p:txBody>
      </p:sp>
      <p:sp>
        <p:nvSpPr>
          <p:cNvPr id="2053" name="Rectangle 5"/>
          <p:cNvSpPr>
            <a:spLocks noGrp="1" noChangeArrowheads="1"/>
          </p:cNvSpPr>
          <p:nvPr>
            <p:ph type="subTitle" sz="quarter" idx="1"/>
          </p:nvPr>
        </p:nvSpPr>
        <p:spPr bwMode="gray">
          <a:xfrm>
            <a:off x="853976" y="3421604"/>
            <a:ext cx="6953251" cy="1752600"/>
          </a:xfrm>
        </p:spPr>
        <p:txBody>
          <a:bodyPr/>
          <a:lstStyle>
            <a:lvl1pPr marL="0" indent="0">
              <a:buFont typeface="Times" pitchFamily="1" charset="0"/>
              <a:buNone/>
              <a:defRPr sz="2667">
                <a:solidFill>
                  <a:schemeClr val="folHlink"/>
                </a:solidFill>
              </a:defRPr>
            </a:lvl1pPr>
          </a:lstStyle>
          <a:p>
            <a:r>
              <a:rPr lang="en-US"/>
              <a:t>Click to edit Master subtitle style</a:t>
            </a:r>
          </a:p>
        </p:txBody>
      </p:sp>
      <p:pic>
        <p:nvPicPr>
          <p:cNvPr id="9" name="Picture 4" descr="walmart_logo.png">
            <a:extLst>
              <a:ext uri="{FF2B5EF4-FFF2-40B4-BE49-F238E27FC236}">
                <a16:creationId xmlns:a16="http://schemas.microsoft.com/office/drawing/2014/main" id="{0224A655-F264-4060-9EFC-9AAC435C4C77}"/>
              </a:ext>
            </a:extLst>
          </p:cNvPr>
          <p:cNvPicPr>
            <a:picLocks noChangeAspect="1"/>
          </p:cNvPicPr>
          <p:nvPr userDrawn="1"/>
        </p:nvPicPr>
        <p:blipFill>
          <a:blip r:embed="rId4">
            <a:extLst>
              <a:ext uri="{28A0092B-C50C-407E-A947-70E740481C1C}">
                <a14:useLocalDpi xmlns:a14="http://schemas.microsoft.com/office/drawing/2010/main" val="0"/>
              </a:ext>
            </a:extLst>
          </a:blip>
          <a:srcRect l="72888"/>
          <a:stretch>
            <a:fillRect/>
          </a:stretch>
        </p:blipFill>
        <p:spPr bwMode="auto">
          <a:xfrm>
            <a:off x="19051" y="6633633"/>
            <a:ext cx="228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918589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0133"/>
            <a:ext cx="10972800" cy="503409"/>
          </a:xfrm>
        </p:spPr>
        <p:txBody>
          <a:bodyPr/>
          <a:lstStyle>
            <a:lvl1pPr>
              <a:defRPr sz="2667"/>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94164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0133"/>
            <a:ext cx="10972800" cy="503409"/>
          </a:xfrm>
        </p:spPr>
        <p:txBody>
          <a:bodyPr/>
          <a:lstStyle>
            <a:lvl1pPr>
              <a:defRPr sz="2667"/>
            </a:lvl1pPr>
          </a:lstStyle>
          <a:p>
            <a:r>
              <a:rPr lang="en-US"/>
              <a:t>Click to edit Master title style</a:t>
            </a:r>
          </a:p>
        </p:txBody>
      </p:sp>
      <p:sp>
        <p:nvSpPr>
          <p:cNvPr id="3" name="Content Placeholder 2"/>
          <p:cNvSpPr>
            <a:spLocks noGrp="1"/>
          </p:cNvSpPr>
          <p:nvPr>
            <p:ph idx="1"/>
          </p:nvPr>
        </p:nvSpPr>
        <p:spPr>
          <a:xfrm>
            <a:off x="609600" y="1439333"/>
            <a:ext cx="10972800" cy="4518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1007533" y="6170085"/>
            <a:ext cx="8265584" cy="213783"/>
          </a:xfrm>
          <a:prstGeom prst="rect">
            <a:avLst/>
          </a:prstGeom>
        </p:spPr>
        <p:txBody>
          <a:bodyPr/>
          <a:lstStyle>
            <a:lvl1pPr>
              <a:defRPr>
                <a:solidFill>
                  <a:schemeClr val="tx1">
                    <a:lumMod val="50000"/>
                    <a:lumOff val="50000"/>
                  </a:schemeClr>
                </a:solidFill>
                <a:latin typeface="Arial Bold" charset="0"/>
                <a:ea typeface="MS PGothic" charset="0"/>
                <a:cs typeface="Arial Bold" charset="0"/>
                <a:sym typeface="Arial Bold" charset="0"/>
              </a:defRPr>
            </a:lvl1pPr>
          </a:lstStyle>
          <a:p>
            <a:pPr>
              <a:defRPr/>
            </a:pPr>
            <a:r>
              <a:rPr lang="en-US"/>
              <a:t>Footer</a:t>
            </a:r>
          </a:p>
        </p:txBody>
      </p:sp>
    </p:spTree>
    <p:extLst>
      <p:ext uri="{BB962C8B-B14F-4D97-AF65-F5344CB8AC3E}">
        <p14:creationId xmlns:p14="http://schemas.microsoft.com/office/powerpoint/2010/main" val="33349478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19076"/>
            <a:ext cx="10972800" cy="503409"/>
          </a:xfrm>
        </p:spPr>
        <p:txBody>
          <a:bodyPr/>
          <a:lstStyle>
            <a:lvl1pPr>
              <a:defRPr sz="2667"/>
            </a:lvl1pPr>
          </a:lstStyle>
          <a:p>
            <a:r>
              <a:rPr lang="en-US"/>
              <a:t>Click to edit Master title style</a:t>
            </a:r>
          </a:p>
        </p:txBody>
      </p:sp>
      <p:sp>
        <p:nvSpPr>
          <p:cNvPr id="4" name="Content Placeholder 3"/>
          <p:cNvSpPr>
            <a:spLocks noGrp="1"/>
          </p:cNvSpPr>
          <p:nvPr>
            <p:ph sz="half" idx="2"/>
          </p:nvPr>
        </p:nvSpPr>
        <p:spPr>
          <a:xfrm>
            <a:off x="6197600" y="1677939"/>
            <a:ext cx="5384800" cy="4094788"/>
          </a:xfrm>
        </p:spPr>
        <p:txBody>
          <a:bodyPr/>
          <a:lstStyle>
            <a:lvl1pPr marL="0" indent="0">
              <a:buNone/>
              <a:defRPr sz="2400"/>
            </a:lvl1pPr>
          </a:lstStyle>
          <a:p>
            <a:pPr lvl="0"/>
            <a:r>
              <a:rPr lang="en-US"/>
              <a:t>Click to edit Master text styles</a:t>
            </a:r>
          </a:p>
        </p:txBody>
      </p:sp>
      <p:sp>
        <p:nvSpPr>
          <p:cNvPr id="9" name="Content Placeholder 3"/>
          <p:cNvSpPr>
            <a:spLocks noGrp="1"/>
          </p:cNvSpPr>
          <p:nvPr>
            <p:ph sz="half" idx="11"/>
          </p:nvPr>
        </p:nvSpPr>
        <p:spPr>
          <a:xfrm>
            <a:off x="6195547" y="1123759"/>
            <a:ext cx="5384800" cy="377151"/>
          </a:xfrm>
        </p:spPr>
        <p:txBody>
          <a:bodyPr/>
          <a:lstStyle>
            <a:lvl1pPr marL="0" indent="0">
              <a:buFontTx/>
              <a:buNone/>
              <a:defRPr>
                <a:solidFill>
                  <a:srgbClr val="22408E"/>
                </a:solidFill>
              </a:defRPr>
            </a:lvl1pPr>
          </a:lstStyle>
          <a:p>
            <a:pPr lvl="0"/>
            <a:r>
              <a:rPr lang="en-US"/>
              <a:t>Click to edit Master text styles</a:t>
            </a:r>
          </a:p>
        </p:txBody>
      </p:sp>
      <p:sp>
        <p:nvSpPr>
          <p:cNvPr id="5" name="Rectangle 6"/>
          <p:cNvSpPr>
            <a:spLocks noGrp="1" noChangeArrowheads="1"/>
          </p:cNvSpPr>
          <p:nvPr>
            <p:ph type="ftr" sz="quarter" idx="12"/>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27336184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Title, Text, and Two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19076"/>
            <a:ext cx="10972800" cy="503409"/>
          </a:xfrm>
        </p:spPr>
        <p:txBody>
          <a:bodyPr/>
          <a:lstStyle>
            <a:lvl1pPr>
              <a:defRPr sz="2667"/>
            </a:lvl1pPr>
          </a:lstStyle>
          <a:p>
            <a:r>
              <a:rPr lang="en-US"/>
              <a:t>Click to edit Master title style</a:t>
            </a:r>
          </a:p>
        </p:txBody>
      </p:sp>
      <p:sp>
        <p:nvSpPr>
          <p:cNvPr id="3" name="Text Placeholder 2"/>
          <p:cNvSpPr>
            <a:spLocks noGrp="1"/>
          </p:cNvSpPr>
          <p:nvPr>
            <p:ph type="body" sz="half" idx="1"/>
          </p:nvPr>
        </p:nvSpPr>
        <p:spPr>
          <a:xfrm>
            <a:off x="609600" y="1095375"/>
            <a:ext cx="5384800" cy="4964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95375"/>
            <a:ext cx="5384800" cy="49649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961300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4671" y="2809547"/>
            <a:ext cx="8960876" cy="944704"/>
          </a:xfrm>
        </p:spPr>
        <p:txBody>
          <a:bodyPr/>
          <a:lstStyle>
            <a:lvl1pPr algn="l">
              <a:defRPr sz="5333" b="0" cap="none"/>
            </a:lvl1pPr>
          </a:lstStyle>
          <a:p>
            <a:r>
              <a:rPr lang="en-US"/>
              <a:t>Click to edit Master title style</a:t>
            </a:r>
          </a:p>
        </p:txBody>
      </p:sp>
      <p:sp>
        <p:nvSpPr>
          <p:cNvPr id="3" name="Text Placeholder 2"/>
          <p:cNvSpPr>
            <a:spLocks noGrp="1"/>
          </p:cNvSpPr>
          <p:nvPr>
            <p:ph type="body" idx="1"/>
          </p:nvPr>
        </p:nvSpPr>
        <p:spPr>
          <a:xfrm>
            <a:off x="554669" y="3875181"/>
            <a:ext cx="8957880" cy="479955"/>
          </a:xfrm>
        </p:spPr>
        <p:txBody>
          <a:bodyPr/>
          <a:lstStyle>
            <a:lvl1pPr marL="0" indent="0">
              <a:buNone/>
              <a:defRPr sz="2667">
                <a:solidFill>
                  <a:srgbClr val="FDBA30"/>
                </a:solidFill>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
        <p:nvSpPr>
          <p:cNvPr id="4" name="Rectangle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14492872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0133"/>
            <a:ext cx="10972800" cy="503409"/>
          </a:xfrm>
        </p:spPr>
        <p:txBody>
          <a:bodyPr/>
          <a:lstStyle>
            <a:lvl1pPr>
              <a:defRPr sz="2667"/>
            </a:lvl1pPr>
          </a:lstStyle>
          <a:p>
            <a:r>
              <a:rPr lang="en-US"/>
              <a:t>Click to edit Master title style</a:t>
            </a:r>
          </a:p>
        </p:txBody>
      </p:sp>
      <p:sp>
        <p:nvSpPr>
          <p:cNvPr id="3" name="Content Placeholder 2"/>
          <p:cNvSpPr>
            <a:spLocks noGrp="1"/>
          </p:cNvSpPr>
          <p:nvPr>
            <p:ph sz="half" idx="1"/>
          </p:nvPr>
        </p:nvSpPr>
        <p:spPr>
          <a:xfrm>
            <a:off x="609600" y="1095375"/>
            <a:ext cx="5384800" cy="49335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095375"/>
            <a:ext cx="5384800" cy="4933551"/>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296692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resenter Title &amp; Photo">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914400" y="6356352"/>
            <a:ext cx="11277600" cy="365125"/>
          </a:xfrm>
          <a:prstGeom prst="rect">
            <a:avLst/>
          </a:prstGeom>
          <a:noFill/>
        </p:spPr>
        <p:txBody>
          <a:bodyPr lIns="91388" tIns="45693" rIns="91388" bIns="45693"/>
          <a:lstStyle>
            <a:lvl1pPr algn="l">
              <a:defRPr sz="1600">
                <a:solidFill>
                  <a:srgbClr val="1A75CF"/>
                </a:solidFill>
                <a:latin typeface="Arial" panose="020B0604020202020204" pitchFamily="34" charset="0"/>
                <a:cs typeface="Arial" panose="020B0604020202020204" pitchFamily="34" charset="0"/>
              </a:defRPr>
            </a:lvl1pPr>
          </a:lstStyle>
          <a:p>
            <a:pPr defTabSz="1219170"/>
            <a:endParaRPr lang="en-US" dirty="0"/>
          </a:p>
        </p:txBody>
      </p:sp>
      <p:sp>
        <p:nvSpPr>
          <p:cNvPr id="5" name="TextBox 4"/>
          <p:cNvSpPr txBox="1"/>
          <p:nvPr userDrawn="1"/>
        </p:nvSpPr>
        <p:spPr>
          <a:xfrm>
            <a:off x="5791201" y="1295401"/>
            <a:ext cx="4936468" cy="861702"/>
          </a:xfrm>
          <a:prstGeom prst="rect">
            <a:avLst/>
          </a:prstGeom>
          <a:noFill/>
        </p:spPr>
        <p:txBody>
          <a:bodyPr wrap="non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3896"/>
                </a:solidFill>
                <a:effectLst/>
                <a:uLnTx/>
                <a:uFillTx/>
                <a:latin typeface="Arial" panose="020B0604020202020204" pitchFamily="34" charset="0"/>
                <a:ea typeface="+mn-ea"/>
                <a:cs typeface="Arial" panose="020B0604020202020204" pitchFamily="34" charset="0"/>
              </a:rPr>
              <a:t>Presenter Name</a:t>
            </a:r>
          </a:p>
        </p:txBody>
      </p:sp>
      <p:sp>
        <p:nvSpPr>
          <p:cNvPr id="6" name="TextBox 5"/>
          <p:cNvSpPr txBox="1"/>
          <p:nvPr userDrawn="1"/>
        </p:nvSpPr>
        <p:spPr>
          <a:xfrm>
            <a:off x="5791204" y="2159484"/>
            <a:ext cx="2450596" cy="533471"/>
          </a:xfrm>
          <a:prstGeom prst="rect">
            <a:avLst/>
          </a:prstGeom>
          <a:noFill/>
        </p:spPr>
        <p:txBody>
          <a:bodyPr wrap="non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srgbClr val="F47B20"/>
                </a:solidFill>
                <a:effectLst/>
                <a:uLnTx/>
                <a:uFillTx/>
                <a:latin typeface="Arial" panose="020B0604020202020204" pitchFamily="34" charset="0"/>
                <a:ea typeface="+mn-ea"/>
                <a:cs typeface="Arial" panose="020B0604020202020204" pitchFamily="34" charset="0"/>
              </a:rPr>
              <a:t>Presenter Title</a:t>
            </a:r>
          </a:p>
        </p:txBody>
      </p:sp>
      <p:sp>
        <p:nvSpPr>
          <p:cNvPr id="3" name="Picture Placeholder 2"/>
          <p:cNvSpPr>
            <a:spLocks noGrp="1"/>
          </p:cNvSpPr>
          <p:nvPr>
            <p:ph type="pic" sz="quarter" idx="13"/>
          </p:nvPr>
        </p:nvSpPr>
        <p:spPr>
          <a:xfrm>
            <a:off x="2336800" y="1092201"/>
            <a:ext cx="3352800" cy="4470400"/>
          </a:xfrm>
          <a:prstGeom prst="rect">
            <a:avLst/>
          </a:prstGeom>
        </p:spPr>
        <p:txBody>
          <a:bodyPr lIns="91388" tIns="45693" rIns="91388" bIns="45693"/>
          <a:lstStyle/>
          <a:p>
            <a:r>
              <a:rPr lang="en-US"/>
              <a:t>Click icon to add picture</a:t>
            </a:r>
            <a:endParaRPr lang="en-US" dirty="0"/>
          </a:p>
        </p:txBody>
      </p:sp>
    </p:spTree>
    <p:extLst>
      <p:ext uri="{BB962C8B-B14F-4D97-AF65-F5344CB8AC3E}">
        <p14:creationId xmlns:p14="http://schemas.microsoft.com/office/powerpoint/2010/main" val="11371849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503409"/>
          </a:xfrm>
        </p:spPr>
        <p:txBody>
          <a:bodyPr/>
          <a:lstStyle>
            <a:lvl1pPr>
              <a:defRPr sz="2667"/>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lstStyle>
            <a:lvl1pPr marL="0" indent="0">
              <a:buNone/>
              <a:defRPr sz="3200"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lstStyle>
            <a:lvl1pPr marL="0" indent="0">
              <a:buNone/>
              <a:defRPr sz="3200" b="0"/>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33231960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0133"/>
            <a:ext cx="10972800" cy="503409"/>
          </a:xfrm>
        </p:spPr>
        <p:txBody>
          <a:bodyPr/>
          <a:lstStyle>
            <a:lvl1pPr>
              <a:defRPr sz="2667"/>
            </a:lvl1pPr>
          </a:lstStyle>
          <a:p>
            <a:r>
              <a:rPr lang="en-US"/>
              <a:t>Click to edit Master title style</a:t>
            </a:r>
          </a:p>
        </p:txBody>
      </p:sp>
    </p:spTree>
    <p:extLst>
      <p:ext uri="{BB962C8B-B14F-4D97-AF65-F5344CB8AC3E}">
        <p14:creationId xmlns:p14="http://schemas.microsoft.com/office/powerpoint/2010/main" val="26970858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23382843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102489"/>
            <a:ext cx="4011084" cy="944704"/>
          </a:xfrm>
        </p:spPr>
        <p:txBody>
          <a:bodyPr anchor="b"/>
          <a:lstStyle>
            <a:lvl1pPr algn="l">
              <a:defRPr sz="2667" b="0"/>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solidFill>
                  <a:srgbClr val="404040"/>
                </a:solidFill>
              </a:defRPr>
            </a:lvl1pPr>
            <a:lvl2pPr>
              <a:defRPr sz="3733">
                <a:solidFill>
                  <a:srgbClr val="404040"/>
                </a:solidFill>
              </a:defRPr>
            </a:lvl2pPr>
            <a:lvl3pPr>
              <a:defRPr sz="3200">
                <a:solidFill>
                  <a:srgbClr val="404040"/>
                </a:solidFill>
              </a:defRPr>
            </a:lvl3pPr>
            <a:lvl4pPr>
              <a:defRPr sz="2667">
                <a:solidFill>
                  <a:srgbClr val="404040"/>
                </a:solidFill>
              </a:defRPr>
            </a:lvl4pPr>
            <a:lvl5pPr>
              <a:defRPr sz="2667">
                <a:solidFill>
                  <a:srgbClr val="404040"/>
                </a:solidFill>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223820"/>
            <a:ext cx="4011084" cy="4902345"/>
          </a:xfrm>
        </p:spPr>
        <p:txBody>
          <a:bodyPr/>
          <a:lstStyle>
            <a:lvl1pPr marL="0" indent="0">
              <a:buNone/>
              <a:defRPr sz="1867">
                <a:solidFill>
                  <a:srgbClr val="404040"/>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6022281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63928"/>
            <a:ext cx="7315200" cy="503409"/>
          </a:xfrm>
        </p:spPr>
        <p:txBody>
          <a:bodyPr anchor="b"/>
          <a:lstStyle>
            <a:lvl1pPr algn="l">
              <a:defRPr sz="2667" b="0"/>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9"/>
            <a:ext cx="7315200" cy="622387"/>
          </a:xfrm>
        </p:spPr>
        <p:txBody>
          <a:bodyPr/>
          <a:lstStyle>
            <a:lvl1pPr marL="0" indent="0">
              <a:buNone/>
              <a:defRPr sz="1867">
                <a:solidFill>
                  <a:schemeClr val="tx1">
                    <a:lumMod val="75000"/>
                    <a:lumOff val="2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Rectangle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23203635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20133"/>
            <a:ext cx="10972800" cy="503409"/>
          </a:xfrm>
        </p:spPr>
        <p:txBody>
          <a:bodyPr/>
          <a:lstStyle>
            <a:lvl1pPr>
              <a:defRPr sz="2667"/>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42084558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089958" y="219075"/>
            <a:ext cx="492443" cy="585689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19075"/>
            <a:ext cx="8026400" cy="58568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7914944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19076"/>
            <a:ext cx="10972800" cy="503409"/>
          </a:xfrm>
        </p:spPr>
        <p:txBody>
          <a:bodyPr/>
          <a:lstStyle>
            <a:lvl1pPr>
              <a:defRPr sz="2667"/>
            </a:lvl1pPr>
          </a:lstStyle>
          <a:p>
            <a:r>
              <a:rPr lang="en-US"/>
              <a:t>Click to edit Master title style</a:t>
            </a:r>
          </a:p>
        </p:txBody>
      </p:sp>
      <p:sp>
        <p:nvSpPr>
          <p:cNvPr id="3" name="Text Placeholder 2"/>
          <p:cNvSpPr>
            <a:spLocks noGrp="1"/>
          </p:cNvSpPr>
          <p:nvPr>
            <p:ph type="body" sz="half" idx="1"/>
          </p:nvPr>
        </p:nvSpPr>
        <p:spPr>
          <a:xfrm>
            <a:off x="609600" y="1095375"/>
            <a:ext cx="5384800" cy="49413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197600" y="1095375"/>
            <a:ext cx="5384800" cy="4941391"/>
          </a:xfrm>
        </p:spPr>
        <p:txBody>
          <a:bodyPr/>
          <a:lstStyle/>
          <a:p>
            <a:pPr lvl="0"/>
            <a:endParaRPr lang="en-US" noProof="0"/>
          </a:p>
        </p:txBody>
      </p:sp>
      <p:sp>
        <p:nvSpPr>
          <p:cNvPr id="5" name="Rectangle 6"/>
          <p:cNvSpPr>
            <a:spLocks noGrp="1" noChangeArrowheads="1"/>
          </p:cNvSpPr>
          <p:nvPr>
            <p:ph type="ftr" sz="quarter" idx="10"/>
          </p:nvPr>
        </p:nvSpPr>
        <p:spPr>
          <a:xfrm>
            <a:off x="1007533" y="6170085"/>
            <a:ext cx="8265584" cy="213783"/>
          </a:xfrm>
          <a:prstGeom prst="rect">
            <a:avLst/>
          </a:prstGeom>
          <a:ln/>
        </p:spPr>
        <p:txBody>
          <a:bodyPr/>
          <a:lstStyle>
            <a:lvl1pPr>
              <a:defRPr>
                <a:latin typeface="Bogle" panose="020B0503020203060203" pitchFamily="34" charset="0"/>
              </a:defRPr>
            </a:lvl1pPr>
          </a:lstStyle>
          <a:p>
            <a:pPr>
              <a:defRPr/>
            </a:pPr>
            <a:r>
              <a:rPr lang="en-US"/>
              <a:t>Footer</a:t>
            </a:r>
          </a:p>
        </p:txBody>
      </p:sp>
    </p:spTree>
    <p:extLst>
      <p:ext uri="{BB962C8B-B14F-4D97-AF65-F5344CB8AC3E}">
        <p14:creationId xmlns:p14="http://schemas.microsoft.com/office/powerpoint/2010/main" val="17966201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ection Header - Matrix">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panose="020B0503020203060203" pitchFamily="34" charset="0"/>
            </a:endParaRPr>
          </a:p>
        </p:txBody>
      </p:sp>
      <p:sp>
        <p:nvSpPr>
          <p:cNvPr id="2" name="Title 1"/>
          <p:cNvSpPr>
            <a:spLocks noGrp="1"/>
          </p:cNvSpPr>
          <p:nvPr>
            <p:ph type="title"/>
          </p:nvPr>
        </p:nvSpPr>
        <p:spPr>
          <a:xfrm>
            <a:off x="914400" y="4013120"/>
            <a:ext cx="10363200" cy="503409"/>
          </a:xfrm>
        </p:spPr>
        <p:txBody>
          <a:bodyPr/>
          <a:lstStyle>
            <a:lvl1pPr algn="ctr">
              <a:defRPr sz="2667" b="1" cap="all">
                <a:solidFill>
                  <a:schemeClr val="tx2"/>
                </a:solidFill>
              </a:defRPr>
            </a:lvl1pPr>
          </a:lstStyle>
          <a:p>
            <a:r>
              <a:rPr lang="en-US"/>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tx2"/>
                </a:solidFill>
                <a:latin typeface="Eras Medium ITC" panose="020B0602030504020804" pitchFamily="34"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cxnSp>
        <p:nvCxnSpPr>
          <p:cNvPr id="17" name="Straight Connector 16"/>
          <p:cNvCxnSpPr/>
          <p:nvPr userDrawn="1"/>
        </p:nvCxnSpPr>
        <p:spPr>
          <a:xfrm>
            <a:off x="3352800" y="5484847"/>
            <a:ext cx="548640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userDrawn="1"/>
        </p:nvGrpSpPr>
        <p:grpSpPr>
          <a:xfrm>
            <a:off x="5862108" y="5257800"/>
            <a:ext cx="467784" cy="467784"/>
            <a:chOff x="4413750" y="2433065"/>
            <a:chExt cx="547410" cy="547410"/>
          </a:xfrm>
        </p:grpSpPr>
        <p:sp>
          <p:nvSpPr>
            <p:cNvPr id="19" name="Oval 18"/>
            <p:cNvSpPr/>
            <p:nvPr userDrawn="1"/>
          </p:nvSpPr>
          <p:spPr>
            <a:xfrm>
              <a:off x="4413750" y="2433065"/>
              <a:ext cx="547410" cy="547410"/>
            </a:xfrm>
            <a:prstGeom prst="ellipse">
              <a:avLst/>
            </a:prstGeom>
            <a:solidFill>
              <a:srgbClr val="FFFFFF"/>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Lato Light" panose="020F0302020204030203" pitchFamily="34" charset="0"/>
              </a:endParaRPr>
            </a:p>
          </p:txBody>
        </p:sp>
        <p:sp>
          <p:nvSpPr>
            <p:cNvPr id="20" name="Oval 19"/>
            <p:cNvSpPr/>
            <p:nvPr userDrawn="1"/>
          </p:nvSpPr>
          <p:spPr>
            <a:xfrm>
              <a:off x="4517676" y="2536991"/>
              <a:ext cx="339558" cy="339558"/>
            </a:xfrm>
            <a:prstGeom prst="ellipse">
              <a:avLst/>
            </a:prstGeom>
            <a:no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Lato Light" panose="020F0302020204030203" pitchFamily="34" charset="0"/>
              </a:endParaRPr>
            </a:p>
          </p:txBody>
        </p:sp>
        <p:sp>
          <p:nvSpPr>
            <p:cNvPr id="21" name="Arc 20"/>
            <p:cNvSpPr/>
            <p:nvPr userDrawn="1"/>
          </p:nvSpPr>
          <p:spPr>
            <a:xfrm rot="2700000">
              <a:off x="4415560" y="2434875"/>
              <a:ext cx="543790" cy="543790"/>
            </a:xfrm>
            <a:prstGeom prst="arc">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latin typeface="Lato Light" panose="020F0302020204030203" pitchFamily="34" charset="0"/>
              </a:endParaRPr>
            </a:p>
          </p:txBody>
        </p:sp>
        <p:sp>
          <p:nvSpPr>
            <p:cNvPr id="22" name="Arc 21"/>
            <p:cNvSpPr/>
            <p:nvPr userDrawn="1"/>
          </p:nvSpPr>
          <p:spPr>
            <a:xfrm rot="18900000" flipH="1">
              <a:off x="4415560" y="2434875"/>
              <a:ext cx="543790" cy="543790"/>
            </a:xfrm>
            <a:prstGeom prst="arc">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latin typeface="Lato Light" panose="020F0302020204030203" pitchFamily="34" charset="0"/>
              </a:endParaRPr>
            </a:p>
          </p:txBody>
        </p:sp>
      </p:grpSp>
      <p:sp>
        <p:nvSpPr>
          <p:cNvPr id="4" name="Footer Placeholder 3"/>
          <p:cNvSpPr>
            <a:spLocks noGrp="1"/>
          </p:cNvSpPr>
          <p:nvPr>
            <p:ph type="ftr" sz="quarter" idx="10"/>
          </p:nvPr>
        </p:nvSpPr>
        <p:spPr>
          <a:xfrm>
            <a:off x="1007533" y="6170085"/>
            <a:ext cx="8265584" cy="213783"/>
          </a:xfrm>
          <a:prstGeom prst="rect">
            <a:avLst/>
          </a:prstGeom>
        </p:spPr>
        <p:txBody>
          <a:bodyPr/>
          <a:lstStyle>
            <a:lvl1pPr>
              <a:defRPr>
                <a:latin typeface="Bogle" panose="020B0503020203060203" pitchFamily="34" charset="0"/>
              </a:defRPr>
            </a:lvl1pPr>
          </a:lstStyle>
          <a:p>
            <a:r>
              <a:rPr lang="en-US"/>
              <a:t>PPT Timesaver – Privileged and Confidential</a:t>
            </a:r>
          </a:p>
        </p:txBody>
      </p:sp>
      <p:sp>
        <p:nvSpPr>
          <p:cNvPr id="5" name="Slide Number Placeholder 4"/>
          <p:cNvSpPr>
            <a:spLocks noGrp="1"/>
          </p:cNvSpPr>
          <p:nvPr>
            <p:ph type="sldNum" sz="quarter" idx="11"/>
          </p:nvPr>
        </p:nvSpPr>
        <p:spPr/>
        <p:txBody>
          <a:bodyPr/>
          <a:lstStyle>
            <a:lvl1pPr>
              <a:defRPr>
                <a:latin typeface="Bogle" panose="020B0503020203060203" pitchFamily="34" charset="0"/>
              </a:defRPr>
            </a:lvl1pPr>
          </a:lstStyle>
          <a:p>
            <a:fld id="{65B3A5B5-D464-4D94-A6FF-B439700E06BB}" type="slidenum">
              <a:rPr lang="en-US" smtClean="0"/>
              <a:pPr/>
              <a:t>‹#›</a:t>
            </a:fld>
            <a:endParaRPr lang="en-US"/>
          </a:p>
        </p:txBody>
      </p:sp>
      <p:sp>
        <p:nvSpPr>
          <p:cNvPr id="14" name="Freeform 15"/>
          <p:cNvSpPr>
            <a:spLocks noEditPoints="1"/>
          </p:cNvSpPr>
          <p:nvPr userDrawn="1"/>
        </p:nvSpPr>
        <p:spPr bwMode="auto">
          <a:xfrm>
            <a:off x="5273189" y="1318685"/>
            <a:ext cx="1645625" cy="1297516"/>
          </a:xfrm>
          <a:custGeom>
            <a:avLst/>
            <a:gdLst/>
            <a:ahLst/>
            <a:cxnLst>
              <a:cxn ang="0">
                <a:pos x="17" y="16"/>
              </a:cxn>
              <a:cxn ang="0">
                <a:pos x="0" y="12"/>
              </a:cxn>
              <a:cxn ang="0">
                <a:pos x="4" y="0"/>
              </a:cxn>
              <a:cxn ang="0">
                <a:pos x="21" y="4"/>
              </a:cxn>
              <a:cxn ang="0">
                <a:pos x="21" y="33"/>
              </a:cxn>
              <a:cxn ang="0">
                <a:pos x="4" y="36"/>
              </a:cxn>
              <a:cxn ang="0">
                <a:pos x="0" y="25"/>
              </a:cxn>
              <a:cxn ang="0">
                <a:pos x="17" y="21"/>
              </a:cxn>
              <a:cxn ang="0">
                <a:pos x="21" y="33"/>
              </a:cxn>
              <a:cxn ang="0">
                <a:pos x="17" y="57"/>
              </a:cxn>
              <a:cxn ang="0">
                <a:pos x="0" y="53"/>
              </a:cxn>
              <a:cxn ang="0">
                <a:pos x="4" y="42"/>
              </a:cxn>
              <a:cxn ang="0">
                <a:pos x="21" y="45"/>
              </a:cxn>
              <a:cxn ang="0">
                <a:pos x="47" y="12"/>
              </a:cxn>
              <a:cxn ang="0">
                <a:pos x="30" y="16"/>
              </a:cxn>
              <a:cxn ang="0">
                <a:pos x="26" y="4"/>
              </a:cxn>
              <a:cxn ang="0">
                <a:pos x="43" y="0"/>
              </a:cxn>
              <a:cxn ang="0">
                <a:pos x="47" y="12"/>
              </a:cxn>
              <a:cxn ang="0">
                <a:pos x="43" y="36"/>
              </a:cxn>
              <a:cxn ang="0">
                <a:pos x="26" y="33"/>
              </a:cxn>
              <a:cxn ang="0">
                <a:pos x="30" y="21"/>
              </a:cxn>
              <a:cxn ang="0">
                <a:pos x="47" y="25"/>
              </a:cxn>
              <a:cxn ang="0">
                <a:pos x="47" y="53"/>
              </a:cxn>
              <a:cxn ang="0">
                <a:pos x="30" y="57"/>
              </a:cxn>
              <a:cxn ang="0">
                <a:pos x="26" y="45"/>
              </a:cxn>
              <a:cxn ang="0">
                <a:pos x="43" y="42"/>
              </a:cxn>
              <a:cxn ang="0">
                <a:pos x="47" y="53"/>
              </a:cxn>
              <a:cxn ang="0">
                <a:pos x="69" y="16"/>
              </a:cxn>
              <a:cxn ang="0">
                <a:pos x="52" y="12"/>
              </a:cxn>
              <a:cxn ang="0">
                <a:pos x="56" y="0"/>
              </a:cxn>
              <a:cxn ang="0">
                <a:pos x="72" y="4"/>
              </a:cxn>
              <a:cxn ang="0">
                <a:pos x="72" y="33"/>
              </a:cxn>
              <a:cxn ang="0">
                <a:pos x="56" y="36"/>
              </a:cxn>
              <a:cxn ang="0">
                <a:pos x="52" y="25"/>
              </a:cxn>
              <a:cxn ang="0">
                <a:pos x="69" y="21"/>
              </a:cxn>
              <a:cxn ang="0">
                <a:pos x="72" y="33"/>
              </a:cxn>
              <a:cxn ang="0">
                <a:pos x="69" y="57"/>
              </a:cxn>
              <a:cxn ang="0">
                <a:pos x="52" y="53"/>
              </a:cxn>
              <a:cxn ang="0">
                <a:pos x="56" y="42"/>
              </a:cxn>
              <a:cxn ang="0">
                <a:pos x="72" y="45"/>
              </a:cxn>
            </a:cxnLst>
            <a:rect l="0" t="0" r="r" b="b"/>
            <a:pathLst>
              <a:path w="72" h="57">
                <a:moveTo>
                  <a:pt x="21" y="12"/>
                </a:moveTo>
                <a:cubicBezTo>
                  <a:pt x="21" y="14"/>
                  <a:pt x="19" y="16"/>
                  <a:pt x="17" y="16"/>
                </a:cubicBezTo>
                <a:cubicBezTo>
                  <a:pt x="4" y="16"/>
                  <a:pt x="4" y="16"/>
                  <a:pt x="4" y="16"/>
                </a:cubicBezTo>
                <a:cubicBezTo>
                  <a:pt x="2" y="16"/>
                  <a:pt x="0" y="14"/>
                  <a:pt x="0" y="12"/>
                </a:cubicBezTo>
                <a:cubicBezTo>
                  <a:pt x="0" y="4"/>
                  <a:pt x="0" y="4"/>
                  <a:pt x="0" y="4"/>
                </a:cubicBezTo>
                <a:cubicBezTo>
                  <a:pt x="0" y="2"/>
                  <a:pt x="2" y="0"/>
                  <a:pt x="4" y="0"/>
                </a:cubicBezTo>
                <a:cubicBezTo>
                  <a:pt x="17" y="0"/>
                  <a:pt x="17" y="0"/>
                  <a:pt x="17" y="0"/>
                </a:cubicBezTo>
                <a:cubicBezTo>
                  <a:pt x="19" y="0"/>
                  <a:pt x="21" y="2"/>
                  <a:pt x="21" y="4"/>
                </a:cubicBezTo>
                <a:lnTo>
                  <a:pt x="21" y="12"/>
                </a:lnTo>
                <a:close/>
                <a:moveTo>
                  <a:pt x="21" y="33"/>
                </a:moveTo>
                <a:cubicBezTo>
                  <a:pt x="21" y="35"/>
                  <a:pt x="19" y="36"/>
                  <a:pt x="17" y="36"/>
                </a:cubicBezTo>
                <a:cubicBezTo>
                  <a:pt x="4" y="36"/>
                  <a:pt x="4" y="36"/>
                  <a:pt x="4" y="36"/>
                </a:cubicBezTo>
                <a:cubicBezTo>
                  <a:pt x="2" y="36"/>
                  <a:pt x="0" y="35"/>
                  <a:pt x="0" y="33"/>
                </a:cubicBezTo>
                <a:cubicBezTo>
                  <a:pt x="0" y="25"/>
                  <a:pt x="0" y="25"/>
                  <a:pt x="0" y="25"/>
                </a:cubicBezTo>
                <a:cubicBezTo>
                  <a:pt x="0" y="23"/>
                  <a:pt x="2" y="21"/>
                  <a:pt x="4" y="21"/>
                </a:cubicBezTo>
                <a:cubicBezTo>
                  <a:pt x="17" y="21"/>
                  <a:pt x="17" y="21"/>
                  <a:pt x="17" y="21"/>
                </a:cubicBezTo>
                <a:cubicBezTo>
                  <a:pt x="19" y="21"/>
                  <a:pt x="21" y="23"/>
                  <a:pt x="21" y="25"/>
                </a:cubicBezTo>
                <a:lnTo>
                  <a:pt x="21" y="33"/>
                </a:lnTo>
                <a:close/>
                <a:moveTo>
                  <a:pt x="21" y="53"/>
                </a:moveTo>
                <a:cubicBezTo>
                  <a:pt x="21" y="55"/>
                  <a:pt x="19" y="57"/>
                  <a:pt x="17" y="57"/>
                </a:cubicBezTo>
                <a:cubicBezTo>
                  <a:pt x="4" y="57"/>
                  <a:pt x="4" y="57"/>
                  <a:pt x="4" y="57"/>
                </a:cubicBezTo>
                <a:cubicBezTo>
                  <a:pt x="2" y="57"/>
                  <a:pt x="0" y="55"/>
                  <a:pt x="0" y="53"/>
                </a:cubicBezTo>
                <a:cubicBezTo>
                  <a:pt x="0" y="45"/>
                  <a:pt x="0" y="45"/>
                  <a:pt x="0" y="45"/>
                </a:cubicBezTo>
                <a:cubicBezTo>
                  <a:pt x="0" y="43"/>
                  <a:pt x="2" y="42"/>
                  <a:pt x="4" y="42"/>
                </a:cubicBezTo>
                <a:cubicBezTo>
                  <a:pt x="17" y="42"/>
                  <a:pt x="17" y="42"/>
                  <a:pt x="17" y="42"/>
                </a:cubicBezTo>
                <a:cubicBezTo>
                  <a:pt x="19" y="42"/>
                  <a:pt x="21" y="43"/>
                  <a:pt x="21" y="45"/>
                </a:cubicBezTo>
                <a:lnTo>
                  <a:pt x="21" y="53"/>
                </a:lnTo>
                <a:close/>
                <a:moveTo>
                  <a:pt x="47" y="12"/>
                </a:moveTo>
                <a:cubicBezTo>
                  <a:pt x="47" y="14"/>
                  <a:pt x="45" y="16"/>
                  <a:pt x="43" y="16"/>
                </a:cubicBezTo>
                <a:cubicBezTo>
                  <a:pt x="30" y="16"/>
                  <a:pt x="30" y="16"/>
                  <a:pt x="30" y="16"/>
                </a:cubicBezTo>
                <a:cubicBezTo>
                  <a:pt x="28" y="16"/>
                  <a:pt x="26" y="14"/>
                  <a:pt x="26" y="12"/>
                </a:cubicBezTo>
                <a:cubicBezTo>
                  <a:pt x="26" y="4"/>
                  <a:pt x="26" y="4"/>
                  <a:pt x="26" y="4"/>
                </a:cubicBezTo>
                <a:cubicBezTo>
                  <a:pt x="26" y="2"/>
                  <a:pt x="28" y="0"/>
                  <a:pt x="30" y="0"/>
                </a:cubicBezTo>
                <a:cubicBezTo>
                  <a:pt x="43" y="0"/>
                  <a:pt x="43" y="0"/>
                  <a:pt x="43" y="0"/>
                </a:cubicBezTo>
                <a:cubicBezTo>
                  <a:pt x="45" y="0"/>
                  <a:pt x="47" y="2"/>
                  <a:pt x="47" y="4"/>
                </a:cubicBezTo>
                <a:lnTo>
                  <a:pt x="47" y="12"/>
                </a:lnTo>
                <a:close/>
                <a:moveTo>
                  <a:pt x="47" y="33"/>
                </a:moveTo>
                <a:cubicBezTo>
                  <a:pt x="47" y="35"/>
                  <a:pt x="45" y="36"/>
                  <a:pt x="43" y="36"/>
                </a:cubicBezTo>
                <a:cubicBezTo>
                  <a:pt x="30" y="36"/>
                  <a:pt x="30" y="36"/>
                  <a:pt x="30" y="36"/>
                </a:cubicBezTo>
                <a:cubicBezTo>
                  <a:pt x="28" y="36"/>
                  <a:pt x="26" y="35"/>
                  <a:pt x="26" y="33"/>
                </a:cubicBezTo>
                <a:cubicBezTo>
                  <a:pt x="26" y="25"/>
                  <a:pt x="26" y="25"/>
                  <a:pt x="26" y="25"/>
                </a:cubicBezTo>
                <a:cubicBezTo>
                  <a:pt x="26" y="23"/>
                  <a:pt x="28" y="21"/>
                  <a:pt x="30" y="21"/>
                </a:cubicBezTo>
                <a:cubicBezTo>
                  <a:pt x="43" y="21"/>
                  <a:pt x="43" y="21"/>
                  <a:pt x="43" y="21"/>
                </a:cubicBezTo>
                <a:cubicBezTo>
                  <a:pt x="45" y="21"/>
                  <a:pt x="47" y="23"/>
                  <a:pt x="47" y="25"/>
                </a:cubicBezTo>
                <a:lnTo>
                  <a:pt x="47" y="33"/>
                </a:lnTo>
                <a:close/>
                <a:moveTo>
                  <a:pt x="47" y="53"/>
                </a:moveTo>
                <a:cubicBezTo>
                  <a:pt x="47" y="55"/>
                  <a:pt x="45" y="57"/>
                  <a:pt x="43" y="57"/>
                </a:cubicBezTo>
                <a:cubicBezTo>
                  <a:pt x="30" y="57"/>
                  <a:pt x="30" y="57"/>
                  <a:pt x="30" y="57"/>
                </a:cubicBezTo>
                <a:cubicBezTo>
                  <a:pt x="28" y="57"/>
                  <a:pt x="26" y="55"/>
                  <a:pt x="26" y="53"/>
                </a:cubicBezTo>
                <a:cubicBezTo>
                  <a:pt x="26" y="45"/>
                  <a:pt x="26" y="45"/>
                  <a:pt x="26" y="45"/>
                </a:cubicBezTo>
                <a:cubicBezTo>
                  <a:pt x="26" y="43"/>
                  <a:pt x="28" y="42"/>
                  <a:pt x="30" y="42"/>
                </a:cubicBezTo>
                <a:cubicBezTo>
                  <a:pt x="43" y="42"/>
                  <a:pt x="43" y="42"/>
                  <a:pt x="43" y="42"/>
                </a:cubicBezTo>
                <a:cubicBezTo>
                  <a:pt x="45" y="42"/>
                  <a:pt x="47" y="43"/>
                  <a:pt x="47" y="45"/>
                </a:cubicBezTo>
                <a:lnTo>
                  <a:pt x="47" y="53"/>
                </a:lnTo>
                <a:close/>
                <a:moveTo>
                  <a:pt x="72" y="12"/>
                </a:moveTo>
                <a:cubicBezTo>
                  <a:pt x="72" y="14"/>
                  <a:pt x="71" y="16"/>
                  <a:pt x="69" y="16"/>
                </a:cubicBezTo>
                <a:cubicBezTo>
                  <a:pt x="56" y="16"/>
                  <a:pt x="56" y="16"/>
                  <a:pt x="56" y="16"/>
                </a:cubicBezTo>
                <a:cubicBezTo>
                  <a:pt x="54" y="16"/>
                  <a:pt x="52" y="14"/>
                  <a:pt x="52" y="12"/>
                </a:cubicBezTo>
                <a:cubicBezTo>
                  <a:pt x="52" y="4"/>
                  <a:pt x="52" y="4"/>
                  <a:pt x="52" y="4"/>
                </a:cubicBezTo>
                <a:cubicBezTo>
                  <a:pt x="52" y="2"/>
                  <a:pt x="54" y="0"/>
                  <a:pt x="56" y="0"/>
                </a:cubicBezTo>
                <a:cubicBezTo>
                  <a:pt x="69" y="0"/>
                  <a:pt x="69" y="0"/>
                  <a:pt x="69" y="0"/>
                </a:cubicBezTo>
                <a:cubicBezTo>
                  <a:pt x="71" y="0"/>
                  <a:pt x="72" y="2"/>
                  <a:pt x="72" y="4"/>
                </a:cubicBezTo>
                <a:lnTo>
                  <a:pt x="72" y="12"/>
                </a:lnTo>
                <a:close/>
                <a:moveTo>
                  <a:pt x="72" y="33"/>
                </a:moveTo>
                <a:cubicBezTo>
                  <a:pt x="72" y="35"/>
                  <a:pt x="71" y="36"/>
                  <a:pt x="69" y="36"/>
                </a:cubicBezTo>
                <a:cubicBezTo>
                  <a:pt x="56" y="36"/>
                  <a:pt x="56" y="36"/>
                  <a:pt x="56" y="36"/>
                </a:cubicBezTo>
                <a:cubicBezTo>
                  <a:pt x="54" y="36"/>
                  <a:pt x="52" y="35"/>
                  <a:pt x="52" y="33"/>
                </a:cubicBezTo>
                <a:cubicBezTo>
                  <a:pt x="52" y="25"/>
                  <a:pt x="52" y="25"/>
                  <a:pt x="52" y="25"/>
                </a:cubicBezTo>
                <a:cubicBezTo>
                  <a:pt x="52" y="23"/>
                  <a:pt x="54" y="21"/>
                  <a:pt x="56" y="21"/>
                </a:cubicBezTo>
                <a:cubicBezTo>
                  <a:pt x="69" y="21"/>
                  <a:pt x="69" y="21"/>
                  <a:pt x="69" y="21"/>
                </a:cubicBezTo>
                <a:cubicBezTo>
                  <a:pt x="71" y="21"/>
                  <a:pt x="72" y="23"/>
                  <a:pt x="72" y="25"/>
                </a:cubicBezTo>
                <a:lnTo>
                  <a:pt x="72" y="33"/>
                </a:lnTo>
                <a:close/>
                <a:moveTo>
                  <a:pt x="72" y="53"/>
                </a:moveTo>
                <a:cubicBezTo>
                  <a:pt x="72" y="55"/>
                  <a:pt x="71" y="57"/>
                  <a:pt x="69" y="57"/>
                </a:cubicBezTo>
                <a:cubicBezTo>
                  <a:pt x="56" y="57"/>
                  <a:pt x="56" y="57"/>
                  <a:pt x="56" y="57"/>
                </a:cubicBezTo>
                <a:cubicBezTo>
                  <a:pt x="54" y="57"/>
                  <a:pt x="52" y="55"/>
                  <a:pt x="52" y="53"/>
                </a:cubicBezTo>
                <a:cubicBezTo>
                  <a:pt x="52" y="45"/>
                  <a:pt x="52" y="45"/>
                  <a:pt x="52" y="45"/>
                </a:cubicBezTo>
                <a:cubicBezTo>
                  <a:pt x="52" y="43"/>
                  <a:pt x="54" y="42"/>
                  <a:pt x="56" y="42"/>
                </a:cubicBezTo>
                <a:cubicBezTo>
                  <a:pt x="69" y="42"/>
                  <a:pt x="69" y="42"/>
                  <a:pt x="69" y="42"/>
                </a:cubicBezTo>
                <a:cubicBezTo>
                  <a:pt x="71" y="42"/>
                  <a:pt x="72" y="43"/>
                  <a:pt x="72" y="45"/>
                </a:cubicBezTo>
                <a:lnTo>
                  <a:pt x="72" y="5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panose="020B0503020203060203" pitchFamily="34" charset="0"/>
            </a:endParaRPr>
          </a:p>
        </p:txBody>
      </p:sp>
    </p:spTree>
    <p:extLst>
      <p:ext uri="{BB962C8B-B14F-4D97-AF65-F5344CB8AC3E}">
        <p14:creationId xmlns:p14="http://schemas.microsoft.com/office/powerpoint/2010/main" val="389902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307653" y="389574"/>
            <a:ext cx="9360892" cy="503409"/>
          </a:xfrm>
          <a:prstGeom prst="rect">
            <a:avLst/>
          </a:prstGeom>
        </p:spPr>
        <p:txBody>
          <a:bodyPr anchor="ctr" anchorCtr="0"/>
          <a:lstStyle>
            <a:lvl1pPr>
              <a:defRPr sz="2667" b="1">
                <a:latin typeface="Calibri" pitchFamily="34" charset="0"/>
                <a:cs typeface="Calibri" pitchFamily="34" charset="0"/>
              </a:defRPr>
            </a:lvl1pPr>
          </a:lstStyle>
          <a:p>
            <a:r>
              <a:rPr lang="en-US"/>
              <a:t>Click to edit Master title style</a:t>
            </a:r>
          </a:p>
        </p:txBody>
      </p:sp>
      <p:sp>
        <p:nvSpPr>
          <p:cNvPr id="5" name="Text Placeholder 3"/>
          <p:cNvSpPr>
            <a:spLocks noGrp="1"/>
          </p:cNvSpPr>
          <p:nvPr>
            <p:ph type="body" sz="quarter" idx="10"/>
          </p:nvPr>
        </p:nvSpPr>
        <p:spPr>
          <a:xfrm>
            <a:off x="307650" y="1143000"/>
            <a:ext cx="11318743" cy="5022851"/>
          </a:xfrm>
          <a:prstGeom prst="rect">
            <a:avLst/>
          </a:prstGeom>
        </p:spPr>
        <p:txBody>
          <a:bodyPr/>
          <a:lstStyle>
            <a:lvl1pPr marL="306910" indent="-306910">
              <a:buClr>
                <a:srgbClr val="002966"/>
              </a:buClr>
              <a:defRPr sz="2667">
                <a:latin typeface="Calibri" pitchFamily="34" charset="0"/>
                <a:cs typeface="Calibri" pitchFamily="34" charset="0"/>
              </a:defRPr>
            </a:lvl1pPr>
            <a:lvl2pPr marL="842412" indent="-380990">
              <a:buClr>
                <a:srgbClr val="002966"/>
              </a:buClr>
              <a:defRPr sz="2400">
                <a:latin typeface="Calibri" pitchFamily="34" charset="0"/>
                <a:cs typeface="Calibri" pitchFamily="34" charset="0"/>
              </a:defRPr>
            </a:lvl2pPr>
            <a:lvl3pPr marL="1365217" indent="-304792" defTabSz="1367332">
              <a:buClr>
                <a:srgbClr val="002966"/>
              </a:buClr>
              <a:defRPr sz="2133">
                <a:latin typeface="Calibri" pitchFamily="34" charset="0"/>
                <a:cs typeface="Calibri" pitchFamily="34" charset="0"/>
              </a:defRPr>
            </a:lvl3pPr>
            <a:lvl4pPr marL="1837221" indent="-304792">
              <a:buClr>
                <a:srgbClr val="002966"/>
              </a:buClr>
              <a:defRPr sz="1867">
                <a:latin typeface="Calibri" pitchFamily="34" charset="0"/>
                <a:cs typeface="Calibri" pitchFamily="34" charset="0"/>
              </a:defRPr>
            </a:lvl4pPr>
            <a:lvl5pPr marL="2288060" indent="-304792" defTabSz="1138738">
              <a:buClr>
                <a:srgbClr val="002966"/>
              </a:buClr>
              <a:buFont typeface="Arial" pitchFamily="34" charset="0"/>
              <a:buChar char="•"/>
              <a:defRPr sz="1600">
                <a:latin typeface="Calibri" pitchFamily="34" charset="0"/>
                <a:cs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8402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hoto or Graph">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a:xfrm>
            <a:off x="914400" y="6356352"/>
            <a:ext cx="11277600" cy="365125"/>
          </a:xfrm>
          <a:prstGeom prst="rect">
            <a:avLst/>
          </a:prstGeom>
          <a:noFill/>
        </p:spPr>
        <p:txBody>
          <a:bodyPr lIns="91388" tIns="45693" rIns="91388" bIns="45693"/>
          <a:lstStyle>
            <a:lvl1pPr algn="l">
              <a:defRPr sz="1600">
                <a:solidFill>
                  <a:srgbClr val="1A75CF"/>
                </a:solidFill>
                <a:latin typeface="Arial" panose="020B0604020202020204" pitchFamily="34" charset="0"/>
                <a:cs typeface="Arial" panose="020B0604020202020204" pitchFamily="34" charset="0"/>
              </a:defRPr>
            </a:lvl1pPr>
          </a:lstStyle>
          <a:p>
            <a:pPr defTabSz="1219170"/>
            <a:endParaRPr lang="en-US" dirty="0"/>
          </a:p>
        </p:txBody>
      </p:sp>
      <p:sp>
        <p:nvSpPr>
          <p:cNvPr id="4" name="Content Placeholder 3"/>
          <p:cNvSpPr>
            <a:spLocks noGrp="1"/>
          </p:cNvSpPr>
          <p:nvPr>
            <p:ph sz="quarter" idx="13"/>
          </p:nvPr>
        </p:nvSpPr>
        <p:spPr>
          <a:xfrm>
            <a:off x="2032001" y="685801"/>
            <a:ext cx="8636000" cy="5283200"/>
          </a:xfrm>
          <a:prstGeom prst="rect">
            <a:avLst/>
          </a:prstGeom>
        </p:spPr>
        <p:txBody>
          <a:bodyPr lIns="91388" tIns="45693" rIns="91388" bIns="45693"/>
          <a:lstStyle/>
          <a:p>
            <a:pPr lvl="0"/>
            <a:r>
              <a:rPr lang="en-US"/>
              <a:t>Edit Master text styles</a:t>
            </a:r>
          </a:p>
        </p:txBody>
      </p:sp>
    </p:spTree>
    <p:extLst>
      <p:ext uri="{BB962C8B-B14F-4D97-AF65-F5344CB8AC3E}">
        <p14:creationId xmlns:p14="http://schemas.microsoft.com/office/powerpoint/2010/main" val="517959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2118" y="2123"/>
          <a:ext cx="2116" cy="2116"/>
        </p:xfrm>
        <a:graphic>
          <a:graphicData uri="http://schemas.openxmlformats.org/presentationml/2006/ole">
            <mc:AlternateContent xmlns:mc="http://schemas.openxmlformats.org/markup-compatibility/2006">
              <mc:Choice xmlns:v="urn:schemas-microsoft-com:vml" Requires="v">
                <p:oleObj spid="_x0000_s3112" name="think-cell Slide" r:id="rId4" imgW="530" imgH="528" progId="TCLayout.ActiveDocument.1">
                  <p:embed/>
                </p:oleObj>
              </mc:Choice>
              <mc:Fallback>
                <p:oleObj name="think-cell Slide" r:id="rId4" imgW="530" imgH="528" progId="TCLayout.ActiveDocument.1">
                  <p:embed/>
                  <p:pic>
                    <p:nvPicPr>
                      <p:cNvPr id="3" name="Object 2" hidden="1"/>
                      <p:cNvPicPr/>
                      <p:nvPr/>
                    </p:nvPicPr>
                    <p:blipFill>
                      <a:blip r:embed="rId5"/>
                      <a:stretch>
                        <a:fillRect/>
                      </a:stretch>
                    </p:blipFill>
                    <p:spPr>
                      <a:xfrm>
                        <a:off x="2118" y="2123"/>
                        <a:ext cx="2116" cy="2116"/>
                      </a:xfrm>
                      <a:prstGeom prst="rect">
                        <a:avLst/>
                      </a:prstGeom>
                    </p:spPr>
                  </p:pic>
                </p:oleObj>
              </mc:Fallback>
            </mc:AlternateContent>
          </a:graphicData>
        </a:graphic>
      </p:graphicFrame>
      <p:sp>
        <p:nvSpPr>
          <p:cNvPr id="2" name="Title 1"/>
          <p:cNvSpPr>
            <a:spLocks noGrp="1"/>
          </p:cNvSpPr>
          <p:nvPr>
            <p:ph type="title"/>
          </p:nvPr>
        </p:nvSpPr>
        <p:spPr>
          <a:xfrm>
            <a:off x="838200" y="366190"/>
            <a:ext cx="10515600" cy="1325033"/>
          </a:xfrm>
          <a:prstGeom prst="rect">
            <a:avLst/>
          </a:prstGeom>
        </p:spPr>
        <p:txBody>
          <a:bodyPr lIns="91388" tIns="45693" rIns="91388" bIns="45693"/>
          <a:lstStyle/>
          <a:p>
            <a:r>
              <a:rPr lang="en-US"/>
              <a:t>Click to edit Master title style</a:t>
            </a:r>
          </a:p>
        </p:txBody>
      </p:sp>
    </p:spTree>
    <p:extLst>
      <p:ext uri="{BB962C8B-B14F-4D97-AF65-F5344CB8AC3E}">
        <p14:creationId xmlns:p14="http://schemas.microsoft.com/office/powerpoint/2010/main" val="1771702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a:ln/>
        </p:spPr>
        <p:txBody>
          <a:bodyPr/>
          <a:lstStyle>
            <a:lvl1pPr>
              <a:defRPr/>
            </a:lvl1pPr>
          </a:lstStyle>
          <a:p>
            <a:pPr defTabSz="1219140">
              <a:defRPr/>
            </a:pPr>
            <a:endParaRPr lang="en-US" sz="1000" b="1">
              <a:solidFill>
                <a:srgbClr val="FFFFFF"/>
              </a:solidFill>
              <a:latin typeface="Arial" charset="0"/>
              <a:ea typeface="MS PGothic" pitchFamily="34" charset="-128"/>
            </a:endParaRPr>
          </a:p>
        </p:txBody>
      </p:sp>
    </p:spTree>
    <p:extLst>
      <p:ext uri="{BB962C8B-B14F-4D97-AF65-F5344CB8AC3E}">
        <p14:creationId xmlns:p14="http://schemas.microsoft.com/office/powerpoint/2010/main" val="2635850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6.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vmlDrawing" Target="../drawings/vmlDrawing4.v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17" Type="http://schemas.openxmlformats.org/officeDocument/2006/relationships/image" Target="../media/image1.emf"/><Relationship Id="rId2" Type="http://schemas.openxmlformats.org/officeDocument/2006/relationships/slideLayout" Target="../slideLayouts/slideLayout28.xml"/><Relationship Id="rId16" Type="http://schemas.openxmlformats.org/officeDocument/2006/relationships/oleObject" Target="../embeddings/oleObject4.bin"/><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6" Type="http://schemas.openxmlformats.org/officeDocument/2006/relationships/theme" Target="../theme/theme4.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5.xml"/><Relationship Id="rId3" Type="http://schemas.openxmlformats.org/officeDocument/2006/relationships/slideLayout" Target="../slideLayouts/slideLayout55.xml"/><Relationship Id="rId21" Type="http://schemas.openxmlformats.org/officeDocument/2006/relationships/oleObject" Target="../embeddings/oleObject7.bin"/><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ags" Target="../tags/tag7.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image" Target="../media/image8.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image" Target="../media/image7.png"/><Relationship Id="rId10" Type="http://schemas.openxmlformats.org/officeDocument/2006/relationships/slideLayout" Target="../slideLayouts/slideLayout62.xml"/><Relationship Id="rId19" Type="http://schemas.openxmlformats.org/officeDocument/2006/relationships/vmlDrawing" Target="../drawings/vmlDrawing7.v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4"/>
            </p:custDataLst>
            <p:extLst/>
          </p:nvPr>
        </p:nvGraphicFramePr>
        <p:xfrm>
          <a:off x="2118" y="2123"/>
          <a:ext cx="2116" cy="2116"/>
        </p:xfrm>
        <a:graphic>
          <a:graphicData uri="http://schemas.openxmlformats.org/presentationml/2006/ole">
            <mc:AlternateContent xmlns:mc="http://schemas.openxmlformats.org/markup-compatibility/2006">
              <mc:Choice xmlns:v="urn:schemas-microsoft-com:vml" Requires="v">
                <p:oleObj spid="_x0000_s1065" name="think-cell Slide" r:id="rId16" imgW="530" imgH="528" progId="TCLayout.ActiveDocument.1">
                  <p:embed/>
                </p:oleObj>
              </mc:Choice>
              <mc:Fallback>
                <p:oleObj name="think-cell Slide" r:id="rId16" imgW="530" imgH="528" progId="TCLayout.ActiveDocument.1">
                  <p:embed/>
                  <p:pic>
                    <p:nvPicPr>
                      <p:cNvPr id="2" name="Object 1" hidden="1"/>
                      <p:cNvPicPr/>
                      <p:nvPr/>
                    </p:nvPicPr>
                    <p:blipFill>
                      <a:blip r:embed="rId17"/>
                      <a:stretch>
                        <a:fillRect/>
                      </a:stretch>
                    </p:blipFill>
                    <p:spPr>
                      <a:xfrm>
                        <a:off x="2118" y="2123"/>
                        <a:ext cx="2116" cy="2116"/>
                      </a:xfrm>
                      <a:prstGeom prst="rect">
                        <a:avLst/>
                      </a:prstGeom>
                    </p:spPr>
                  </p:pic>
                </p:oleObj>
              </mc:Fallback>
            </mc:AlternateContent>
          </a:graphicData>
        </a:graphic>
      </p:graphicFrame>
      <p:sp>
        <p:nvSpPr>
          <p:cNvPr id="3" name="TextBox 2"/>
          <p:cNvSpPr txBox="1"/>
          <p:nvPr userDrawn="1"/>
        </p:nvSpPr>
        <p:spPr>
          <a:xfrm>
            <a:off x="65007" y="88652"/>
            <a:ext cx="487583" cy="348805"/>
          </a:xfrm>
          <a:prstGeom prst="rect">
            <a:avLst/>
          </a:prstGeom>
          <a:noFill/>
        </p:spPr>
        <p:txBody>
          <a:bodyPr wrap="squar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2A2AB6B0-238C-4BC4-AB47-AE181968883D}" type="slidenum">
              <a:rPr kumimoji="0" lang="en-US" sz="1467" b="1" i="0" u="none" strike="noStrike" kern="1200" cap="none" spc="0" normalizeH="0" baseline="0" noProof="0" smtClean="0">
                <a:ln>
                  <a:noFill/>
                </a:ln>
                <a:solidFill>
                  <a:prstClr val="white"/>
                </a:solidFill>
                <a:effectLst/>
                <a:uLnTx/>
                <a:uFillTx/>
                <a:latin typeface="Calibri"/>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a:t>
            </a:fld>
            <a:endParaRPr kumimoji="0" lang="en-US" sz="1467"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42276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p:titleStyle>
    <p:bodyStyle>
      <a:lvl1pPr marL="456933" indent="-456933" algn="l" defTabSz="1218484" rtl="0" eaLnBrk="1" latinLnBrk="0" hangingPunct="1">
        <a:spcBef>
          <a:spcPct val="20000"/>
        </a:spcBef>
        <a:buFont typeface="Arial" panose="020B0604020202020204" pitchFamily="34" charset="0"/>
        <a:buChar char="•"/>
        <a:defRPr sz="4267" kern="1200">
          <a:solidFill>
            <a:schemeClr val="tx1"/>
          </a:solidFill>
          <a:latin typeface="Arial" panose="020B0604020202020204" pitchFamily="34" charset="0"/>
          <a:ea typeface="+mn-ea"/>
          <a:cs typeface="Arial" panose="020B0604020202020204" pitchFamily="34" charset="0"/>
        </a:defRPr>
      </a:lvl1pPr>
      <a:lvl2pPr marL="990021" indent="-380777" algn="l" defTabSz="1218484" rtl="0" eaLnBrk="1" latinLnBrk="0" hangingPunct="1">
        <a:spcBef>
          <a:spcPct val="20000"/>
        </a:spcBef>
        <a:buFont typeface="Arial" panose="020B0604020202020204" pitchFamily="34" charset="0"/>
        <a:buChar char="–"/>
        <a:defRPr sz="3733" kern="1200">
          <a:solidFill>
            <a:schemeClr val="tx1"/>
          </a:solidFill>
          <a:latin typeface="Arial" panose="020B0604020202020204" pitchFamily="34" charset="0"/>
          <a:ea typeface="+mn-ea"/>
          <a:cs typeface="Arial" panose="020B0604020202020204" pitchFamily="34" charset="0"/>
        </a:defRPr>
      </a:lvl2pPr>
      <a:lvl3pPr marL="1523105" indent="-304622" algn="l" defTabSz="1218484"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3pPr>
      <a:lvl4pPr marL="2132347" indent="-304622" algn="l" defTabSz="1218484" rtl="0" eaLnBrk="1" latinLnBrk="0" hangingPunct="1">
        <a:spcBef>
          <a:spcPct val="20000"/>
        </a:spcBef>
        <a:buFont typeface="Arial" panose="020B0604020202020204" pitchFamily="34" charset="0"/>
        <a:buChar char="–"/>
        <a:defRPr sz="2667" kern="1200">
          <a:solidFill>
            <a:schemeClr val="tx1"/>
          </a:solidFill>
          <a:latin typeface="Arial" panose="020B0604020202020204" pitchFamily="34" charset="0"/>
          <a:ea typeface="+mn-ea"/>
          <a:cs typeface="Arial" panose="020B0604020202020204" pitchFamily="34" charset="0"/>
        </a:defRPr>
      </a:lvl4pPr>
      <a:lvl5pPr marL="2741591" indent="-304622" algn="l" defTabSz="1218484" rtl="0" eaLnBrk="1" latinLnBrk="0" hangingPunct="1">
        <a:spcBef>
          <a:spcPct val="20000"/>
        </a:spcBef>
        <a:buFont typeface="Arial" panose="020B0604020202020204" pitchFamily="34" charset="0"/>
        <a:buChar char="»"/>
        <a:defRPr sz="2667" kern="1200">
          <a:solidFill>
            <a:schemeClr val="tx1"/>
          </a:solidFill>
          <a:latin typeface="Arial" panose="020B0604020202020204" pitchFamily="34" charset="0"/>
          <a:ea typeface="+mn-ea"/>
          <a:cs typeface="Arial" panose="020B0604020202020204" pitchFamily="34" charset="0"/>
        </a:defRPr>
      </a:lvl5pPr>
      <a:lvl6pPr marL="3350834" indent="-304622" algn="l" defTabSz="1218484"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0077" indent="-304622" algn="l" defTabSz="1218484"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69320" indent="-304622" algn="l" defTabSz="1218484"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78561" indent="-304622" algn="l" defTabSz="1218484"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8484" rtl="0" eaLnBrk="1" latinLnBrk="0" hangingPunct="1">
        <a:defRPr sz="2400" kern="1200">
          <a:solidFill>
            <a:schemeClr val="tx1"/>
          </a:solidFill>
          <a:latin typeface="+mn-lt"/>
          <a:ea typeface="+mn-ea"/>
          <a:cs typeface="+mn-cs"/>
        </a:defRPr>
      </a:lvl1pPr>
      <a:lvl2pPr marL="609243" algn="l" defTabSz="1218484" rtl="0" eaLnBrk="1" latinLnBrk="0" hangingPunct="1">
        <a:defRPr sz="2400" kern="1200">
          <a:solidFill>
            <a:schemeClr val="tx1"/>
          </a:solidFill>
          <a:latin typeface="+mn-lt"/>
          <a:ea typeface="+mn-ea"/>
          <a:cs typeface="+mn-cs"/>
        </a:defRPr>
      </a:lvl2pPr>
      <a:lvl3pPr marL="1218484" algn="l" defTabSz="1218484" rtl="0" eaLnBrk="1" latinLnBrk="0" hangingPunct="1">
        <a:defRPr sz="2400" kern="1200">
          <a:solidFill>
            <a:schemeClr val="tx1"/>
          </a:solidFill>
          <a:latin typeface="+mn-lt"/>
          <a:ea typeface="+mn-ea"/>
          <a:cs typeface="+mn-cs"/>
        </a:defRPr>
      </a:lvl3pPr>
      <a:lvl4pPr marL="1827728" algn="l" defTabSz="1218484" rtl="0" eaLnBrk="1" latinLnBrk="0" hangingPunct="1">
        <a:defRPr sz="2400" kern="1200">
          <a:solidFill>
            <a:schemeClr val="tx1"/>
          </a:solidFill>
          <a:latin typeface="+mn-lt"/>
          <a:ea typeface="+mn-ea"/>
          <a:cs typeface="+mn-cs"/>
        </a:defRPr>
      </a:lvl4pPr>
      <a:lvl5pPr marL="2436970" algn="l" defTabSz="1218484" rtl="0" eaLnBrk="1" latinLnBrk="0" hangingPunct="1">
        <a:defRPr sz="2400" kern="1200">
          <a:solidFill>
            <a:schemeClr val="tx1"/>
          </a:solidFill>
          <a:latin typeface="+mn-lt"/>
          <a:ea typeface="+mn-ea"/>
          <a:cs typeface="+mn-cs"/>
        </a:defRPr>
      </a:lvl5pPr>
      <a:lvl6pPr marL="3046212" algn="l" defTabSz="1218484" rtl="0" eaLnBrk="1" latinLnBrk="0" hangingPunct="1">
        <a:defRPr sz="2400" kern="1200">
          <a:solidFill>
            <a:schemeClr val="tx1"/>
          </a:solidFill>
          <a:latin typeface="+mn-lt"/>
          <a:ea typeface="+mn-ea"/>
          <a:cs typeface="+mn-cs"/>
        </a:defRPr>
      </a:lvl6pPr>
      <a:lvl7pPr marL="3655455" algn="l" defTabSz="1218484" rtl="0" eaLnBrk="1" latinLnBrk="0" hangingPunct="1">
        <a:defRPr sz="2400" kern="1200">
          <a:solidFill>
            <a:schemeClr val="tx1"/>
          </a:solidFill>
          <a:latin typeface="+mn-lt"/>
          <a:ea typeface="+mn-ea"/>
          <a:cs typeface="+mn-cs"/>
        </a:defRPr>
      </a:lvl7pPr>
      <a:lvl8pPr marL="4264699" algn="l" defTabSz="1218484" rtl="0" eaLnBrk="1" latinLnBrk="0" hangingPunct="1">
        <a:defRPr sz="2400" kern="1200">
          <a:solidFill>
            <a:schemeClr val="tx1"/>
          </a:solidFill>
          <a:latin typeface="+mn-lt"/>
          <a:ea typeface="+mn-ea"/>
          <a:cs typeface="+mn-cs"/>
        </a:defRPr>
      </a:lvl8pPr>
      <a:lvl9pPr marL="4873938" algn="l" defTabSz="121848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12" descr="walmart_logo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39200" y="6248401"/>
            <a:ext cx="2540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1" name="AutoShape 2"/>
          <p:cNvSpPr>
            <a:spLocks noChangeArrowheads="1"/>
          </p:cNvSpPr>
          <p:nvPr/>
        </p:nvSpPr>
        <p:spPr bwMode="auto">
          <a:xfrm>
            <a:off x="609600" y="6391275"/>
            <a:ext cx="7890933" cy="228600"/>
          </a:xfrm>
          <a:prstGeom prst="roundRect">
            <a:avLst>
              <a:gd name="adj" fmla="val 16657"/>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FDBB30"/>
              </a:buClr>
              <a:buSzPct val="120000"/>
              <a:buFont typeface="Times" pitchFamily="18" charset="0"/>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172" name="AutoShape 3"/>
          <p:cNvSpPr>
            <a:spLocks noChangeArrowheads="1"/>
          </p:cNvSpPr>
          <p:nvPr/>
        </p:nvSpPr>
        <p:spPr bwMode="auto">
          <a:xfrm>
            <a:off x="11042651" y="6391275"/>
            <a:ext cx="546100" cy="228600"/>
          </a:xfrm>
          <a:prstGeom prst="roundRect">
            <a:avLst>
              <a:gd name="adj" fmla="val 16657"/>
            </a:avLst>
          </a:prstGeom>
          <a:solidFill>
            <a:schemeClr val="accent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
                <a:srgbClr val="FDBB30"/>
              </a:buClr>
              <a:buSzPct val="120000"/>
              <a:buFont typeface="Times" pitchFamily="18" charset="0"/>
              <a:buChar char="•"/>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173" name="Rectangle 4"/>
          <p:cNvSpPr>
            <a:spLocks noGrp="1" noChangeArrowheads="1"/>
          </p:cNvSpPr>
          <p:nvPr>
            <p:ph type="title"/>
          </p:nvPr>
        </p:nvSpPr>
        <p:spPr bwMode="auto">
          <a:xfrm>
            <a:off x="609600" y="219075"/>
            <a:ext cx="10972800" cy="462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6038" rIns="0" bIns="46038" numCol="1" anchor="t" anchorCtr="0" compatLnSpc="1">
            <a:prstTxWarp prst="textNoShape">
              <a:avLst/>
            </a:prstTxWarp>
            <a:spAutoFit/>
          </a:bodyPr>
          <a:lstStyle/>
          <a:p>
            <a:pPr lvl="0"/>
            <a:r>
              <a:rPr lang="en-US"/>
              <a:t>Click to edit Master title style</a:t>
            </a:r>
            <a:endParaRPr lang="en-GB"/>
          </a:p>
        </p:txBody>
      </p:sp>
      <p:sp>
        <p:nvSpPr>
          <p:cNvPr id="7174" name="Rectangle 5"/>
          <p:cNvSpPr>
            <a:spLocks noGrp="1" noChangeArrowheads="1"/>
          </p:cNvSpPr>
          <p:nvPr>
            <p:ph type="body" idx="1"/>
          </p:nvPr>
        </p:nvSpPr>
        <p:spPr bwMode="auto">
          <a:xfrm>
            <a:off x="609600" y="1095375"/>
            <a:ext cx="10972800" cy="515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175" name="Line 9"/>
          <p:cNvSpPr>
            <a:spLocks noChangeShapeType="1"/>
          </p:cNvSpPr>
          <p:nvPr/>
        </p:nvSpPr>
        <p:spPr bwMode="auto">
          <a:xfrm flipV="1">
            <a:off x="569384" y="685800"/>
            <a:ext cx="11114616" cy="0"/>
          </a:xfrm>
          <a:prstGeom prst="line">
            <a:avLst/>
          </a:prstGeom>
          <a:noFill/>
          <a:ln w="12700">
            <a:solidFill>
              <a:schemeClr val="accent2"/>
            </a:solidFill>
            <a:round/>
            <a:headEnd type="none" w="sm" len="sm"/>
            <a:tailEnd type="none" w="sm" len="sm"/>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34" name="Rectangle 10"/>
          <p:cNvSpPr>
            <a:spLocks noGrp="1" noChangeArrowheads="1"/>
          </p:cNvSpPr>
          <p:nvPr>
            <p:ph type="ftr" sz="quarter" idx="3"/>
          </p:nvPr>
        </p:nvSpPr>
        <p:spPr bwMode="gray">
          <a:xfrm>
            <a:off x="609601" y="6386513"/>
            <a:ext cx="7615767" cy="2143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buClrTx/>
              <a:buSzTx/>
              <a:buFontTx/>
              <a:buNone/>
              <a:defRPr sz="1000" b="1">
                <a:solidFill>
                  <a:srgbClr val="FFFFFF"/>
                </a:solidFill>
                <a:latin typeface="Arial" charset="0"/>
                <a:ea typeface="ＭＳ Ｐゴシック" charset="-128"/>
              </a:defRPr>
            </a:lvl1pPr>
          </a:lstStyle>
          <a:p>
            <a:pPr>
              <a:defRPr/>
            </a:pPr>
            <a:r>
              <a:rPr lang="en-GB"/>
              <a:t>July IPMOC</a:t>
            </a:r>
          </a:p>
        </p:txBody>
      </p:sp>
      <p:sp>
        <p:nvSpPr>
          <p:cNvPr id="1031" name="Rectangle 7"/>
          <p:cNvSpPr>
            <a:spLocks noGrp="1" noChangeArrowheads="1"/>
          </p:cNvSpPr>
          <p:nvPr>
            <p:ph type="sldNum" sz="quarter" idx="4"/>
          </p:nvPr>
        </p:nvSpPr>
        <p:spPr bwMode="auto">
          <a:xfrm>
            <a:off x="11074401" y="6380164"/>
            <a:ext cx="438151" cy="255587"/>
          </a:xfrm>
          <a:prstGeom prst="rect">
            <a:avLst/>
          </a:prstGeom>
          <a:noFill/>
          <a:ln w="9525" algn="ctr">
            <a:noFill/>
            <a:miter lim="800000"/>
            <a:headEnd/>
            <a:tailEnd/>
          </a:ln>
          <a:effectLst/>
        </p:spPr>
        <p:txBody>
          <a:bodyPr vert="horz" wrap="none" lIns="91440" tIns="45720" rIns="91440" bIns="45720" numCol="1" anchor="ctr" anchorCtr="0" compatLnSpc="1">
            <a:prstTxWarp prst="textNoShape">
              <a:avLst/>
            </a:prstTxWarp>
          </a:bodyPr>
          <a:lstStyle>
            <a:lvl1pPr algn="ctr">
              <a:defRPr sz="1000" b="1">
                <a:solidFill>
                  <a:srgbClr val="FFFFFF"/>
                </a:solidFill>
                <a:latin typeface="Arial" charset="0"/>
                <a:ea typeface="ＭＳ Ｐゴシック" pitchFamily="34" charset="-128"/>
              </a:defRPr>
            </a:lvl1pPr>
          </a:lstStyle>
          <a:p>
            <a:pPr>
              <a:defRPr/>
            </a:pPr>
            <a:fld id="{9177BE9C-A704-4FA8-9AAA-1E96AEB2A1E2}" type="slidenum">
              <a:rPr lang="en-GB" smtClean="0"/>
              <a:pPr>
                <a:defRPr/>
              </a:pPr>
              <a:t>‹#›</a:t>
            </a:fld>
            <a:endParaRPr lang="en-GB" dirty="0"/>
          </a:p>
        </p:txBody>
      </p:sp>
    </p:spTree>
    <p:extLst>
      <p:ext uri="{BB962C8B-B14F-4D97-AF65-F5344CB8AC3E}">
        <p14:creationId xmlns:p14="http://schemas.microsoft.com/office/powerpoint/2010/main" val="30949574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hdr="0" ftr="0"/>
  <p:txStyles>
    <p:titleStyle>
      <a:lvl1pPr algn="l" rtl="0" eaLnBrk="1" fontAlgn="base" hangingPunct="1">
        <a:spcBef>
          <a:spcPct val="0"/>
        </a:spcBef>
        <a:spcAft>
          <a:spcPct val="0"/>
        </a:spcAft>
        <a:defRPr sz="2400" b="1">
          <a:solidFill>
            <a:schemeClr val="accent2"/>
          </a:solidFill>
          <a:latin typeface="+mj-lt"/>
          <a:ea typeface="+mj-ea"/>
          <a:cs typeface="+mj-cs"/>
        </a:defRPr>
      </a:lvl1pPr>
      <a:lvl2pPr algn="l" rtl="0" eaLnBrk="1" fontAlgn="base" hangingPunct="1">
        <a:spcBef>
          <a:spcPct val="0"/>
        </a:spcBef>
        <a:spcAft>
          <a:spcPct val="0"/>
        </a:spcAft>
        <a:defRPr sz="2400" b="1">
          <a:solidFill>
            <a:schemeClr val="accent2"/>
          </a:solidFill>
          <a:latin typeface="Arial" charset="0"/>
        </a:defRPr>
      </a:lvl2pPr>
      <a:lvl3pPr algn="l" rtl="0" eaLnBrk="1" fontAlgn="base" hangingPunct="1">
        <a:spcBef>
          <a:spcPct val="0"/>
        </a:spcBef>
        <a:spcAft>
          <a:spcPct val="0"/>
        </a:spcAft>
        <a:defRPr sz="2400" b="1">
          <a:solidFill>
            <a:schemeClr val="accent2"/>
          </a:solidFill>
          <a:latin typeface="Arial" charset="0"/>
        </a:defRPr>
      </a:lvl3pPr>
      <a:lvl4pPr algn="l" rtl="0" eaLnBrk="1" fontAlgn="base" hangingPunct="1">
        <a:spcBef>
          <a:spcPct val="0"/>
        </a:spcBef>
        <a:spcAft>
          <a:spcPct val="0"/>
        </a:spcAft>
        <a:defRPr sz="2400" b="1">
          <a:solidFill>
            <a:schemeClr val="accent2"/>
          </a:solidFill>
          <a:latin typeface="Arial" charset="0"/>
        </a:defRPr>
      </a:lvl4pPr>
      <a:lvl5pPr algn="l" rtl="0" eaLnBrk="1" fontAlgn="base" hangingPunct="1">
        <a:spcBef>
          <a:spcPct val="0"/>
        </a:spcBef>
        <a:spcAft>
          <a:spcPct val="0"/>
        </a:spcAft>
        <a:defRPr sz="2400" b="1">
          <a:solidFill>
            <a:schemeClr val="accent2"/>
          </a:solidFill>
          <a:latin typeface="Arial" charset="0"/>
        </a:defRPr>
      </a:lvl5pPr>
      <a:lvl6pPr marL="457200" algn="l" rtl="0" eaLnBrk="1" fontAlgn="base" hangingPunct="1">
        <a:spcBef>
          <a:spcPct val="0"/>
        </a:spcBef>
        <a:spcAft>
          <a:spcPct val="0"/>
        </a:spcAft>
        <a:defRPr sz="2400" b="1">
          <a:solidFill>
            <a:schemeClr val="accent2"/>
          </a:solidFill>
          <a:latin typeface="Arial" charset="0"/>
        </a:defRPr>
      </a:lvl6pPr>
      <a:lvl7pPr marL="914400" algn="l" rtl="0" eaLnBrk="1" fontAlgn="base" hangingPunct="1">
        <a:spcBef>
          <a:spcPct val="0"/>
        </a:spcBef>
        <a:spcAft>
          <a:spcPct val="0"/>
        </a:spcAft>
        <a:defRPr sz="2400" b="1">
          <a:solidFill>
            <a:schemeClr val="accent2"/>
          </a:solidFill>
          <a:latin typeface="Arial" charset="0"/>
        </a:defRPr>
      </a:lvl7pPr>
      <a:lvl8pPr marL="1371600" algn="l" rtl="0" eaLnBrk="1" fontAlgn="base" hangingPunct="1">
        <a:spcBef>
          <a:spcPct val="0"/>
        </a:spcBef>
        <a:spcAft>
          <a:spcPct val="0"/>
        </a:spcAft>
        <a:defRPr sz="2400" b="1">
          <a:solidFill>
            <a:schemeClr val="accent2"/>
          </a:solidFill>
          <a:latin typeface="Arial" charset="0"/>
        </a:defRPr>
      </a:lvl8pPr>
      <a:lvl9pPr marL="1828800" algn="l" rtl="0" eaLnBrk="1" fontAlgn="base" hangingPunct="1">
        <a:spcBef>
          <a:spcPct val="0"/>
        </a:spcBef>
        <a:spcAft>
          <a:spcPct val="0"/>
        </a:spcAft>
        <a:defRPr sz="2400" b="1">
          <a:solidFill>
            <a:schemeClr val="accent2"/>
          </a:solidFill>
          <a:latin typeface="Arial" charset="0"/>
        </a:defRPr>
      </a:lvl9pPr>
    </p:titleStyle>
    <p:bodyStyle>
      <a:lvl1pPr marL="287338" indent="-287338" algn="l" rtl="0" eaLnBrk="1" fontAlgn="base" hangingPunct="1">
        <a:spcBef>
          <a:spcPct val="0"/>
        </a:spcBef>
        <a:spcAft>
          <a:spcPct val="0"/>
        </a:spcAft>
        <a:buClr>
          <a:schemeClr val="folHlink"/>
        </a:buClr>
        <a:buSzPct val="120000"/>
        <a:buFont typeface="Times" pitchFamily="18" charset="0"/>
        <a:buChar char="•"/>
        <a:defRPr sz="2000">
          <a:solidFill>
            <a:schemeClr val="accent2"/>
          </a:solidFill>
          <a:latin typeface="+mn-lt"/>
          <a:ea typeface="+mn-ea"/>
          <a:cs typeface="+mn-cs"/>
        </a:defRPr>
      </a:lvl1pPr>
      <a:lvl2pPr marL="627063" indent="-225425" algn="l" rtl="0" eaLnBrk="1" fontAlgn="base" hangingPunct="1">
        <a:spcBef>
          <a:spcPct val="0"/>
        </a:spcBef>
        <a:spcAft>
          <a:spcPct val="0"/>
        </a:spcAft>
        <a:buChar char="–"/>
        <a:defRPr sz="2000">
          <a:solidFill>
            <a:schemeClr val="accent2"/>
          </a:solidFill>
          <a:latin typeface="+mn-lt"/>
        </a:defRPr>
      </a:lvl2pPr>
      <a:lvl3pPr marL="911225" indent="-169863" algn="l" rtl="0" eaLnBrk="1" fontAlgn="base" hangingPunct="1">
        <a:spcBef>
          <a:spcPct val="0"/>
        </a:spcBef>
        <a:spcAft>
          <a:spcPct val="0"/>
        </a:spcAft>
        <a:buClr>
          <a:schemeClr val="hlink"/>
        </a:buClr>
        <a:buFont typeface="Times" pitchFamily="18" charset="0"/>
        <a:buChar char="•"/>
        <a:defRPr sz="2000">
          <a:solidFill>
            <a:schemeClr val="accent2"/>
          </a:solidFill>
          <a:latin typeface="+mn-lt"/>
        </a:defRPr>
      </a:lvl3pPr>
      <a:lvl4pPr marL="1262063" indent="-236538" algn="l" rtl="0" eaLnBrk="1" fontAlgn="base" hangingPunct="1">
        <a:spcBef>
          <a:spcPct val="0"/>
        </a:spcBef>
        <a:spcAft>
          <a:spcPct val="0"/>
        </a:spcAft>
        <a:buChar char="–"/>
        <a:defRPr sz="2000">
          <a:solidFill>
            <a:schemeClr val="accent2"/>
          </a:solidFill>
          <a:latin typeface="+mn-lt"/>
        </a:defRPr>
      </a:lvl4pPr>
      <a:lvl5pPr marL="1600200" indent="-223838" algn="l" rtl="0" eaLnBrk="1" fontAlgn="base" hangingPunct="1">
        <a:spcBef>
          <a:spcPct val="0"/>
        </a:spcBef>
        <a:spcAft>
          <a:spcPct val="0"/>
        </a:spcAft>
        <a:buChar char="»"/>
        <a:defRPr sz="2000">
          <a:solidFill>
            <a:schemeClr val="accent2"/>
          </a:solidFill>
          <a:latin typeface="+mn-lt"/>
        </a:defRPr>
      </a:lvl5pPr>
      <a:lvl6pPr marL="2057400" indent="-223838" algn="l" rtl="0" eaLnBrk="1" fontAlgn="base" hangingPunct="1">
        <a:spcBef>
          <a:spcPct val="0"/>
        </a:spcBef>
        <a:spcAft>
          <a:spcPct val="0"/>
        </a:spcAft>
        <a:buChar char="»"/>
        <a:defRPr sz="2000">
          <a:solidFill>
            <a:schemeClr val="accent2"/>
          </a:solidFill>
          <a:latin typeface="+mn-lt"/>
        </a:defRPr>
      </a:lvl6pPr>
      <a:lvl7pPr marL="2514600" indent="-223838" algn="l" rtl="0" eaLnBrk="1" fontAlgn="base" hangingPunct="1">
        <a:spcBef>
          <a:spcPct val="0"/>
        </a:spcBef>
        <a:spcAft>
          <a:spcPct val="0"/>
        </a:spcAft>
        <a:buChar char="»"/>
        <a:defRPr sz="2000">
          <a:solidFill>
            <a:schemeClr val="accent2"/>
          </a:solidFill>
          <a:latin typeface="+mn-lt"/>
        </a:defRPr>
      </a:lvl7pPr>
      <a:lvl8pPr marL="2971800" indent="-223838" algn="l" rtl="0" eaLnBrk="1" fontAlgn="base" hangingPunct="1">
        <a:spcBef>
          <a:spcPct val="0"/>
        </a:spcBef>
        <a:spcAft>
          <a:spcPct val="0"/>
        </a:spcAft>
        <a:buChar char="»"/>
        <a:defRPr sz="2000">
          <a:solidFill>
            <a:schemeClr val="accent2"/>
          </a:solidFill>
          <a:latin typeface="+mn-lt"/>
        </a:defRPr>
      </a:lvl8pPr>
      <a:lvl9pPr marL="3429000" indent="-223838" algn="l" rtl="0" eaLnBrk="1" fontAlgn="base" hangingPunct="1">
        <a:spcBef>
          <a:spcPct val="0"/>
        </a:spcBef>
        <a:spcAft>
          <a:spcPct val="0"/>
        </a:spcAft>
        <a:buChar char="»"/>
        <a:defRPr sz="20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4"/>
            </p:custDataLst>
            <p:extLst/>
          </p:nvPr>
        </p:nvGraphicFramePr>
        <p:xfrm>
          <a:off x="2118" y="2123"/>
          <a:ext cx="2116" cy="2116"/>
        </p:xfrm>
        <a:graphic>
          <a:graphicData uri="http://schemas.openxmlformats.org/presentationml/2006/ole">
            <mc:AlternateContent xmlns:mc="http://schemas.openxmlformats.org/markup-compatibility/2006">
              <mc:Choice xmlns:v="urn:schemas-microsoft-com:vml" Requires="v">
                <p:oleObj spid="_x0000_s4135" name="think-cell Slide" r:id="rId16" imgW="530" imgH="528" progId="TCLayout.ActiveDocument.1">
                  <p:embed/>
                </p:oleObj>
              </mc:Choice>
              <mc:Fallback>
                <p:oleObj name="think-cell Slide" r:id="rId16" imgW="530" imgH="528" progId="TCLayout.ActiveDocument.1">
                  <p:embed/>
                  <p:pic>
                    <p:nvPicPr>
                      <p:cNvPr id="2" name="Object 1" hidden="1"/>
                      <p:cNvPicPr/>
                      <p:nvPr/>
                    </p:nvPicPr>
                    <p:blipFill>
                      <a:blip r:embed="rId17"/>
                      <a:stretch>
                        <a:fillRect/>
                      </a:stretch>
                    </p:blipFill>
                    <p:spPr>
                      <a:xfrm>
                        <a:off x="2118" y="2123"/>
                        <a:ext cx="2116" cy="2116"/>
                      </a:xfrm>
                      <a:prstGeom prst="rect">
                        <a:avLst/>
                      </a:prstGeom>
                    </p:spPr>
                  </p:pic>
                </p:oleObj>
              </mc:Fallback>
            </mc:AlternateContent>
          </a:graphicData>
        </a:graphic>
      </p:graphicFrame>
      <p:sp>
        <p:nvSpPr>
          <p:cNvPr id="3" name="TextBox 2"/>
          <p:cNvSpPr txBox="1"/>
          <p:nvPr userDrawn="1"/>
        </p:nvSpPr>
        <p:spPr>
          <a:xfrm>
            <a:off x="65007" y="88652"/>
            <a:ext cx="487583" cy="348805"/>
          </a:xfrm>
          <a:prstGeom prst="rect">
            <a:avLst/>
          </a:prstGeom>
          <a:noFill/>
        </p:spPr>
        <p:txBody>
          <a:bodyPr wrap="square" lIns="121851" tIns="60924" rIns="121851" bIns="60924"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2A2AB6B0-238C-4BC4-AB47-AE181968883D}" type="slidenum">
              <a:rPr kumimoji="0" lang="en-US" sz="1467" b="1" i="0" u="none" strike="noStrike" kern="1200" cap="none" spc="0" normalizeH="0" baseline="0" noProof="0" smtClean="0">
                <a:ln>
                  <a:noFill/>
                </a:ln>
                <a:solidFill>
                  <a:prstClr val="white"/>
                </a:solidFill>
                <a:effectLst/>
                <a:uLnTx/>
                <a:uFillTx/>
                <a:latin typeface="Calibri"/>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a:t>
            </a:fld>
            <a:endParaRPr kumimoji="0" lang="en-US" sz="1467"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5733891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52" r:id="rId10"/>
    <p:sldLayoutId id="2147483753" r:id="rId11"/>
  </p:sldLayoutIdLst>
  <p:hf hdr="0" ftr="0" dt="0"/>
  <p:txStyles>
    <p:title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p:titleStyle>
    <p:bodyStyle>
      <a:lvl1pPr marL="456933" indent="-456933" algn="l" defTabSz="1218484" rtl="0" eaLnBrk="1" latinLnBrk="0" hangingPunct="1">
        <a:spcBef>
          <a:spcPct val="20000"/>
        </a:spcBef>
        <a:buFont typeface="Arial" panose="020B0604020202020204" pitchFamily="34" charset="0"/>
        <a:buChar char="•"/>
        <a:defRPr sz="4267" kern="1200">
          <a:solidFill>
            <a:schemeClr val="tx1"/>
          </a:solidFill>
          <a:latin typeface="Arial" panose="020B0604020202020204" pitchFamily="34" charset="0"/>
          <a:ea typeface="+mn-ea"/>
          <a:cs typeface="Arial" panose="020B0604020202020204" pitchFamily="34" charset="0"/>
        </a:defRPr>
      </a:lvl1pPr>
      <a:lvl2pPr marL="990021" indent="-380777" algn="l" defTabSz="1218484" rtl="0" eaLnBrk="1" latinLnBrk="0" hangingPunct="1">
        <a:spcBef>
          <a:spcPct val="20000"/>
        </a:spcBef>
        <a:buFont typeface="Arial" panose="020B0604020202020204" pitchFamily="34" charset="0"/>
        <a:buChar char="–"/>
        <a:defRPr sz="3733" kern="1200">
          <a:solidFill>
            <a:schemeClr val="tx1"/>
          </a:solidFill>
          <a:latin typeface="Arial" panose="020B0604020202020204" pitchFamily="34" charset="0"/>
          <a:ea typeface="+mn-ea"/>
          <a:cs typeface="Arial" panose="020B0604020202020204" pitchFamily="34" charset="0"/>
        </a:defRPr>
      </a:lvl2pPr>
      <a:lvl3pPr marL="1523105" indent="-304622" algn="l" defTabSz="1218484" rtl="0" eaLnBrk="1" latinLnBrk="0" hangingPunct="1">
        <a:spcBef>
          <a:spcPct val="20000"/>
        </a:spcBef>
        <a:buFont typeface="Arial" panose="020B0604020202020204" pitchFamily="34" charset="0"/>
        <a:buChar char="•"/>
        <a:defRPr sz="3200" kern="1200">
          <a:solidFill>
            <a:schemeClr val="tx1"/>
          </a:solidFill>
          <a:latin typeface="Arial" panose="020B0604020202020204" pitchFamily="34" charset="0"/>
          <a:ea typeface="+mn-ea"/>
          <a:cs typeface="Arial" panose="020B0604020202020204" pitchFamily="34" charset="0"/>
        </a:defRPr>
      </a:lvl3pPr>
      <a:lvl4pPr marL="2132347" indent="-304622" algn="l" defTabSz="1218484" rtl="0" eaLnBrk="1" latinLnBrk="0" hangingPunct="1">
        <a:spcBef>
          <a:spcPct val="20000"/>
        </a:spcBef>
        <a:buFont typeface="Arial" panose="020B0604020202020204" pitchFamily="34" charset="0"/>
        <a:buChar char="–"/>
        <a:defRPr sz="2667" kern="1200">
          <a:solidFill>
            <a:schemeClr val="tx1"/>
          </a:solidFill>
          <a:latin typeface="Arial" panose="020B0604020202020204" pitchFamily="34" charset="0"/>
          <a:ea typeface="+mn-ea"/>
          <a:cs typeface="Arial" panose="020B0604020202020204" pitchFamily="34" charset="0"/>
        </a:defRPr>
      </a:lvl4pPr>
      <a:lvl5pPr marL="2741591" indent="-304622" algn="l" defTabSz="1218484" rtl="0" eaLnBrk="1" latinLnBrk="0" hangingPunct="1">
        <a:spcBef>
          <a:spcPct val="20000"/>
        </a:spcBef>
        <a:buFont typeface="Arial" panose="020B0604020202020204" pitchFamily="34" charset="0"/>
        <a:buChar char="»"/>
        <a:defRPr sz="2667" kern="1200">
          <a:solidFill>
            <a:schemeClr val="tx1"/>
          </a:solidFill>
          <a:latin typeface="Arial" panose="020B0604020202020204" pitchFamily="34" charset="0"/>
          <a:ea typeface="+mn-ea"/>
          <a:cs typeface="Arial" panose="020B0604020202020204" pitchFamily="34" charset="0"/>
        </a:defRPr>
      </a:lvl5pPr>
      <a:lvl6pPr marL="3350834" indent="-304622" algn="l" defTabSz="1218484"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0077" indent="-304622" algn="l" defTabSz="1218484"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69320" indent="-304622" algn="l" defTabSz="1218484"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78561" indent="-304622" algn="l" defTabSz="1218484"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8484" rtl="0" eaLnBrk="1" latinLnBrk="0" hangingPunct="1">
        <a:defRPr sz="2400" kern="1200">
          <a:solidFill>
            <a:schemeClr val="tx1"/>
          </a:solidFill>
          <a:latin typeface="+mn-lt"/>
          <a:ea typeface="+mn-ea"/>
          <a:cs typeface="+mn-cs"/>
        </a:defRPr>
      </a:lvl1pPr>
      <a:lvl2pPr marL="609243" algn="l" defTabSz="1218484" rtl="0" eaLnBrk="1" latinLnBrk="0" hangingPunct="1">
        <a:defRPr sz="2400" kern="1200">
          <a:solidFill>
            <a:schemeClr val="tx1"/>
          </a:solidFill>
          <a:latin typeface="+mn-lt"/>
          <a:ea typeface="+mn-ea"/>
          <a:cs typeface="+mn-cs"/>
        </a:defRPr>
      </a:lvl2pPr>
      <a:lvl3pPr marL="1218484" algn="l" defTabSz="1218484" rtl="0" eaLnBrk="1" latinLnBrk="0" hangingPunct="1">
        <a:defRPr sz="2400" kern="1200">
          <a:solidFill>
            <a:schemeClr val="tx1"/>
          </a:solidFill>
          <a:latin typeface="+mn-lt"/>
          <a:ea typeface="+mn-ea"/>
          <a:cs typeface="+mn-cs"/>
        </a:defRPr>
      </a:lvl3pPr>
      <a:lvl4pPr marL="1827728" algn="l" defTabSz="1218484" rtl="0" eaLnBrk="1" latinLnBrk="0" hangingPunct="1">
        <a:defRPr sz="2400" kern="1200">
          <a:solidFill>
            <a:schemeClr val="tx1"/>
          </a:solidFill>
          <a:latin typeface="+mn-lt"/>
          <a:ea typeface="+mn-ea"/>
          <a:cs typeface="+mn-cs"/>
        </a:defRPr>
      </a:lvl4pPr>
      <a:lvl5pPr marL="2436970" algn="l" defTabSz="1218484" rtl="0" eaLnBrk="1" latinLnBrk="0" hangingPunct="1">
        <a:defRPr sz="2400" kern="1200">
          <a:solidFill>
            <a:schemeClr val="tx1"/>
          </a:solidFill>
          <a:latin typeface="+mn-lt"/>
          <a:ea typeface="+mn-ea"/>
          <a:cs typeface="+mn-cs"/>
        </a:defRPr>
      </a:lvl5pPr>
      <a:lvl6pPr marL="3046212" algn="l" defTabSz="1218484" rtl="0" eaLnBrk="1" latinLnBrk="0" hangingPunct="1">
        <a:defRPr sz="2400" kern="1200">
          <a:solidFill>
            <a:schemeClr val="tx1"/>
          </a:solidFill>
          <a:latin typeface="+mn-lt"/>
          <a:ea typeface="+mn-ea"/>
          <a:cs typeface="+mn-cs"/>
        </a:defRPr>
      </a:lvl6pPr>
      <a:lvl7pPr marL="3655455" algn="l" defTabSz="1218484" rtl="0" eaLnBrk="1" latinLnBrk="0" hangingPunct="1">
        <a:defRPr sz="2400" kern="1200">
          <a:solidFill>
            <a:schemeClr val="tx1"/>
          </a:solidFill>
          <a:latin typeface="+mn-lt"/>
          <a:ea typeface="+mn-ea"/>
          <a:cs typeface="+mn-cs"/>
        </a:defRPr>
      </a:lvl7pPr>
      <a:lvl8pPr marL="4264699" algn="l" defTabSz="1218484" rtl="0" eaLnBrk="1" latinLnBrk="0" hangingPunct="1">
        <a:defRPr sz="2400" kern="1200">
          <a:solidFill>
            <a:schemeClr val="tx1"/>
          </a:solidFill>
          <a:latin typeface="+mn-lt"/>
          <a:ea typeface="+mn-ea"/>
          <a:cs typeface="+mn-cs"/>
        </a:defRPr>
      </a:lvl8pPr>
      <a:lvl9pPr marL="4873938" algn="l" defTabSz="121848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8F70FD-E87E-0247-AA60-8C2E9AD575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231B5F-760C-0841-BB51-74E3623B07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17CC7-C699-D24E-9243-AC68EDC857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24A124-BE3C-8B4D-AE7A-5BBCC83CA466}" type="datetimeFigureOut">
              <a:rPr lang="en-US" smtClean="0"/>
              <a:t>3/25/19</a:t>
            </a:fld>
            <a:endParaRPr lang="en-US"/>
          </a:p>
        </p:txBody>
      </p:sp>
      <p:sp>
        <p:nvSpPr>
          <p:cNvPr id="5" name="Footer Placeholder 4">
            <a:extLst>
              <a:ext uri="{FF2B5EF4-FFF2-40B4-BE49-F238E27FC236}">
                <a16:creationId xmlns:a16="http://schemas.microsoft.com/office/drawing/2014/main" id="{D4A67A6A-0D54-4A47-88DD-2A9E309F44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F0A340-7FE3-F841-9F03-4AB892475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983C05-810C-594E-90C9-F1502727E5FA}" type="slidenum">
              <a:rPr lang="en-US" smtClean="0"/>
              <a:t>‹#›</a:t>
            </a:fld>
            <a:endParaRPr lang="en-US"/>
          </a:p>
        </p:txBody>
      </p:sp>
    </p:spTree>
    <p:extLst>
      <p:ext uri="{BB962C8B-B14F-4D97-AF65-F5344CB8AC3E}">
        <p14:creationId xmlns:p14="http://schemas.microsoft.com/office/powerpoint/2010/main" val="18708852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1" r:id="rId12"/>
    <p:sldLayoutId id="2147483712" r:id="rId13"/>
    <p:sldLayoutId id="2147483713" r:id="rId14"/>
    <p:sldLayoutId id="214748371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0"/>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9252" name="think-cell Slide" r:id="rId21" imgW="282" imgH="282" progId="TCLayout.ActiveDocument.1">
                  <p:embed/>
                </p:oleObj>
              </mc:Choice>
              <mc:Fallback>
                <p:oleObj name="think-cell Slide" r:id="rId21" imgW="282" imgH="282" progId="TCLayout.ActiveDocument.1">
                  <p:embed/>
                  <p:pic>
                    <p:nvPicPr>
                      <p:cNvPr id="3" name="Object 2" hidden="1"/>
                      <p:cNvPicPr/>
                      <p:nvPr/>
                    </p:nvPicPr>
                    <p:blipFill>
                      <a:blip r:embed="rId22"/>
                      <a:stretch>
                        <a:fillRect/>
                      </a:stretch>
                    </p:blipFill>
                    <p:spPr>
                      <a:xfrm>
                        <a:off x="2118" y="2118"/>
                        <a:ext cx="2116" cy="2116"/>
                      </a:xfrm>
                      <a:prstGeom prst="rect">
                        <a:avLst/>
                      </a:prstGeom>
                    </p:spPr>
                  </p:pic>
                </p:oleObj>
              </mc:Fallback>
            </mc:AlternateContent>
          </a:graphicData>
        </a:graphic>
      </p:graphicFrame>
      <p:pic>
        <p:nvPicPr>
          <p:cNvPr id="1026" name="Picture 3" descr="background-widescreen.png"/>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0584" y="-12699"/>
            <a:ext cx="12202584" cy="687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4"/>
          <p:cNvSpPr>
            <a:spLocks noGrp="1" noChangeArrowheads="1"/>
          </p:cNvSpPr>
          <p:nvPr>
            <p:ph type="title"/>
          </p:nvPr>
        </p:nvSpPr>
        <p:spPr bwMode="auto">
          <a:xfrm>
            <a:off x="609600" y="220134"/>
            <a:ext cx="10972800" cy="585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6038" rIns="0" bIns="46038" numCol="1" anchor="t" anchorCtr="0" compatLnSpc="1">
            <a:prstTxWarp prst="textNoShape">
              <a:avLst/>
            </a:prstTxWarp>
            <a:spAutoFit/>
          </a:bodyPr>
          <a:lstStyle/>
          <a:p>
            <a:pPr lvl="0"/>
            <a:r>
              <a:rPr lang="en-US" altLang="en-US"/>
              <a:t>Click to edit Master title style</a:t>
            </a:r>
          </a:p>
        </p:txBody>
      </p:sp>
      <p:sp>
        <p:nvSpPr>
          <p:cNvPr id="1028" name="Rectangle 5"/>
          <p:cNvSpPr>
            <a:spLocks noGrp="1" noChangeArrowheads="1"/>
          </p:cNvSpPr>
          <p:nvPr>
            <p:ph type="body" idx="1"/>
          </p:nvPr>
        </p:nvSpPr>
        <p:spPr bwMode="auto">
          <a:xfrm>
            <a:off x="609600" y="1056217"/>
            <a:ext cx="109728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10"/>
          <p:cNvSpPr>
            <a:spLocks noGrp="1" noChangeArrowheads="1"/>
          </p:cNvSpPr>
          <p:nvPr/>
        </p:nvSpPr>
        <p:spPr bwMode="gray">
          <a:xfrm>
            <a:off x="11753851" y="6623051"/>
            <a:ext cx="438149" cy="234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61384" rIns="0" bIns="61384"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a:defRPr/>
            </a:pPr>
            <a:fld id="{7718E962-0E67-432B-A6B9-10E339560F1D}" type="slidenum">
              <a:rPr lang="en-US" altLang="en-US" sz="1333" smtClean="0">
                <a:solidFill>
                  <a:schemeClr val="bg1"/>
                </a:solidFill>
                <a:latin typeface="Bogle" panose="020B0503020203060203" pitchFamily="34" charset="0"/>
              </a:rPr>
              <a:pPr algn="ctr">
                <a:defRPr/>
              </a:pPr>
              <a:t>‹#›</a:t>
            </a:fld>
            <a:endParaRPr lang="en-US" altLang="en-US" sz="1333">
              <a:solidFill>
                <a:schemeClr val="bg1"/>
              </a:solidFill>
              <a:latin typeface="Bogle" panose="020B0503020203060203" pitchFamily="34" charset="0"/>
            </a:endParaRPr>
          </a:p>
        </p:txBody>
      </p:sp>
      <p:pic>
        <p:nvPicPr>
          <p:cNvPr id="1031" name="Picture 4" descr="walmart_logo.png"/>
          <p:cNvPicPr>
            <a:picLocks noChangeAspect="1"/>
          </p:cNvPicPr>
          <p:nvPr userDrawn="1"/>
        </p:nvPicPr>
        <p:blipFill>
          <a:blip r:embed="rId24">
            <a:extLst>
              <a:ext uri="{28A0092B-C50C-407E-A947-70E740481C1C}">
                <a14:useLocalDpi xmlns:a14="http://schemas.microsoft.com/office/drawing/2010/main" val="0"/>
              </a:ext>
            </a:extLst>
          </a:blip>
          <a:srcRect l="72888"/>
          <a:stretch>
            <a:fillRect/>
          </a:stretch>
        </p:blipFill>
        <p:spPr bwMode="auto">
          <a:xfrm>
            <a:off x="19051" y="6633633"/>
            <a:ext cx="2286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1127547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hf sldNum="0" hdr="0" dt="0"/>
  <p:txStyles>
    <p:titleStyle>
      <a:lvl1pPr algn="l" rtl="0" eaLnBrk="0" fontAlgn="base" hangingPunct="0">
        <a:spcBef>
          <a:spcPct val="0"/>
        </a:spcBef>
        <a:spcAft>
          <a:spcPct val="0"/>
        </a:spcAft>
        <a:defRPr sz="3200">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5pPr>
      <a:lvl6pPr marL="609585" algn="l" rtl="0" eaLnBrk="0" fontAlgn="base" hangingPunct="0">
        <a:spcBef>
          <a:spcPct val="0"/>
        </a:spcBef>
        <a:spcAft>
          <a:spcPct val="0"/>
        </a:spcAft>
        <a:defRPr b="1">
          <a:solidFill>
            <a:schemeClr val="accent2"/>
          </a:solidFill>
          <a:latin typeface="Arial" charset="0"/>
        </a:defRPr>
      </a:lvl6pPr>
      <a:lvl7pPr marL="1219170" algn="l" rtl="0" eaLnBrk="0" fontAlgn="base" hangingPunct="0">
        <a:spcBef>
          <a:spcPct val="0"/>
        </a:spcBef>
        <a:spcAft>
          <a:spcPct val="0"/>
        </a:spcAft>
        <a:defRPr b="1">
          <a:solidFill>
            <a:schemeClr val="accent2"/>
          </a:solidFill>
          <a:latin typeface="Arial" charset="0"/>
        </a:defRPr>
      </a:lvl7pPr>
      <a:lvl8pPr marL="1828754" algn="l" rtl="0" eaLnBrk="0" fontAlgn="base" hangingPunct="0">
        <a:spcBef>
          <a:spcPct val="0"/>
        </a:spcBef>
        <a:spcAft>
          <a:spcPct val="0"/>
        </a:spcAft>
        <a:defRPr b="1">
          <a:solidFill>
            <a:schemeClr val="accent2"/>
          </a:solidFill>
          <a:latin typeface="Arial" charset="0"/>
        </a:defRPr>
      </a:lvl8pPr>
      <a:lvl9pPr marL="2438339" algn="l" rtl="0" eaLnBrk="0" fontAlgn="base" hangingPunct="0">
        <a:spcBef>
          <a:spcPct val="0"/>
        </a:spcBef>
        <a:spcAft>
          <a:spcPct val="0"/>
        </a:spcAft>
        <a:defRPr b="1">
          <a:solidFill>
            <a:schemeClr val="accent2"/>
          </a:solidFill>
          <a:latin typeface="Arial" charset="0"/>
        </a:defRPr>
      </a:lvl9pPr>
    </p:titleStyle>
    <p:bodyStyle>
      <a:lvl1pPr marL="383108" indent="-383108" algn="l" rtl="0" eaLnBrk="0" fontAlgn="base" hangingPunct="0">
        <a:spcBef>
          <a:spcPct val="0"/>
        </a:spcBef>
        <a:spcAft>
          <a:spcPts val="800"/>
        </a:spcAft>
        <a:buClr>
          <a:schemeClr val="folHlink"/>
        </a:buClr>
        <a:buSzPct val="120000"/>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cs typeface="ＭＳ Ｐゴシック" charset="0"/>
        </a:defRPr>
      </a:lvl1pPr>
      <a:lvl2pPr marL="836063" indent="-300559"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2pPr>
      <a:lvl3pPr marL="1214936" indent="-226478" algn="l" rtl="0" eaLnBrk="0" fontAlgn="base" hangingPunct="0">
        <a:spcBef>
          <a:spcPct val="0"/>
        </a:spcBef>
        <a:spcAft>
          <a:spcPts val="800"/>
        </a:spcAft>
        <a:buClr>
          <a:schemeClr val="hlink"/>
        </a:buClr>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defRPr>
      </a:lvl3pPr>
      <a:lvl4pPr marL="1682709" indent="-315376"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4pPr>
      <a:lvl5pPr marL="2133547" indent="-298443"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5pPr>
      <a:lvl6pPr marL="2743131" indent="-298443" algn="l" rtl="0" fontAlgn="base">
        <a:spcBef>
          <a:spcPct val="0"/>
        </a:spcBef>
        <a:spcAft>
          <a:spcPct val="0"/>
        </a:spcAft>
        <a:buChar char="»"/>
        <a:defRPr sz="2667">
          <a:solidFill>
            <a:schemeClr val="tx1"/>
          </a:solidFill>
          <a:latin typeface="+mn-lt"/>
        </a:defRPr>
      </a:lvl6pPr>
      <a:lvl7pPr marL="3352716" indent="-298443" algn="l" rtl="0" fontAlgn="base">
        <a:spcBef>
          <a:spcPct val="0"/>
        </a:spcBef>
        <a:spcAft>
          <a:spcPct val="0"/>
        </a:spcAft>
        <a:buChar char="»"/>
        <a:defRPr sz="2667">
          <a:solidFill>
            <a:schemeClr val="tx1"/>
          </a:solidFill>
          <a:latin typeface="+mn-lt"/>
        </a:defRPr>
      </a:lvl7pPr>
      <a:lvl8pPr marL="3962301" indent="-298443" algn="l" rtl="0" fontAlgn="base">
        <a:spcBef>
          <a:spcPct val="0"/>
        </a:spcBef>
        <a:spcAft>
          <a:spcPct val="0"/>
        </a:spcAft>
        <a:buChar char="»"/>
        <a:defRPr sz="2667">
          <a:solidFill>
            <a:schemeClr val="tx1"/>
          </a:solidFill>
          <a:latin typeface="+mn-lt"/>
        </a:defRPr>
      </a:lvl8pPr>
      <a:lvl9pPr marL="4571886" indent="-298443" algn="l" rtl="0" fontAlgn="base">
        <a:spcBef>
          <a:spcPct val="0"/>
        </a:spcBef>
        <a:spcAft>
          <a:spcPct val="0"/>
        </a:spcAft>
        <a:buChar char="»"/>
        <a:defRPr sz="2667">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12.emf"/><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2.emf"/><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5.tiff"/><Relationship Id="rId5" Type="http://schemas.openxmlformats.org/officeDocument/2006/relationships/image" Target="../media/image12.emf"/><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5.tiff"/></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1.tiff"/><Relationship Id="rId13" Type="http://schemas.openxmlformats.org/officeDocument/2006/relationships/image" Target="../media/image46.jpeg"/><Relationship Id="rId3" Type="http://schemas.openxmlformats.org/officeDocument/2006/relationships/image" Target="../media/image16.png"/><Relationship Id="rId7" Type="http://schemas.openxmlformats.org/officeDocument/2006/relationships/image" Target="../media/image40.tiff"/><Relationship Id="rId12"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9.tiff"/><Relationship Id="rId11" Type="http://schemas.openxmlformats.org/officeDocument/2006/relationships/image" Target="../media/image44.png"/><Relationship Id="rId5" Type="http://schemas.openxmlformats.org/officeDocument/2006/relationships/image" Target="../media/image38.tiff"/><Relationship Id="rId10" Type="http://schemas.openxmlformats.org/officeDocument/2006/relationships/image" Target="../media/image43.png"/><Relationship Id="rId4" Type="http://schemas.openxmlformats.org/officeDocument/2006/relationships/image" Target="../media/image12.emf"/><Relationship Id="rId9" Type="http://schemas.openxmlformats.org/officeDocument/2006/relationships/image" Target="../media/image42.tiff"/><Relationship Id="rId14" Type="http://schemas.openxmlformats.org/officeDocument/2006/relationships/image" Target="../media/image47.tiff"/></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5" Type="http://schemas.openxmlformats.org/officeDocument/2006/relationships/image" Target="../media/image35.tiff"/><Relationship Id="rId4" Type="http://schemas.openxmlformats.org/officeDocument/2006/relationships/image" Target="../media/image50.jp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tiff"/><Relationship Id="rId1" Type="http://schemas.openxmlformats.org/officeDocument/2006/relationships/slideLayout" Target="../slideLayouts/slideLayout8.xml"/><Relationship Id="rId5" Type="http://schemas.openxmlformats.org/officeDocument/2006/relationships/image" Target="../media/image53.emf"/><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5.tiff"/><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image" Target="../media/image57.jpeg"/><Relationship Id="rId7" Type="http://schemas.openxmlformats.org/officeDocument/2006/relationships/image" Target="../media/image59.tiff"/><Relationship Id="rId2" Type="http://schemas.openxmlformats.org/officeDocument/2006/relationships/image" Target="../media/image35.tiff"/><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5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cid:image003.png@01D4D04A.D0D7FC00" TargetMode="External"/><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image" Target="../media/image35.tif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iff"/><Relationship Id="rId1" Type="http://schemas.openxmlformats.org/officeDocument/2006/relationships/slideLayout" Target="../slideLayouts/slideLayout8.xml"/><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2.emf"/><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5.tiff"/><Relationship Id="rId5" Type="http://schemas.openxmlformats.org/officeDocument/2006/relationships/image" Target="../media/image12.emf"/><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5.xml"/><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5.xml"/><Relationship Id="rId1" Type="http://schemas.openxmlformats.org/officeDocument/2006/relationships/slideLayout" Target="../slideLayouts/slideLayout49.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tiff"/><Relationship Id="rId1" Type="http://schemas.openxmlformats.org/officeDocument/2006/relationships/slideLayout" Target="../slideLayouts/slideLayout49.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5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69E23D6-5FCC-9F4F-81D6-E83D977C0091}"/>
              </a:ext>
            </a:extLst>
          </p:cNvPr>
          <p:cNvSpPr/>
          <p:nvPr/>
        </p:nvSpPr>
        <p:spPr>
          <a:xfrm>
            <a:off x="4065283" y="920404"/>
            <a:ext cx="4061434" cy="4061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547F4EA-C101-8743-94B0-A684652892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153362" y="797150"/>
            <a:ext cx="4039662" cy="3896081"/>
          </a:xfrm>
          <a:prstGeom prst="rect">
            <a:avLst/>
          </a:prstGeom>
        </p:spPr>
      </p:pic>
      <p:pic>
        <p:nvPicPr>
          <p:cNvPr id="3" name="Picture 2">
            <a:extLst>
              <a:ext uri="{FF2B5EF4-FFF2-40B4-BE49-F238E27FC236}">
                <a16:creationId xmlns:a16="http://schemas.microsoft.com/office/drawing/2014/main" id="{0A77191C-5518-5841-953F-6B4B75E717C9}"/>
              </a:ext>
            </a:extLst>
          </p:cNvPr>
          <p:cNvPicPr>
            <a:picLocks noChangeAspect="1"/>
          </p:cNvPicPr>
          <p:nvPr/>
        </p:nvPicPr>
        <p:blipFill>
          <a:blip r:embed="rId4"/>
          <a:stretch>
            <a:fillRect/>
          </a:stretch>
        </p:blipFill>
        <p:spPr>
          <a:xfrm>
            <a:off x="3474443" y="4569976"/>
            <a:ext cx="5397500" cy="1993900"/>
          </a:xfrm>
          <a:prstGeom prst="rect">
            <a:avLst/>
          </a:prstGeom>
        </p:spPr>
      </p:pic>
      <p:pic>
        <p:nvPicPr>
          <p:cNvPr id="11" name="Picture 10">
            <a:extLst>
              <a:ext uri="{FF2B5EF4-FFF2-40B4-BE49-F238E27FC236}">
                <a16:creationId xmlns:a16="http://schemas.microsoft.com/office/drawing/2014/main" id="{4EDE610C-8A43-8F45-BA63-271D9B76E74A}"/>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2398751">
            <a:off x="10009829" y="-247797"/>
            <a:ext cx="3388891" cy="2165628"/>
          </a:xfrm>
          <a:prstGeom prst="rect">
            <a:avLst/>
          </a:prstGeom>
        </p:spPr>
      </p:pic>
      <p:sp>
        <p:nvSpPr>
          <p:cNvPr id="12" name="Rectangle 11">
            <a:extLst>
              <a:ext uri="{FF2B5EF4-FFF2-40B4-BE49-F238E27FC236}">
                <a16:creationId xmlns:a16="http://schemas.microsoft.com/office/drawing/2014/main" id="{4008E241-2E50-AB46-8A08-582465B36381}"/>
              </a:ext>
            </a:extLst>
          </p:cNvPr>
          <p:cNvSpPr/>
          <p:nvPr/>
        </p:nvSpPr>
        <p:spPr>
          <a:xfrm>
            <a:off x="9521952" y="6022848"/>
            <a:ext cx="2572512"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091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p:cNvSpPr/>
          <p:nvPr/>
        </p:nvSpPr>
        <p:spPr>
          <a:xfrm>
            <a:off x="558546" y="241300"/>
            <a:ext cx="3853291" cy="6618437"/>
          </a:xfrm>
          <a:prstGeom prst="rect">
            <a:avLst/>
          </a:prstGeom>
          <a:solidFill>
            <a:srgbClr val="A67C52"/>
          </a:solidFill>
          <a:ln w="12700">
            <a:miter lim="400000"/>
          </a:ln>
        </p:spPr>
        <p:txBody>
          <a:bodyPr lIns="0" tIns="0" rIns="0" bIns="0" anchor="ctr"/>
          <a:lstStyle/>
          <a:p>
            <a:pPr>
              <a:defRPr sz="3200">
                <a:solidFill>
                  <a:srgbClr val="FFFFFF"/>
                </a:solidFill>
              </a:defRPr>
            </a:pPr>
            <a:endParaRPr sz="1600"/>
          </a:p>
        </p:txBody>
      </p:sp>
      <p:sp>
        <p:nvSpPr>
          <p:cNvPr id="179" name="Rectangle"/>
          <p:cNvSpPr/>
          <p:nvPr/>
        </p:nvSpPr>
        <p:spPr>
          <a:xfrm>
            <a:off x="-1" y="-12700"/>
            <a:ext cx="4221339" cy="6883400"/>
          </a:xfrm>
          <a:prstGeom prst="rect">
            <a:avLst/>
          </a:prstGeom>
          <a:solidFill>
            <a:srgbClr val="FCBA30"/>
          </a:solidFill>
          <a:ln w="12700">
            <a:miter lim="400000"/>
          </a:ln>
        </p:spPr>
        <p:txBody>
          <a:bodyPr lIns="0" tIns="0" rIns="0" bIns="0" anchor="ctr"/>
          <a:lstStyle/>
          <a:p>
            <a:pPr>
              <a:defRPr sz="3200">
                <a:solidFill>
                  <a:srgbClr val="FFFFFF"/>
                </a:solidFill>
              </a:defRPr>
            </a:pPr>
            <a:endParaRPr sz="1600"/>
          </a:p>
        </p:txBody>
      </p:sp>
      <p:sp>
        <p:nvSpPr>
          <p:cNvPr id="180" name="We save…"/>
          <p:cNvSpPr txBox="1"/>
          <p:nvPr/>
        </p:nvSpPr>
        <p:spPr>
          <a:xfrm>
            <a:off x="558546" y="1468239"/>
            <a:ext cx="3414572" cy="3952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a:lnSpc>
                <a:spcPct val="90000"/>
              </a:lnSpc>
              <a:defRPr sz="10000">
                <a:solidFill>
                  <a:srgbClr val="FFFFFF"/>
                </a:solidFill>
                <a:latin typeface="Bogle Black"/>
                <a:ea typeface="Bogle Black"/>
                <a:cs typeface="Bogle Black"/>
                <a:sym typeface="Bogle Black"/>
              </a:defRPr>
            </a:pPr>
            <a:r>
              <a:rPr lang="en-US" sz="3600" dirty="0">
                <a:latin typeface="Bogle" panose="020B0503020203060203" pitchFamily="34" charset="77"/>
              </a:rPr>
              <a:t>Online Grocery Delivery </a:t>
            </a:r>
            <a:r>
              <a:rPr lang="en-US" sz="3600" b="1" dirty="0">
                <a:solidFill>
                  <a:srgbClr val="007DC3"/>
                </a:solidFill>
                <a:latin typeface="Bogle" panose="020B0503020203060203" pitchFamily="34" charset="77"/>
              </a:rPr>
              <a:t>2019</a:t>
            </a:r>
          </a:p>
          <a:p>
            <a:pPr algn="l">
              <a:lnSpc>
                <a:spcPct val="90000"/>
              </a:lnSpc>
              <a:defRPr sz="10000">
                <a:solidFill>
                  <a:srgbClr val="FFFFFF"/>
                </a:solidFill>
                <a:latin typeface="Bogle Black"/>
                <a:ea typeface="Bogle Black"/>
                <a:cs typeface="Bogle Black"/>
                <a:sym typeface="Bogle Black"/>
              </a:defRPr>
            </a:pPr>
            <a:endParaRPr lang="en-US" sz="2800" dirty="0"/>
          </a:p>
          <a:p>
            <a:pPr algn="l">
              <a:lnSpc>
                <a:spcPct val="90000"/>
              </a:lnSpc>
              <a:defRPr sz="10000">
                <a:solidFill>
                  <a:srgbClr val="FFFFFF"/>
                </a:solidFill>
                <a:latin typeface="Bogle Black"/>
                <a:ea typeface="Bogle Black"/>
                <a:cs typeface="Bogle Black"/>
                <a:sym typeface="Bogle Black"/>
              </a:defRPr>
            </a:pPr>
            <a:r>
              <a:rPr lang="en-US" sz="6000" dirty="0"/>
              <a:t>190</a:t>
            </a:r>
          </a:p>
          <a:p>
            <a:pPr algn="l">
              <a:lnSpc>
                <a:spcPct val="90000"/>
              </a:lnSpc>
              <a:defRPr sz="10000">
                <a:solidFill>
                  <a:srgbClr val="FFFFFF"/>
                </a:solidFill>
                <a:latin typeface="Bogle Black"/>
                <a:ea typeface="Bogle Black"/>
                <a:cs typeface="Bogle Black"/>
                <a:sym typeface="Bogle Black"/>
              </a:defRPr>
            </a:pPr>
            <a:r>
              <a:rPr lang="en-US" sz="6000" dirty="0"/>
              <a:t>1600</a:t>
            </a:r>
          </a:p>
          <a:p>
            <a:pPr algn="l">
              <a:lnSpc>
                <a:spcPct val="90000"/>
              </a:lnSpc>
              <a:defRPr sz="10000">
                <a:solidFill>
                  <a:srgbClr val="FFFFFF"/>
                </a:solidFill>
                <a:latin typeface="Bogle Black"/>
                <a:ea typeface="Bogle Black"/>
                <a:cs typeface="Bogle Black"/>
                <a:sym typeface="Bogle Black"/>
              </a:defRPr>
            </a:pPr>
            <a:r>
              <a:rPr lang="en-US" sz="6000" dirty="0"/>
              <a:t>53%</a:t>
            </a:r>
            <a:endParaRPr sz="6000" dirty="0"/>
          </a:p>
        </p:txBody>
      </p:sp>
      <p:pic>
        <p:nvPicPr>
          <p:cNvPr id="9" name="New3.png" descr="New3.png">
            <a:extLst>
              <a:ext uri="{FF2B5EF4-FFF2-40B4-BE49-F238E27FC236}">
                <a16:creationId xmlns:a16="http://schemas.microsoft.com/office/drawing/2014/main" id="{A957B276-2595-9D4E-A8C2-D1DF6031C942}"/>
              </a:ext>
            </a:extLst>
          </p:cNvPr>
          <p:cNvPicPr>
            <a:picLocks/>
          </p:cNvPicPr>
          <p:nvPr/>
        </p:nvPicPr>
        <p:blipFill rotWithShape="1">
          <a:blip r:embed="rId3" cstate="email">
            <a:extLst>
              <a:ext uri="{28A0092B-C50C-407E-A947-70E740481C1C}">
                <a14:useLocalDpi xmlns:a14="http://schemas.microsoft.com/office/drawing/2010/main"/>
              </a:ext>
            </a:extLst>
          </a:blip>
          <a:srcRect r="-1050"/>
          <a:stretch/>
        </p:blipFill>
        <p:spPr>
          <a:xfrm>
            <a:off x="4536829" y="1571409"/>
            <a:ext cx="7638035" cy="4086077"/>
          </a:xfrm>
          <a:prstGeom prst="rect">
            <a:avLst/>
          </a:prstGeom>
          <a:ln w="12700">
            <a:miter lim="400000"/>
          </a:ln>
          <a:effectLst/>
        </p:spPr>
      </p:pic>
      <p:pic>
        <p:nvPicPr>
          <p:cNvPr id="10" name="New4.png" descr="New4.png">
            <a:extLst>
              <a:ext uri="{FF2B5EF4-FFF2-40B4-BE49-F238E27FC236}">
                <a16:creationId xmlns:a16="http://schemas.microsoft.com/office/drawing/2014/main" id="{4B9114E5-D4DC-9243-81BB-482AE7A67A1E}"/>
              </a:ext>
            </a:extLst>
          </p:cNvPr>
          <p:cNvPicPr>
            <a:picLocks/>
          </p:cNvPicPr>
          <p:nvPr/>
        </p:nvPicPr>
        <p:blipFill rotWithShape="1">
          <a:blip r:embed="rId4" cstate="email">
            <a:extLst>
              <a:ext uri="{28A0092B-C50C-407E-A947-70E740481C1C}">
                <a14:useLocalDpi xmlns:a14="http://schemas.microsoft.com/office/drawing/2010/main"/>
              </a:ext>
            </a:extLst>
          </a:blip>
          <a:srcRect l="-1" r="-950"/>
          <a:stretch/>
        </p:blipFill>
        <p:spPr>
          <a:xfrm>
            <a:off x="4519693" y="1580072"/>
            <a:ext cx="7672308" cy="4155842"/>
          </a:xfrm>
          <a:prstGeom prst="rect">
            <a:avLst/>
          </a:prstGeom>
          <a:ln w="12700">
            <a:miter lim="400000"/>
          </a:ln>
          <a:effectLst/>
        </p:spPr>
      </p:pic>
      <p:pic>
        <p:nvPicPr>
          <p:cNvPr id="12" name="Image" descr="Image">
            <a:extLst>
              <a:ext uri="{FF2B5EF4-FFF2-40B4-BE49-F238E27FC236}">
                <a16:creationId xmlns:a16="http://schemas.microsoft.com/office/drawing/2014/main" id="{79443ABA-F3D8-9148-B44D-AD318E9E1474}"/>
              </a:ext>
            </a:extLst>
          </p:cNvPr>
          <p:cNvPicPr>
            <a:picLocks noChangeAspect="1"/>
          </p:cNvPicPr>
          <p:nvPr/>
        </p:nvPicPr>
        <p:blipFill>
          <a:blip r:embed="rId5">
            <a:extLst/>
          </a:blip>
          <a:stretch>
            <a:fillRect/>
          </a:stretch>
        </p:blipFill>
        <p:spPr>
          <a:xfrm>
            <a:off x="2417804" y="10967084"/>
            <a:ext cx="5582454" cy="5574032"/>
          </a:xfrm>
          <a:prstGeom prst="rect">
            <a:avLst/>
          </a:prstGeom>
          <a:ln w="12700">
            <a:miter lim="400000"/>
          </a:ln>
        </p:spPr>
      </p:pic>
      <p:pic>
        <p:nvPicPr>
          <p:cNvPr id="13" name="Image" descr="Image">
            <a:extLst>
              <a:ext uri="{FF2B5EF4-FFF2-40B4-BE49-F238E27FC236}">
                <a16:creationId xmlns:a16="http://schemas.microsoft.com/office/drawing/2014/main" id="{1FA1D80A-5A88-004F-8D2D-39914A8DF3A1}"/>
              </a:ext>
            </a:extLst>
          </p:cNvPr>
          <p:cNvPicPr>
            <a:picLocks noChangeAspect="1"/>
          </p:cNvPicPr>
          <p:nvPr/>
        </p:nvPicPr>
        <p:blipFill>
          <a:blip r:embed="rId5">
            <a:extLst/>
          </a:blip>
          <a:stretch>
            <a:fillRect/>
          </a:stretch>
        </p:blipFill>
        <p:spPr>
          <a:xfrm>
            <a:off x="2570204" y="11119484"/>
            <a:ext cx="5582454" cy="5574032"/>
          </a:xfrm>
          <a:prstGeom prst="rect">
            <a:avLst/>
          </a:prstGeom>
          <a:ln w="12700">
            <a:miter lim="400000"/>
          </a:ln>
        </p:spPr>
      </p:pic>
      <p:pic>
        <p:nvPicPr>
          <p:cNvPr id="15" name="Image" descr="Image">
            <a:extLst>
              <a:ext uri="{FF2B5EF4-FFF2-40B4-BE49-F238E27FC236}">
                <a16:creationId xmlns:a16="http://schemas.microsoft.com/office/drawing/2014/main" id="{5DF13130-E090-7246-940C-C48017C23264}"/>
              </a:ext>
            </a:extLst>
          </p:cNvPr>
          <p:cNvPicPr>
            <a:picLocks noChangeAspect="1"/>
          </p:cNvPicPr>
          <p:nvPr/>
        </p:nvPicPr>
        <p:blipFill>
          <a:blip r:embed="rId5">
            <a:extLst/>
          </a:blip>
          <a:stretch>
            <a:fillRect/>
          </a:stretch>
        </p:blipFill>
        <p:spPr>
          <a:xfrm>
            <a:off x="2722604" y="11271884"/>
            <a:ext cx="5582454" cy="5574032"/>
          </a:xfrm>
          <a:prstGeom prst="rect">
            <a:avLst/>
          </a:prstGeom>
          <a:ln w="12700">
            <a:miter lim="400000"/>
          </a:ln>
        </p:spPr>
      </p:pic>
      <p:pic>
        <p:nvPicPr>
          <p:cNvPr id="16" name="Image" descr="Image">
            <a:extLst>
              <a:ext uri="{FF2B5EF4-FFF2-40B4-BE49-F238E27FC236}">
                <a16:creationId xmlns:a16="http://schemas.microsoft.com/office/drawing/2014/main" id="{B90C68C2-8BF5-3342-B25E-2B581DA918C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5054" y="5488470"/>
            <a:ext cx="2791227" cy="2787016"/>
          </a:xfrm>
          <a:prstGeom prst="rect">
            <a:avLst/>
          </a:prstGeom>
          <a:ln w="12700">
            <a:miter lim="400000"/>
          </a:ln>
        </p:spPr>
      </p:pic>
    </p:spTree>
    <p:extLst>
      <p:ext uri="{BB962C8B-B14F-4D97-AF65-F5344CB8AC3E}">
        <p14:creationId xmlns:p14="http://schemas.microsoft.com/office/powerpoint/2010/main" val="642760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B5793561-D475-834C-8650-E8B8289657DD}"/>
              </a:ext>
            </a:extLst>
          </p:cNvPr>
          <p:cNvSpPr/>
          <p:nvPr/>
        </p:nvSpPr>
        <p:spPr bwMode="auto">
          <a:xfrm>
            <a:off x="6602522" y="2170043"/>
            <a:ext cx="1938053" cy="647700"/>
          </a:xfrm>
          <a:prstGeom prst="roundRect">
            <a:avLst/>
          </a:prstGeom>
          <a:solidFill>
            <a:srgbClr val="FFFFFF"/>
          </a:solidFill>
          <a:ln w="25400" cap="flat" cmpd="sng" algn="ctr">
            <a:solidFill>
              <a:srgbClr val="2B7FC3"/>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rPr>
              <a:t>One more item in the basket</a:t>
            </a:r>
          </a:p>
        </p:txBody>
      </p:sp>
      <p:sp>
        <p:nvSpPr>
          <p:cNvPr id="32" name="Rounded Rectangle 31">
            <a:extLst>
              <a:ext uri="{FF2B5EF4-FFF2-40B4-BE49-F238E27FC236}">
                <a16:creationId xmlns:a16="http://schemas.microsoft.com/office/drawing/2014/main" id="{2A5D04AE-4DEA-8940-95AD-B7BA4F1017E8}"/>
              </a:ext>
            </a:extLst>
          </p:cNvPr>
          <p:cNvSpPr/>
          <p:nvPr/>
        </p:nvSpPr>
        <p:spPr bwMode="auto">
          <a:xfrm>
            <a:off x="3804253" y="2170043"/>
            <a:ext cx="1938053" cy="647700"/>
          </a:xfrm>
          <a:prstGeom prst="roundRect">
            <a:avLst/>
          </a:prstGeom>
          <a:solidFill>
            <a:srgbClr val="FFFFFF"/>
          </a:solidFill>
          <a:ln w="25400" cap="flat" cmpd="sng" algn="ctr">
            <a:solidFill>
              <a:srgbClr val="2B7FC3"/>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rPr>
              <a:t>Delivery  Experience</a:t>
            </a:r>
          </a:p>
        </p:txBody>
      </p:sp>
      <p:sp>
        <p:nvSpPr>
          <p:cNvPr id="33" name="Rounded Rectangle 32">
            <a:extLst>
              <a:ext uri="{FF2B5EF4-FFF2-40B4-BE49-F238E27FC236}">
                <a16:creationId xmlns:a16="http://schemas.microsoft.com/office/drawing/2014/main" id="{98B8DA28-F2DA-374C-B895-F88438370D03}"/>
              </a:ext>
            </a:extLst>
          </p:cNvPr>
          <p:cNvSpPr/>
          <p:nvPr/>
        </p:nvSpPr>
        <p:spPr bwMode="auto">
          <a:xfrm>
            <a:off x="1013346" y="2172094"/>
            <a:ext cx="1938053" cy="647700"/>
          </a:xfrm>
          <a:prstGeom prst="roundRect">
            <a:avLst/>
          </a:prstGeom>
          <a:solidFill>
            <a:srgbClr val="FFFFFF"/>
          </a:solidFill>
          <a:ln w="25400" cap="flat" cmpd="sng" algn="ctr">
            <a:solidFill>
              <a:srgbClr val="2B7FC3"/>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rPr>
              <a:t>Behavior Shaping</a:t>
            </a:r>
          </a:p>
        </p:txBody>
      </p:sp>
      <p:sp>
        <p:nvSpPr>
          <p:cNvPr id="34" name="Title 1">
            <a:extLst>
              <a:ext uri="{FF2B5EF4-FFF2-40B4-BE49-F238E27FC236}">
                <a16:creationId xmlns:a16="http://schemas.microsoft.com/office/drawing/2014/main" id="{7DF684EE-78A1-8C45-813A-3C2CEF9CF857}"/>
              </a:ext>
            </a:extLst>
          </p:cNvPr>
          <p:cNvSpPr txBox="1">
            <a:spLocks/>
          </p:cNvSpPr>
          <p:nvPr/>
        </p:nvSpPr>
        <p:spPr bwMode="auto">
          <a:xfrm>
            <a:off x="1013346" y="184350"/>
            <a:ext cx="8229600" cy="462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6038" rIns="0" bIns="46038" numCol="1" anchor="t" anchorCtr="0" compatLnSpc="1">
            <a:prstTxWarp prst="textNoShape">
              <a:avLst/>
            </a:prstTxWarp>
            <a:spAutoFit/>
          </a:bodyPr>
          <a:lstStyle>
            <a:lvl1pPr algn="l" rtl="0" eaLnBrk="1" fontAlgn="base" hangingPunct="1">
              <a:spcBef>
                <a:spcPct val="0"/>
              </a:spcBef>
              <a:spcAft>
                <a:spcPct val="0"/>
              </a:spcAft>
              <a:defRPr sz="2400" b="1">
                <a:solidFill>
                  <a:schemeClr val="accent2"/>
                </a:solidFill>
                <a:latin typeface="+mj-lt"/>
                <a:ea typeface="+mj-ea"/>
                <a:cs typeface="+mj-cs"/>
              </a:defRPr>
            </a:lvl1pPr>
            <a:lvl2pPr algn="l" rtl="0" eaLnBrk="1" fontAlgn="base" hangingPunct="1">
              <a:spcBef>
                <a:spcPct val="0"/>
              </a:spcBef>
              <a:spcAft>
                <a:spcPct val="0"/>
              </a:spcAft>
              <a:defRPr sz="2400" b="1">
                <a:solidFill>
                  <a:schemeClr val="accent2"/>
                </a:solidFill>
                <a:latin typeface="Arial" charset="0"/>
              </a:defRPr>
            </a:lvl2pPr>
            <a:lvl3pPr algn="l" rtl="0" eaLnBrk="1" fontAlgn="base" hangingPunct="1">
              <a:spcBef>
                <a:spcPct val="0"/>
              </a:spcBef>
              <a:spcAft>
                <a:spcPct val="0"/>
              </a:spcAft>
              <a:defRPr sz="2400" b="1">
                <a:solidFill>
                  <a:schemeClr val="accent2"/>
                </a:solidFill>
                <a:latin typeface="Arial" charset="0"/>
              </a:defRPr>
            </a:lvl3pPr>
            <a:lvl4pPr algn="l" rtl="0" eaLnBrk="1" fontAlgn="base" hangingPunct="1">
              <a:spcBef>
                <a:spcPct val="0"/>
              </a:spcBef>
              <a:spcAft>
                <a:spcPct val="0"/>
              </a:spcAft>
              <a:defRPr sz="2400" b="1">
                <a:solidFill>
                  <a:schemeClr val="accent2"/>
                </a:solidFill>
                <a:latin typeface="Arial" charset="0"/>
              </a:defRPr>
            </a:lvl4pPr>
            <a:lvl5pPr algn="l" rtl="0" eaLnBrk="1" fontAlgn="base" hangingPunct="1">
              <a:spcBef>
                <a:spcPct val="0"/>
              </a:spcBef>
              <a:spcAft>
                <a:spcPct val="0"/>
              </a:spcAft>
              <a:defRPr sz="2400" b="1">
                <a:solidFill>
                  <a:schemeClr val="accent2"/>
                </a:solidFill>
                <a:latin typeface="Arial" charset="0"/>
              </a:defRPr>
            </a:lvl5pPr>
            <a:lvl6pPr marL="457200" algn="l" rtl="0" eaLnBrk="1" fontAlgn="base" hangingPunct="1">
              <a:spcBef>
                <a:spcPct val="0"/>
              </a:spcBef>
              <a:spcAft>
                <a:spcPct val="0"/>
              </a:spcAft>
              <a:defRPr sz="2400" b="1">
                <a:solidFill>
                  <a:schemeClr val="accent2"/>
                </a:solidFill>
                <a:latin typeface="Arial" charset="0"/>
              </a:defRPr>
            </a:lvl6pPr>
            <a:lvl7pPr marL="914400" algn="l" rtl="0" eaLnBrk="1" fontAlgn="base" hangingPunct="1">
              <a:spcBef>
                <a:spcPct val="0"/>
              </a:spcBef>
              <a:spcAft>
                <a:spcPct val="0"/>
              </a:spcAft>
              <a:defRPr sz="2400" b="1">
                <a:solidFill>
                  <a:schemeClr val="accent2"/>
                </a:solidFill>
                <a:latin typeface="Arial" charset="0"/>
              </a:defRPr>
            </a:lvl7pPr>
            <a:lvl8pPr marL="1371600" algn="l" rtl="0" eaLnBrk="1" fontAlgn="base" hangingPunct="1">
              <a:spcBef>
                <a:spcPct val="0"/>
              </a:spcBef>
              <a:spcAft>
                <a:spcPct val="0"/>
              </a:spcAft>
              <a:defRPr sz="2400" b="1">
                <a:solidFill>
                  <a:schemeClr val="accent2"/>
                </a:solidFill>
                <a:latin typeface="Arial" charset="0"/>
              </a:defRPr>
            </a:lvl8pPr>
            <a:lvl9pPr marL="1828800" algn="l" rtl="0" eaLnBrk="1" fontAlgn="base" hangingPunct="1">
              <a:spcBef>
                <a:spcPct val="0"/>
              </a:spcBef>
              <a:spcAft>
                <a:spcPct val="0"/>
              </a:spcAft>
              <a:defRPr sz="2400" b="1">
                <a:solidFill>
                  <a:schemeClr val="accent2"/>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003B7E"/>
                </a:solidFill>
                <a:effectLst/>
                <a:uLnTx/>
                <a:uFillTx/>
                <a:latin typeface="Arial"/>
                <a:ea typeface="+mj-ea"/>
                <a:cs typeface="+mj-cs"/>
              </a:rPr>
              <a:t>Hack OG Themes </a:t>
            </a:r>
          </a:p>
        </p:txBody>
      </p:sp>
      <p:sp>
        <p:nvSpPr>
          <p:cNvPr id="35" name="Content Placeholder 4">
            <a:extLst>
              <a:ext uri="{FF2B5EF4-FFF2-40B4-BE49-F238E27FC236}">
                <a16:creationId xmlns:a16="http://schemas.microsoft.com/office/drawing/2014/main" id="{9D07185E-E7DB-B345-BCCA-C66CD4040D5C}"/>
              </a:ext>
            </a:extLst>
          </p:cNvPr>
          <p:cNvSpPr txBox="1">
            <a:spLocks/>
          </p:cNvSpPr>
          <p:nvPr/>
        </p:nvSpPr>
        <p:spPr bwMode="auto">
          <a:xfrm>
            <a:off x="719327" y="1095375"/>
            <a:ext cx="11210471" cy="893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87338" indent="-287338" algn="l" rtl="0" eaLnBrk="1" fontAlgn="base" hangingPunct="1">
              <a:spcBef>
                <a:spcPct val="0"/>
              </a:spcBef>
              <a:spcAft>
                <a:spcPct val="0"/>
              </a:spcAft>
              <a:buClr>
                <a:schemeClr val="folHlink"/>
              </a:buClr>
              <a:buSzPct val="120000"/>
              <a:buFont typeface="Times" pitchFamily="18" charset="0"/>
              <a:buChar char="•"/>
              <a:defRPr sz="2000">
                <a:solidFill>
                  <a:schemeClr val="accent2"/>
                </a:solidFill>
                <a:latin typeface="+mn-lt"/>
                <a:ea typeface="+mn-ea"/>
                <a:cs typeface="+mn-cs"/>
              </a:defRPr>
            </a:lvl1pPr>
            <a:lvl2pPr marL="627063" indent="-225425" algn="l" rtl="0" eaLnBrk="1" fontAlgn="base" hangingPunct="1">
              <a:spcBef>
                <a:spcPct val="0"/>
              </a:spcBef>
              <a:spcAft>
                <a:spcPct val="0"/>
              </a:spcAft>
              <a:buChar char="–"/>
              <a:defRPr sz="2000">
                <a:solidFill>
                  <a:schemeClr val="accent2"/>
                </a:solidFill>
                <a:latin typeface="+mn-lt"/>
              </a:defRPr>
            </a:lvl2pPr>
            <a:lvl3pPr marL="911225" indent="-169863" algn="l" rtl="0" eaLnBrk="1" fontAlgn="base" hangingPunct="1">
              <a:spcBef>
                <a:spcPct val="0"/>
              </a:spcBef>
              <a:spcAft>
                <a:spcPct val="0"/>
              </a:spcAft>
              <a:buClr>
                <a:schemeClr val="hlink"/>
              </a:buClr>
              <a:buFont typeface="Times" pitchFamily="18" charset="0"/>
              <a:buChar char="•"/>
              <a:defRPr sz="2000">
                <a:solidFill>
                  <a:schemeClr val="accent2"/>
                </a:solidFill>
                <a:latin typeface="+mn-lt"/>
              </a:defRPr>
            </a:lvl3pPr>
            <a:lvl4pPr marL="1262063" indent="-236538" algn="l" rtl="0" eaLnBrk="1" fontAlgn="base" hangingPunct="1">
              <a:spcBef>
                <a:spcPct val="0"/>
              </a:spcBef>
              <a:spcAft>
                <a:spcPct val="0"/>
              </a:spcAft>
              <a:buChar char="–"/>
              <a:defRPr sz="2000">
                <a:solidFill>
                  <a:schemeClr val="accent2"/>
                </a:solidFill>
                <a:latin typeface="+mn-lt"/>
              </a:defRPr>
            </a:lvl4pPr>
            <a:lvl5pPr marL="1600200" indent="-223838" algn="l" rtl="0" eaLnBrk="1" fontAlgn="base" hangingPunct="1">
              <a:spcBef>
                <a:spcPct val="0"/>
              </a:spcBef>
              <a:spcAft>
                <a:spcPct val="0"/>
              </a:spcAft>
              <a:buChar char="»"/>
              <a:defRPr sz="2000">
                <a:solidFill>
                  <a:schemeClr val="accent2"/>
                </a:solidFill>
                <a:latin typeface="+mn-lt"/>
              </a:defRPr>
            </a:lvl5pPr>
            <a:lvl6pPr marL="2057400" indent="-223838" algn="l" rtl="0" eaLnBrk="1" fontAlgn="base" hangingPunct="1">
              <a:spcBef>
                <a:spcPct val="0"/>
              </a:spcBef>
              <a:spcAft>
                <a:spcPct val="0"/>
              </a:spcAft>
              <a:buChar char="»"/>
              <a:defRPr sz="2000">
                <a:solidFill>
                  <a:schemeClr val="accent2"/>
                </a:solidFill>
                <a:latin typeface="+mn-lt"/>
              </a:defRPr>
            </a:lvl6pPr>
            <a:lvl7pPr marL="2514600" indent="-223838" algn="l" rtl="0" eaLnBrk="1" fontAlgn="base" hangingPunct="1">
              <a:spcBef>
                <a:spcPct val="0"/>
              </a:spcBef>
              <a:spcAft>
                <a:spcPct val="0"/>
              </a:spcAft>
              <a:buChar char="»"/>
              <a:defRPr sz="2000">
                <a:solidFill>
                  <a:schemeClr val="accent2"/>
                </a:solidFill>
                <a:latin typeface="+mn-lt"/>
              </a:defRPr>
            </a:lvl7pPr>
            <a:lvl8pPr marL="2971800" indent="-223838" algn="l" rtl="0" eaLnBrk="1" fontAlgn="base" hangingPunct="1">
              <a:spcBef>
                <a:spcPct val="0"/>
              </a:spcBef>
              <a:spcAft>
                <a:spcPct val="0"/>
              </a:spcAft>
              <a:buChar char="»"/>
              <a:defRPr sz="2000">
                <a:solidFill>
                  <a:schemeClr val="accent2"/>
                </a:solidFill>
                <a:latin typeface="+mn-lt"/>
              </a:defRPr>
            </a:lvl8pPr>
            <a:lvl9pPr marL="3429000" indent="-223838" algn="l" rtl="0" eaLnBrk="1" fontAlgn="base" hangingPunct="1">
              <a:spcBef>
                <a:spcPct val="0"/>
              </a:spcBef>
              <a:spcAft>
                <a:spcPct val="0"/>
              </a:spcAft>
              <a:buChar char="»"/>
              <a:defRPr sz="2000">
                <a:solidFill>
                  <a:schemeClr val="accent2"/>
                </a:solidFill>
                <a:latin typeface="+mn-lt"/>
              </a:defRPr>
            </a:lvl9pPr>
          </a:lstStyle>
          <a:p>
            <a:pPr marL="0" marR="0" lvl="0" indent="0" algn="l" defTabSz="914400" rtl="0" eaLnBrk="1" fontAlgn="base" latinLnBrk="0" hangingPunct="1">
              <a:lnSpc>
                <a:spcPct val="100000"/>
              </a:lnSpc>
              <a:spcBef>
                <a:spcPct val="0"/>
              </a:spcBef>
              <a:spcAft>
                <a:spcPct val="0"/>
              </a:spcAft>
              <a:buClr>
                <a:srgbClr val="FDBB30"/>
              </a:buClr>
              <a:buSzPct val="120000"/>
              <a:buFont typeface="Times" pitchFamily="18" charset="0"/>
              <a:buNone/>
              <a:tabLst/>
              <a:defRPr/>
            </a:pPr>
            <a:r>
              <a:rPr kumimoji="0" lang="en-US" sz="2000" b="0" i="0" u="none" strike="noStrike" kern="0" cap="none" spc="0" normalizeH="0" baseline="0" noProof="0" dirty="0">
                <a:ln>
                  <a:noFill/>
                </a:ln>
                <a:solidFill>
                  <a:srgbClr val="003B7E"/>
                </a:solidFill>
                <a:effectLst/>
                <a:uLnTx/>
                <a:uFillTx/>
                <a:latin typeface="Arial"/>
                <a:ea typeface="+mn-ea"/>
                <a:cs typeface="+mn-cs"/>
              </a:rPr>
              <a:t>Aim is to solve an actual business problem (existing or future) in the following 4 directional themes</a:t>
            </a:r>
          </a:p>
        </p:txBody>
      </p:sp>
      <p:sp>
        <p:nvSpPr>
          <p:cNvPr id="36" name="Rectangle 35">
            <a:extLst>
              <a:ext uri="{FF2B5EF4-FFF2-40B4-BE49-F238E27FC236}">
                <a16:creationId xmlns:a16="http://schemas.microsoft.com/office/drawing/2014/main" id="{91888B54-2103-944F-A0F1-EC2755F00EBA}"/>
              </a:ext>
            </a:extLst>
          </p:cNvPr>
          <p:cNvSpPr/>
          <p:nvPr/>
        </p:nvSpPr>
        <p:spPr>
          <a:xfrm>
            <a:off x="1796918" y="1515756"/>
            <a:ext cx="356188" cy="461665"/>
          </a:xfrm>
          <a:prstGeom prst="rect">
            <a:avLst/>
          </a:prstGeom>
        </p:spPr>
        <p:txBody>
          <a:bodyPr wrap="none">
            <a:spAutoFit/>
          </a:bodyPr>
          <a:lstStyle/>
          <a:p>
            <a:pPr>
              <a:defRPr/>
            </a:pPr>
            <a:r>
              <a:rPr lang="en-US" sz="2400" b="1" dirty="0">
                <a:solidFill>
                  <a:srgbClr val="FFC000"/>
                </a:solidFill>
                <a:latin typeface="Arial"/>
              </a:rPr>
              <a:t>1</a:t>
            </a:r>
          </a:p>
        </p:txBody>
      </p:sp>
      <p:sp>
        <p:nvSpPr>
          <p:cNvPr id="37" name="Rectangle 36">
            <a:extLst>
              <a:ext uri="{FF2B5EF4-FFF2-40B4-BE49-F238E27FC236}">
                <a16:creationId xmlns:a16="http://schemas.microsoft.com/office/drawing/2014/main" id="{D8B8B048-9176-E646-9A70-A87347657C24}"/>
              </a:ext>
            </a:extLst>
          </p:cNvPr>
          <p:cNvSpPr/>
          <p:nvPr/>
        </p:nvSpPr>
        <p:spPr>
          <a:xfrm>
            <a:off x="4595185" y="1523653"/>
            <a:ext cx="356188" cy="461665"/>
          </a:xfrm>
          <a:prstGeom prst="rect">
            <a:avLst/>
          </a:prstGeom>
        </p:spPr>
        <p:txBody>
          <a:bodyPr wrap="none">
            <a:spAutoFit/>
          </a:bodyPr>
          <a:lstStyle/>
          <a:p>
            <a:pPr>
              <a:defRPr/>
            </a:pPr>
            <a:r>
              <a:rPr lang="en-US" sz="2400" b="1" dirty="0">
                <a:solidFill>
                  <a:srgbClr val="FFC000"/>
                </a:solidFill>
                <a:latin typeface="Arial"/>
              </a:rPr>
              <a:t>2</a:t>
            </a:r>
          </a:p>
        </p:txBody>
      </p:sp>
      <p:sp>
        <p:nvSpPr>
          <p:cNvPr id="38" name="Rectangle 37">
            <a:extLst>
              <a:ext uri="{FF2B5EF4-FFF2-40B4-BE49-F238E27FC236}">
                <a16:creationId xmlns:a16="http://schemas.microsoft.com/office/drawing/2014/main" id="{AC5D6EA4-B703-0D4E-BE17-2B0A3D66B52B}"/>
              </a:ext>
            </a:extLst>
          </p:cNvPr>
          <p:cNvSpPr/>
          <p:nvPr/>
        </p:nvSpPr>
        <p:spPr>
          <a:xfrm>
            <a:off x="7393454" y="1530505"/>
            <a:ext cx="356188" cy="461665"/>
          </a:xfrm>
          <a:prstGeom prst="rect">
            <a:avLst/>
          </a:prstGeom>
        </p:spPr>
        <p:txBody>
          <a:bodyPr wrap="none">
            <a:spAutoFit/>
          </a:bodyPr>
          <a:lstStyle/>
          <a:p>
            <a:pPr>
              <a:defRPr/>
            </a:pPr>
            <a:r>
              <a:rPr lang="en-US" sz="2400" b="1" dirty="0">
                <a:solidFill>
                  <a:srgbClr val="FFC000"/>
                </a:solidFill>
                <a:latin typeface="Arial"/>
              </a:rPr>
              <a:t>3</a:t>
            </a:r>
          </a:p>
        </p:txBody>
      </p:sp>
      <p:sp>
        <p:nvSpPr>
          <p:cNvPr id="39" name="Rectangle 38">
            <a:extLst>
              <a:ext uri="{FF2B5EF4-FFF2-40B4-BE49-F238E27FC236}">
                <a16:creationId xmlns:a16="http://schemas.microsoft.com/office/drawing/2014/main" id="{19B872BA-2193-2B4D-9E12-8145B2632950}"/>
              </a:ext>
            </a:extLst>
          </p:cNvPr>
          <p:cNvSpPr/>
          <p:nvPr/>
        </p:nvSpPr>
        <p:spPr>
          <a:xfrm>
            <a:off x="10187128" y="1530505"/>
            <a:ext cx="356188" cy="461665"/>
          </a:xfrm>
          <a:prstGeom prst="rect">
            <a:avLst/>
          </a:prstGeom>
        </p:spPr>
        <p:txBody>
          <a:bodyPr wrap="square">
            <a:spAutoFit/>
          </a:bodyPr>
          <a:lstStyle/>
          <a:p>
            <a:pPr>
              <a:defRPr/>
            </a:pPr>
            <a:r>
              <a:rPr lang="en-US" sz="2400" b="1" dirty="0">
                <a:solidFill>
                  <a:srgbClr val="FFC000"/>
                </a:solidFill>
                <a:latin typeface="Arial"/>
              </a:rPr>
              <a:t>4</a:t>
            </a:r>
          </a:p>
        </p:txBody>
      </p:sp>
      <p:sp>
        <p:nvSpPr>
          <p:cNvPr id="40" name="Rounded Rectangle 39">
            <a:extLst>
              <a:ext uri="{FF2B5EF4-FFF2-40B4-BE49-F238E27FC236}">
                <a16:creationId xmlns:a16="http://schemas.microsoft.com/office/drawing/2014/main" id="{4A3352B5-CDC5-EB4A-95AB-FD81FFACEED0}"/>
              </a:ext>
            </a:extLst>
          </p:cNvPr>
          <p:cNvSpPr/>
          <p:nvPr/>
        </p:nvSpPr>
        <p:spPr bwMode="auto">
          <a:xfrm>
            <a:off x="9400791" y="2170043"/>
            <a:ext cx="1938053" cy="647700"/>
          </a:xfrm>
          <a:prstGeom prst="roundRect">
            <a:avLst/>
          </a:prstGeom>
          <a:solidFill>
            <a:srgbClr val="FFFFFF"/>
          </a:solidFill>
          <a:ln w="25400" cap="flat" cmpd="sng" algn="ctr">
            <a:solidFill>
              <a:srgbClr val="2B7FC3"/>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a:ea typeface="+mn-ea"/>
                <a:cs typeface="+mn-cs"/>
              </a:rPr>
              <a:t>Customer Retention</a:t>
            </a:r>
          </a:p>
        </p:txBody>
      </p:sp>
      <p:sp>
        <p:nvSpPr>
          <p:cNvPr id="41" name="Rectangle 40">
            <a:extLst>
              <a:ext uri="{FF2B5EF4-FFF2-40B4-BE49-F238E27FC236}">
                <a16:creationId xmlns:a16="http://schemas.microsoft.com/office/drawing/2014/main" id="{DF20C465-3551-6542-A37E-20F7C5C69447}"/>
              </a:ext>
            </a:extLst>
          </p:cNvPr>
          <p:cNvSpPr/>
          <p:nvPr/>
        </p:nvSpPr>
        <p:spPr>
          <a:xfrm>
            <a:off x="9400791" y="2999329"/>
            <a:ext cx="2395174" cy="1569660"/>
          </a:xfrm>
          <a:prstGeom prst="rect">
            <a:avLst/>
          </a:prstGeom>
        </p:spPr>
        <p:txBody>
          <a:bodyPr wrap="square">
            <a:spAutoFit/>
          </a:bodyPr>
          <a:lstStyle/>
          <a:p>
            <a:pPr>
              <a:defRPr/>
            </a:pPr>
            <a:endParaRPr lang="en-US" sz="1200" dirty="0">
              <a:solidFill>
                <a:srgbClr val="000000"/>
              </a:solidFill>
              <a:latin typeface="Arial"/>
            </a:endParaRPr>
          </a:p>
          <a:p>
            <a:pPr>
              <a:defRPr/>
            </a:pPr>
            <a:r>
              <a:rPr lang="en-US" sz="1200" b="1" dirty="0">
                <a:solidFill>
                  <a:srgbClr val="000000"/>
                </a:solidFill>
                <a:latin typeface="Arial"/>
              </a:rPr>
              <a:t>Desired outcome:</a:t>
            </a:r>
          </a:p>
          <a:p>
            <a:pPr>
              <a:defRPr/>
            </a:pPr>
            <a:r>
              <a:rPr lang="en-US" sz="1200" dirty="0">
                <a:solidFill>
                  <a:srgbClr val="000000"/>
                </a:solidFill>
                <a:latin typeface="Arial"/>
              </a:rPr>
              <a:t>Improve retention amongst  both existing and new customers </a:t>
            </a:r>
          </a:p>
          <a:p>
            <a:pPr>
              <a:defRPr/>
            </a:pPr>
            <a:endParaRPr lang="en-US" sz="1200" dirty="0">
              <a:solidFill>
                <a:srgbClr val="000000"/>
              </a:solidFill>
              <a:latin typeface="Arial"/>
            </a:endParaRPr>
          </a:p>
          <a:p>
            <a:pPr>
              <a:defRPr/>
            </a:pPr>
            <a:r>
              <a:rPr lang="en-US" sz="1200" b="1" dirty="0">
                <a:solidFill>
                  <a:srgbClr val="000000"/>
                </a:solidFill>
                <a:latin typeface="Arial"/>
              </a:rPr>
              <a:t>Business Value:</a:t>
            </a:r>
          </a:p>
          <a:p>
            <a:r>
              <a:rPr lang="en-US" sz="1200" dirty="0">
                <a:solidFill>
                  <a:srgbClr val="000000"/>
                </a:solidFill>
                <a:latin typeface="Arial"/>
              </a:rPr>
              <a:t>With current churn rates, OG is at risk of ~8M orders in FY20.</a:t>
            </a:r>
          </a:p>
        </p:txBody>
      </p:sp>
      <p:sp>
        <p:nvSpPr>
          <p:cNvPr id="42" name="Rectangle 41">
            <a:extLst>
              <a:ext uri="{FF2B5EF4-FFF2-40B4-BE49-F238E27FC236}">
                <a16:creationId xmlns:a16="http://schemas.microsoft.com/office/drawing/2014/main" id="{C8C11740-B97F-1042-B693-4C3ADA60340A}"/>
              </a:ext>
            </a:extLst>
          </p:cNvPr>
          <p:cNvSpPr/>
          <p:nvPr/>
        </p:nvSpPr>
        <p:spPr>
          <a:xfrm>
            <a:off x="1013346" y="3033955"/>
            <a:ext cx="2175722" cy="2862322"/>
          </a:xfrm>
          <a:prstGeom prst="rect">
            <a:avLst/>
          </a:prstGeom>
        </p:spPr>
        <p:txBody>
          <a:bodyPr wrap="square">
            <a:spAutoFit/>
          </a:bodyPr>
          <a:lstStyle/>
          <a:p>
            <a:pPr>
              <a:defRPr/>
            </a:pPr>
            <a:endParaRPr lang="en-US" sz="1200" dirty="0">
              <a:solidFill>
                <a:srgbClr val="000000"/>
              </a:solidFill>
              <a:latin typeface="Arial"/>
            </a:endParaRPr>
          </a:p>
          <a:p>
            <a:pPr>
              <a:defRPr/>
            </a:pPr>
            <a:r>
              <a:rPr lang="en-US" sz="1200" b="1" dirty="0">
                <a:solidFill>
                  <a:srgbClr val="000000"/>
                </a:solidFill>
                <a:latin typeface="Arial"/>
              </a:rPr>
              <a:t>Desired outcome:</a:t>
            </a:r>
          </a:p>
          <a:p>
            <a:r>
              <a:rPr lang="en-US" sz="1200" dirty="0">
                <a:solidFill>
                  <a:srgbClr val="000000"/>
                </a:solidFill>
                <a:latin typeface="Arial"/>
              </a:rPr>
              <a:t>Encourage customers to come during their designated pickup slot and influence customers to come when its less busy</a:t>
            </a:r>
          </a:p>
          <a:p>
            <a:endParaRPr lang="en-US" sz="1200" dirty="0">
              <a:solidFill>
                <a:srgbClr val="000000"/>
              </a:solidFill>
              <a:latin typeface="Arial"/>
            </a:endParaRPr>
          </a:p>
          <a:p>
            <a:pPr>
              <a:defRPr/>
            </a:pPr>
            <a:r>
              <a:rPr lang="en-US" sz="1200" b="1" dirty="0">
                <a:solidFill>
                  <a:srgbClr val="000000"/>
                </a:solidFill>
                <a:latin typeface="Arial"/>
              </a:rPr>
              <a:t>Business Value:</a:t>
            </a:r>
          </a:p>
          <a:p>
            <a:r>
              <a:rPr lang="en-US" sz="1200" dirty="0">
                <a:solidFill>
                  <a:srgbClr val="000000"/>
                </a:solidFill>
                <a:latin typeface="Arial"/>
              </a:rPr>
              <a:t>With given operational bandwidth and labor constraints, optimize wait time for all customers. </a:t>
            </a:r>
          </a:p>
          <a:p>
            <a:endParaRPr lang="en-US" sz="1200" b="1" dirty="0">
              <a:solidFill>
                <a:srgbClr val="000000"/>
              </a:solidFill>
              <a:latin typeface="Arial"/>
            </a:endParaRPr>
          </a:p>
          <a:p>
            <a:endParaRPr lang="en-US" sz="1200" dirty="0">
              <a:solidFill>
                <a:srgbClr val="000000"/>
              </a:solidFill>
              <a:latin typeface="Arial"/>
            </a:endParaRPr>
          </a:p>
        </p:txBody>
      </p:sp>
      <p:sp>
        <p:nvSpPr>
          <p:cNvPr id="43" name="Rectangle 42">
            <a:extLst>
              <a:ext uri="{FF2B5EF4-FFF2-40B4-BE49-F238E27FC236}">
                <a16:creationId xmlns:a16="http://schemas.microsoft.com/office/drawing/2014/main" id="{5BF059A6-4A10-AA40-9E92-0C929ACC1891}"/>
              </a:ext>
            </a:extLst>
          </p:cNvPr>
          <p:cNvSpPr/>
          <p:nvPr/>
        </p:nvSpPr>
        <p:spPr>
          <a:xfrm>
            <a:off x="6602522" y="2991078"/>
            <a:ext cx="2395174" cy="2492990"/>
          </a:xfrm>
          <a:prstGeom prst="rect">
            <a:avLst/>
          </a:prstGeom>
        </p:spPr>
        <p:txBody>
          <a:bodyPr wrap="square">
            <a:spAutoFit/>
          </a:bodyPr>
          <a:lstStyle/>
          <a:p>
            <a:pPr>
              <a:defRPr/>
            </a:pPr>
            <a:endParaRPr lang="en-US" sz="1200" dirty="0">
              <a:solidFill>
                <a:srgbClr val="000000"/>
              </a:solidFill>
              <a:latin typeface="Arial"/>
            </a:endParaRPr>
          </a:p>
          <a:p>
            <a:pPr>
              <a:defRPr/>
            </a:pPr>
            <a:r>
              <a:rPr lang="en-US" sz="1200" b="1" dirty="0">
                <a:solidFill>
                  <a:srgbClr val="000000"/>
                </a:solidFill>
                <a:latin typeface="Arial"/>
              </a:rPr>
              <a:t>Desired outcome:</a:t>
            </a:r>
          </a:p>
          <a:p>
            <a:pPr>
              <a:defRPr/>
            </a:pPr>
            <a:r>
              <a:rPr lang="en-US" sz="1200" dirty="0">
                <a:solidFill>
                  <a:srgbClr val="000000"/>
                </a:solidFill>
                <a:latin typeface="Arial"/>
              </a:rPr>
              <a:t>Encourage our customers to build bigger baskets efficiently and discover new items to add</a:t>
            </a:r>
          </a:p>
          <a:p>
            <a:pPr>
              <a:defRPr/>
            </a:pPr>
            <a:endParaRPr lang="en-US" sz="1200" dirty="0">
              <a:solidFill>
                <a:srgbClr val="000000"/>
              </a:solidFill>
              <a:latin typeface="Arial"/>
            </a:endParaRPr>
          </a:p>
          <a:p>
            <a:pPr>
              <a:defRPr/>
            </a:pPr>
            <a:r>
              <a:rPr lang="en-US" sz="1200" b="1" dirty="0">
                <a:solidFill>
                  <a:srgbClr val="000000"/>
                </a:solidFill>
                <a:latin typeface="Arial"/>
              </a:rPr>
              <a:t>Business Value:</a:t>
            </a:r>
          </a:p>
          <a:p>
            <a:pPr>
              <a:defRPr/>
            </a:pPr>
            <a:r>
              <a:rPr lang="en-US" sz="1200" dirty="0">
                <a:solidFill>
                  <a:srgbClr val="000000"/>
                </a:solidFill>
                <a:latin typeface="Arial"/>
              </a:rPr>
              <a:t>Online Grocery plays a critical  role in Walmart eCommerce  revenue growth and bigger baskets help drive that growth.</a:t>
            </a:r>
          </a:p>
          <a:p>
            <a:pPr>
              <a:defRPr/>
            </a:pPr>
            <a:endParaRPr lang="en-US" sz="1200" dirty="0">
              <a:solidFill>
                <a:srgbClr val="000000"/>
              </a:solidFill>
              <a:latin typeface="Arial"/>
            </a:endParaRPr>
          </a:p>
          <a:p>
            <a:pPr>
              <a:defRPr/>
            </a:pPr>
            <a:endParaRPr lang="en-US" sz="1200" dirty="0">
              <a:solidFill>
                <a:srgbClr val="000000"/>
              </a:solidFill>
              <a:latin typeface="Arial"/>
            </a:endParaRPr>
          </a:p>
        </p:txBody>
      </p:sp>
      <p:sp>
        <p:nvSpPr>
          <p:cNvPr id="44" name="Rectangle 43">
            <a:extLst>
              <a:ext uri="{FF2B5EF4-FFF2-40B4-BE49-F238E27FC236}">
                <a16:creationId xmlns:a16="http://schemas.microsoft.com/office/drawing/2014/main" id="{CFB75046-A531-A94D-8FD7-E5C95EA65E66}"/>
              </a:ext>
            </a:extLst>
          </p:cNvPr>
          <p:cNvSpPr/>
          <p:nvPr/>
        </p:nvSpPr>
        <p:spPr>
          <a:xfrm>
            <a:off x="3826668" y="2999329"/>
            <a:ext cx="2269332" cy="2492990"/>
          </a:xfrm>
          <a:prstGeom prst="rect">
            <a:avLst/>
          </a:prstGeom>
        </p:spPr>
        <p:txBody>
          <a:bodyPr wrap="square">
            <a:spAutoFit/>
          </a:bodyPr>
          <a:lstStyle/>
          <a:p>
            <a:pPr>
              <a:defRPr/>
            </a:pPr>
            <a:endParaRPr lang="en-US" sz="1200" dirty="0">
              <a:solidFill>
                <a:srgbClr val="000000"/>
              </a:solidFill>
              <a:latin typeface="Arial"/>
            </a:endParaRPr>
          </a:p>
          <a:p>
            <a:pPr>
              <a:defRPr/>
            </a:pPr>
            <a:r>
              <a:rPr lang="en-US" sz="1200" b="1" dirty="0">
                <a:solidFill>
                  <a:srgbClr val="000000"/>
                </a:solidFill>
                <a:latin typeface="Arial"/>
              </a:rPr>
              <a:t>Desired outcome:</a:t>
            </a:r>
          </a:p>
          <a:p>
            <a:pPr>
              <a:defRPr/>
            </a:pPr>
            <a:r>
              <a:rPr lang="en-US" sz="1200" dirty="0">
                <a:solidFill>
                  <a:srgbClr val="000000"/>
                </a:solidFill>
                <a:latin typeface="Arial"/>
              </a:rPr>
              <a:t>Enhance the overall delivery customer experience </a:t>
            </a:r>
          </a:p>
          <a:p>
            <a:pPr>
              <a:defRPr/>
            </a:pPr>
            <a:endParaRPr lang="en-US" sz="1200" dirty="0">
              <a:solidFill>
                <a:srgbClr val="000000"/>
              </a:solidFill>
              <a:latin typeface="Arial"/>
            </a:endParaRPr>
          </a:p>
          <a:p>
            <a:pPr>
              <a:defRPr/>
            </a:pPr>
            <a:r>
              <a:rPr lang="en-US" sz="1200" b="1" dirty="0">
                <a:solidFill>
                  <a:srgbClr val="000000"/>
                </a:solidFill>
                <a:latin typeface="Arial"/>
              </a:rPr>
              <a:t>Business Value:</a:t>
            </a:r>
          </a:p>
          <a:p>
            <a:pPr>
              <a:defRPr/>
            </a:pPr>
            <a:r>
              <a:rPr lang="en-US" sz="1200" dirty="0">
                <a:solidFill>
                  <a:srgbClr val="000000"/>
                </a:solidFill>
                <a:latin typeface="Arial"/>
              </a:rPr>
              <a:t>Delivery is a growing segment for Online Grocery and a key competitive battleground. We have to ensure the experience is top notch.</a:t>
            </a:r>
          </a:p>
          <a:p>
            <a:pPr>
              <a:defRPr/>
            </a:pPr>
            <a:endParaRPr lang="en-US" sz="1200" dirty="0">
              <a:solidFill>
                <a:srgbClr val="000000"/>
              </a:solidFill>
              <a:latin typeface="Arial"/>
            </a:endParaRPr>
          </a:p>
          <a:p>
            <a:pPr>
              <a:defRPr/>
            </a:pPr>
            <a:endParaRPr lang="en-US" sz="1200" dirty="0">
              <a:solidFill>
                <a:srgbClr val="000000"/>
              </a:solidFill>
              <a:latin typeface="Arial"/>
            </a:endParaRPr>
          </a:p>
        </p:txBody>
      </p:sp>
      <p:pic>
        <p:nvPicPr>
          <p:cNvPr id="45" name="Picture 44">
            <a:extLst>
              <a:ext uri="{FF2B5EF4-FFF2-40B4-BE49-F238E27FC236}">
                <a16:creationId xmlns:a16="http://schemas.microsoft.com/office/drawing/2014/main" id="{FFA43529-D52A-9643-BB0D-37F6E0F4B9E4}"/>
              </a:ext>
            </a:extLst>
          </p:cNvPr>
          <p:cNvPicPr>
            <a:picLocks noChangeAspect="1"/>
          </p:cNvPicPr>
          <p:nvPr/>
        </p:nvPicPr>
        <p:blipFill>
          <a:blip r:embed="rId2"/>
          <a:stretch>
            <a:fillRect/>
          </a:stretch>
        </p:blipFill>
        <p:spPr>
          <a:xfrm>
            <a:off x="9435957" y="5762625"/>
            <a:ext cx="2616688" cy="966635"/>
          </a:xfrm>
          <a:prstGeom prst="rect">
            <a:avLst/>
          </a:prstGeom>
        </p:spPr>
      </p:pic>
    </p:spTree>
    <p:extLst>
      <p:ext uri="{BB962C8B-B14F-4D97-AF65-F5344CB8AC3E}">
        <p14:creationId xmlns:p14="http://schemas.microsoft.com/office/powerpoint/2010/main" val="3977492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69E23D6-5FCC-9F4F-81D6-E83D977C0091}"/>
              </a:ext>
            </a:extLst>
          </p:cNvPr>
          <p:cNvSpPr/>
          <p:nvPr/>
        </p:nvSpPr>
        <p:spPr>
          <a:xfrm>
            <a:off x="6923708" y="755051"/>
            <a:ext cx="4061434" cy="4061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F547F4EA-C101-8743-94B0-A684652892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98898" y="920404"/>
            <a:ext cx="4039662" cy="3896081"/>
          </a:xfrm>
          <a:prstGeom prst="rect">
            <a:avLst/>
          </a:prstGeom>
        </p:spPr>
      </p:pic>
      <p:pic>
        <p:nvPicPr>
          <p:cNvPr id="3" name="Picture 2">
            <a:extLst>
              <a:ext uri="{FF2B5EF4-FFF2-40B4-BE49-F238E27FC236}">
                <a16:creationId xmlns:a16="http://schemas.microsoft.com/office/drawing/2014/main" id="{0A77191C-5518-5841-953F-6B4B75E717C9}"/>
              </a:ext>
            </a:extLst>
          </p:cNvPr>
          <p:cNvPicPr>
            <a:picLocks noChangeAspect="1"/>
          </p:cNvPicPr>
          <p:nvPr/>
        </p:nvPicPr>
        <p:blipFill>
          <a:blip r:embed="rId4"/>
          <a:stretch>
            <a:fillRect/>
          </a:stretch>
        </p:blipFill>
        <p:spPr>
          <a:xfrm>
            <a:off x="6619979" y="4816485"/>
            <a:ext cx="5397500" cy="1993900"/>
          </a:xfrm>
          <a:prstGeom prst="rect">
            <a:avLst/>
          </a:prstGeom>
        </p:spPr>
      </p:pic>
      <p:pic>
        <p:nvPicPr>
          <p:cNvPr id="11" name="Picture 10">
            <a:extLst>
              <a:ext uri="{FF2B5EF4-FFF2-40B4-BE49-F238E27FC236}">
                <a16:creationId xmlns:a16="http://schemas.microsoft.com/office/drawing/2014/main" id="{4EDE610C-8A43-8F45-BA63-271D9B76E74A}"/>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2398751">
            <a:off x="10009829" y="-247797"/>
            <a:ext cx="3388891" cy="2165628"/>
          </a:xfrm>
          <a:prstGeom prst="rect">
            <a:avLst/>
          </a:prstGeom>
        </p:spPr>
      </p:pic>
      <p:sp>
        <p:nvSpPr>
          <p:cNvPr id="7" name="Title 2">
            <a:extLst>
              <a:ext uri="{FF2B5EF4-FFF2-40B4-BE49-F238E27FC236}">
                <a16:creationId xmlns:a16="http://schemas.microsoft.com/office/drawing/2014/main" id="{B3B08CB0-3ED8-B64C-B18A-C2B750FF5DDA}"/>
              </a:ext>
            </a:extLst>
          </p:cNvPr>
          <p:cNvSpPr txBox="1">
            <a:spLocks/>
          </p:cNvSpPr>
          <p:nvPr/>
        </p:nvSpPr>
        <p:spPr>
          <a:xfrm>
            <a:off x="1760090" y="2080918"/>
            <a:ext cx="11426658" cy="14096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900" b="1" kern="1200">
                <a:solidFill>
                  <a:schemeClr val="bg1"/>
                </a:solidFill>
                <a:latin typeface="+mn-lt"/>
                <a:ea typeface="+mj-ea"/>
                <a:cs typeface="+mj-cs"/>
              </a:defRPr>
            </a:lvl1pPr>
          </a:lstStyle>
          <a:p>
            <a:r>
              <a:rPr lang="en-US" sz="3600" dirty="0">
                <a:solidFill>
                  <a:schemeClr val="tx2"/>
                </a:solidFill>
              </a:rPr>
              <a:t>Behavior Shaping</a:t>
            </a:r>
            <a:br>
              <a:rPr lang="en-US" sz="3600" dirty="0">
                <a:solidFill>
                  <a:schemeClr val="tx2"/>
                </a:solidFill>
              </a:rPr>
            </a:br>
            <a:br>
              <a:rPr lang="en-US" sz="3600" dirty="0">
                <a:solidFill>
                  <a:schemeClr val="tx2"/>
                </a:solidFill>
              </a:rPr>
            </a:br>
            <a:r>
              <a:rPr lang="en-US" sz="2700" dirty="0">
                <a:solidFill>
                  <a:schemeClr val="tx2"/>
                </a:solidFill>
              </a:rPr>
              <a:t>Presenter: Surnaik </a:t>
            </a:r>
            <a:r>
              <a:rPr lang="fi" sz="2700" dirty="0">
                <a:solidFill>
                  <a:schemeClr val="tx2"/>
                </a:solidFill>
              </a:rPr>
              <a:t>Srivastava</a:t>
            </a:r>
            <a:endParaRPr lang="en-US" sz="3600" dirty="0">
              <a:solidFill>
                <a:schemeClr val="tx2"/>
              </a:solidFill>
            </a:endParaRPr>
          </a:p>
        </p:txBody>
      </p:sp>
    </p:spTree>
    <p:extLst>
      <p:ext uri="{BB962C8B-B14F-4D97-AF65-F5344CB8AC3E}">
        <p14:creationId xmlns:p14="http://schemas.microsoft.com/office/powerpoint/2010/main" val="59076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1FAB-A3E9-5D46-BCED-DA1A9A7EAA49}"/>
              </a:ext>
            </a:extLst>
          </p:cNvPr>
          <p:cNvSpPr>
            <a:spLocks noGrp="1"/>
          </p:cNvSpPr>
          <p:nvPr>
            <p:ph type="title"/>
          </p:nvPr>
        </p:nvSpPr>
        <p:spPr>
          <a:xfrm>
            <a:off x="716280" y="163460"/>
            <a:ext cx="10515600" cy="1325033"/>
          </a:xfrm>
        </p:spPr>
        <p:txBody>
          <a:bodyPr/>
          <a:lstStyle/>
          <a:p>
            <a:r>
              <a:rPr lang="en-US" sz="2400" b="1" dirty="0">
                <a:solidFill>
                  <a:schemeClr val="tx2"/>
                </a:solidFill>
                <a:latin typeface="Bogle" panose="020B0503020203060203" pitchFamily="34" charset="77"/>
              </a:rPr>
              <a:t>Behavior Shaping – Growing pains</a:t>
            </a:r>
          </a:p>
        </p:txBody>
      </p:sp>
      <p:sp>
        <p:nvSpPr>
          <p:cNvPr id="3" name="Rectangle 2">
            <a:extLst>
              <a:ext uri="{FF2B5EF4-FFF2-40B4-BE49-F238E27FC236}">
                <a16:creationId xmlns:a16="http://schemas.microsoft.com/office/drawing/2014/main" id="{6BD2298D-FF1A-A345-B727-B36ED8999AC7}"/>
              </a:ext>
            </a:extLst>
          </p:cNvPr>
          <p:cNvSpPr/>
          <p:nvPr/>
        </p:nvSpPr>
        <p:spPr>
          <a:xfrm>
            <a:off x="856474" y="3904570"/>
            <a:ext cx="10513887" cy="2031325"/>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rPr>
              <a:t>“Customers </a:t>
            </a:r>
            <a:r>
              <a:rPr kumimoji="0" lang="en-US" b="1"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rPr>
              <a:t>selecting early morning time slots </a:t>
            </a:r>
            <a:r>
              <a:rPr kumimoji="0" lang="en-US"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rPr>
              <a:t>due to the 4-6pm time period full  and  then the customer </a:t>
            </a:r>
            <a:r>
              <a:rPr kumimoji="0" lang="en-US"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coming to the store during the 4-6 pm </a:t>
            </a:r>
            <a:r>
              <a:rPr kumimoji="0" lang="en-US"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rPr>
              <a:t>time period causing an over flow of cars at one time. In high volume stores averaging 1200 orders per week can have over 30 cars during one hour.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rPr>
              <a:t>We are getting a lot of poor comments from these customers that are not coming in on their designated time slot, and this is putting </a:t>
            </a:r>
            <a:r>
              <a:rPr kumimoji="0" lang="en-US"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a lot of pressure on the store </a:t>
            </a:r>
            <a:r>
              <a:rPr kumimoji="0" lang="en-US"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cs typeface="Arial" panose="020B0604020202020204" pitchFamily="34" charset="0"/>
              </a:rPr>
              <a:t>staff to service a lot of cars during the 4-6 time frame”</a:t>
            </a:r>
          </a:p>
        </p:txBody>
      </p:sp>
      <p:sp>
        <p:nvSpPr>
          <p:cNvPr id="4" name="Rectangle 3">
            <a:extLst>
              <a:ext uri="{FF2B5EF4-FFF2-40B4-BE49-F238E27FC236}">
                <a16:creationId xmlns:a16="http://schemas.microsoft.com/office/drawing/2014/main" id="{527A7B03-FBAA-E44A-9B60-C231BDE2B002}"/>
              </a:ext>
            </a:extLst>
          </p:cNvPr>
          <p:cNvSpPr/>
          <p:nvPr/>
        </p:nvSpPr>
        <p:spPr>
          <a:xfrm>
            <a:off x="8984900" y="5813793"/>
            <a:ext cx="238546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-Central Ops OFC Team </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Rectangle 4">
            <a:extLst>
              <a:ext uri="{FF2B5EF4-FFF2-40B4-BE49-F238E27FC236}">
                <a16:creationId xmlns:a16="http://schemas.microsoft.com/office/drawing/2014/main" id="{445B8DB6-D719-BE43-BA0D-396B9AB0F107}"/>
              </a:ext>
            </a:extLst>
          </p:cNvPr>
          <p:cNvSpPr/>
          <p:nvPr/>
        </p:nvSpPr>
        <p:spPr>
          <a:xfrm>
            <a:off x="1950720" y="1634702"/>
            <a:ext cx="8769096"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Every week 300,000 customers are late to pick-up their orders, more than 150,000 of them are late by over 15 mins</a:t>
            </a:r>
          </a:p>
        </p:txBody>
      </p:sp>
    </p:spTree>
    <p:extLst>
      <p:ext uri="{BB962C8B-B14F-4D97-AF65-F5344CB8AC3E}">
        <p14:creationId xmlns:p14="http://schemas.microsoft.com/office/powerpoint/2010/main" val="2203971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3A28-E93C-F442-B871-76DA34CC3F9B}"/>
              </a:ext>
            </a:extLst>
          </p:cNvPr>
          <p:cNvSpPr>
            <a:spLocks noGrp="1"/>
          </p:cNvSpPr>
          <p:nvPr>
            <p:ph type="title"/>
          </p:nvPr>
        </p:nvSpPr>
        <p:spPr>
          <a:xfrm>
            <a:off x="838199" y="187207"/>
            <a:ext cx="10515600" cy="1325033"/>
          </a:xfrm>
        </p:spPr>
        <p:txBody>
          <a:bodyPr/>
          <a:lstStyle/>
          <a:p>
            <a:r>
              <a:rPr lang="en-US" sz="2400" b="1" dirty="0">
                <a:solidFill>
                  <a:schemeClr val="tx2"/>
                </a:solidFill>
                <a:latin typeface="Bogle" panose="020B0503020203060203" pitchFamily="34" charset="77"/>
              </a:rPr>
              <a:t>Behavior Shaping - Intro to Snowball Problem</a:t>
            </a:r>
          </a:p>
        </p:txBody>
      </p:sp>
      <p:pic>
        <p:nvPicPr>
          <p:cNvPr id="3" name="Picture 2" descr="A close up of a map&#13;&#10;&#13;&#10;Description automatically generated">
            <a:extLst>
              <a:ext uri="{FF2B5EF4-FFF2-40B4-BE49-F238E27FC236}">
                <a16:creationId xmlns:a16="http://schemas.microsoft.com/office/drawing/2014/main" id="{E6EBFB40-64F3-D246-8EAF-FBEA2381FC36}"/>
              </a:ext>
            </a:extLst>
          </p:cNvPr>
          <p:cNvPicPr>
            <a:picLocks noChangeAspect="1"/>
          </p:cNvPicPr>
          <p:nvPr/>
        </p:nvPicPr>
        <p:blipFill>
          <a:blip r:embed="rId2"/>
          <a:stretch>
            <a:fillRect/>
          </a:stretch>
        </p:blipFill>
        <p:spPr>
          <a:xfrm>
            <a:off x="5997593" y="887730"/>
            <a:ext cx="6104928" cy="2653030"/>
          </a:xfrm>
          <a:prstGeom prst="rect">
            <a:avLst/>
          </a:prstGeom>
        </p:spPr>
      </p:pic>
      <p:pic>
        <p:nvPicPr>
          <p:cNvPr id="4" name="Picture 3" descr="A screenshot of a cell phone&#13;&#10;&#13;&#10;Description automatically generated">
            <a:extLst>
              <a:ext uri="{FF2B5EF4-FFF2-40B4-BE49-F238E27FC236}">
                <a16:creationId xmlns:a16="http://schemas.microsoft.com/office/drawing/2014/main" id="{625E2852-F774-1C47-81D4-FC1E01416341}"/>
              </a:ext>
            </a:extLst>
          </p:cNvPr>
          <p:cNvPicPr>
            <a:picLocks noChangeAspect="1"/>
          </p:cNvPicPr>
          <p:nvPr/>
        </p:nvPicPr>
        <p:blipFill>
          <a:blip r:embed="rId3"/>
          <a:stretch>
            <a:fillRect/>
          </a:stretch>
        </p:blipFill>
        <p:spPr>
          <a:xfrm>
            <a:off x="791538" y="3765443"/>
            <a:ext cx="6220823" cy="2379936"/>
          </a:xfrm>
          <a:prstGeom prst="rect">
            <a:avLst/>
          </a:prstGeom>
        </p:spPr>
      </p:pic>
      <p:cxnSp>
        <p:nvCxnSpPr>
          <p:cNvPr id="5" name="Straight Connector 4">
            <a:extLst>
              <a:ext uri="{FF2B5EF4-FFF2-40B4-BE49-F238E27FC236}">
                <a16:creationId xmlns:a16="http://schemas.microsoft.com/office/drawing/2014/main" id="{394A1320-F6D0-5B4D-ACAD-5A55D3F9E24C}"/>
              </a:ext>
            </a:extLst>
          </p:cNvPr>
          <p:cNvCxnSpPr/>
          <p:nvPr/>
        </p:nvCxnSpPr>
        <p:spPr>
          <a:xfrm>
            <a:off x="720924" y="3540760"/>
            <a:ext cx="11310983" cy="111760"/>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033F2A-9F4E-8E42-B4C9-134A77569868}"/>
              </a:ext>
            </a:extLst>
          </p:cNvPr>
          <p:cNvSpPr txBox="1"/>
          <p:nvPr/>
        </p:nvSpPr>
        <p:spPr>
          <a:xfrm>
            <a:off x="931019" y="1055463"/>
            <a:ext cx="4856480" cy="1846659"/>
          </a:xfrm>
          <a:prstGeom prst="rect">
            <a:avLst/>
          </a:prstGeom>
          <a:noFill/>
        </p:spPr>
        <p:txBody>
          <a:bodyPr wrap="square" lIns="45720" rIns="4572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69% of all the customers are slot Adhering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85% of the all customers show up within +/- 15 minute of their slot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15% of entire customer population is outside the ‘extended customer pick-up block’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0B38021-3E5F-4D44-8EF5-919243F82356}"/>
              </a:ext>
            </a:extLst>
          </p:cNvPr>
          <p:cNvSpPr txBox="1"/>
          <p:nvPr/>
        </p:nvSpPr>
        <p:spPr>
          <a:xfrm>
            <a:off x="7087616" y="4064000"/>
            <a:ext cx="4944291" cy="2031325"/>
          </a:xfrm>
          <a:prstGeom prst="rect">
            <a:avLst/>
          </a:prstGeom>
          <a:noFill/>
        </p:spPr>
        <p:txBody>
          <a:bodyPr wrap="square" lIns="45720" rIns="4572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Snowball or spillover effect generally impacts the hours that are later in the day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During these 4 hours, 4pm – 7pm customers showing up exceeds planned customer ‘footfall’ for the 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Red percentage shows the difference between what customer traffic was expected at 100% slot compliance vs what actually showed up</a:t>
            </a:r>
          </a:p>
        </p:txBody>
      </p:sp>
    </p:spTree>
    <p:extLst>
      <p:ext uri="{BB962C8B-B14F-4D97-AF65-F5344CB8AC3E}">
        <p14:creationId xmlns:p14="http://schemas.microsoft.com/office/powerpoint/2010/main" val="2409703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9B18-5BA5-484F-A360-C8164620DD84}"/>
              </a:ext>
            </a:extLst>
          </p:cNvPr>
          <p:cNvSpPr>
            <a:spLocks noGrp="1"/>
          </p:cNvSpPr>
          <p:nvPr>
            <p:ph type="title"/>
          </p:nvPr>
        </p:nvSpPr>
        <p:spPr>
          <a:xfrm>
            <a:off x="735815" y="171327"/>
            <a:ext cx="10515600" cy="453214"/>
          </a:xfrm>
        </p:spPr>
        <p:txBody>
          <a:bodyPr/>
          <a:lstStyle/>
          <a:p>
            <a:r>
              <a:rPr lang="en-US" sz="2400" b="1" dirty="0">
                <a:solidFill>
                  <a:schemeClr val="tx2"/>
                </a:solidFill>
                <a:latin typeface="Bogle" panose="020B0503020203060203" pitchFamily="34" charset="77"/>
              </a:rPr>
              <a:t>Behavior Shaping - Research Work Already done</a:t>
            </a:r>
          </a:p>
        </p:txBody>
      </p:sp>
      <p:pic>
        <p:nvPicPr>
          <p:cNvPr id="3" name="Picture 2" descr="A screenshot of a cell phone&#13;&#10;&#13;&#10;Description automatically generated">
            <a:extLst>
              <a:ext uri="{FF2B5EF4-FFF2-40B4-BE49-F238E27FC236}">
                <a16:creationId xmlns:a16="http://schemas.microsoft.com/office/drawing/2014/main" id="{7EC3A653-8F13-7241-96EB-49268775F671}"/>
              </a:ext>
            </a:extLst>
          </p:cNvPr>
          <p:cNvPicPr>
            <a:picLocks noChangeAspect="1"/>
          </p:cNvPicPr>
          <p:nvPr/>
        </p:nvPicPr>
        <p:blipFill>
          <a:blip r:embed="rId2"/>
          <a:stretch>
            <a:fillRect/>
          </a:stretch>
        </p:blipFill>
        <p:spPr>
          <a:xfrm>
            <a:off x="802104" y="1413163"/>
            <a:ext cx="2659200" cy="1492250"/>
          </a:xfrm>
          <a:prstGeom prst="rect">
            <a:avLst/>
          </a:prstGeom>
          <a:ln>
            <a:solidFill>
              <a:schemeClr val="tx1"/>
            </a:solidFill>
          </a:ln>
        </p:spPr>
      </p:pic>
      <p:pic>
        <p:nvPicPr>
          <p:cNvPr id="4" name="Picture 3" descr="A picture containing animal&#13;&#10;&#13;&#10;Description automatically generated">
            <a:extLst>
              <a:ext uri="{FF2B5EF4-FFF2-40B4-BE49-F238E27FC236}">
                <a16:creationId xmlns:a16="http://schemas.microsoft.com/office/drawing/2014/main" id="{B1C38C74-39CC-7E4C-A9B7-A3734CE29B57}"/>
              </a:ext>
            </a:extLst>
          </p:cNvPr>
          <p:cNvPicPr>
            <a:picLocks noChangeAspect="1"/>
          </p:cNvPicPr>
          <p:nvPr/>
        </p:nvPicPr>
        <p:blipFill>
          <a:blip r:embed="rId3"/>
          <a:stretch>
            <a:fillRect/>
          </a:stretch>
        </p:blipFill>
        <p:spPr>
          <a:xfrm>
            <a:off x="802104" y="4246796"/>
            <a:ext cx="2659200" cy="1497580"/>
          </a:xfrm>
          <a:prstGeom prst="rect">
            <a:avLst/>
          </a:prstGeom>
          <a:ln>
            <a:solidFill>
              <a:schemeClr val="tx1"/>
            </a:solidFill>
          </a:ln>
        </p:spPr>
      </p:pic>
      <p:sp>
        <p:nvSpPr>
          <p:cNvPr id="5" name="TextBox 4">
            <a:extLst>
              <a:ext uri="{FF2B5EF4-FFF2-40B4-BE49-F238E27FC236}">
                <a16:creationId xmlns:a16="http://schemas.microsoft.com/office/drawing/2014/main" id="{E4889867-079E-3840-B948-3E76D3B03A7C}"/>
              </a:ext>
            </a:extLst>
          </p:cNvPr>
          <p:cNvSpPr txBox="1"/>
          <p:nvPr/>
        </p:nvSpPr>
        <p:spPr>
          <a:xfrm>
            <a:off x="3608360" y="791428"/>
            <a:ext cx="2971800"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GCIA Customer data deep-dive</a:t>
            </a:r>
          </a:p>
        </p:txBody>
      </p:sp>
      <p:sp>
        <p:nvSpPr>
          <p:cNvPr id="6" name="TextBox 5">
            <a:extLst>
              <a:ext uri="{FF2B5EF4-FFF2-40B4-BE49-F238E27FC236}">
                <a16:creationId xmlns:a16="http://schemas.microsoft.com/office/drawing/2014/main" id="{B592CC3B-3EA8-C848-BE91-CE6BC35020C3}"/>
              </a:ext>
            </a:extLst>
          </p:cNvPr>
          <p:cNvSpPr txBox="1"/>
          <p:nvPr/>
        </p:nvSpPr>
        <p:spPr>
          <a:xfrm>
            <a:off x="3566219" y="3650365"/>
            <a:ext cx="2971800" cy="584775"/>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Late Customer Survey deep-dive</a:t>
            </a:r>
          </a:p>
        </p:txBody>
      </p:sp>
      <p:sp>
        <p:nvSpPr>
          <p:cNvPr id="7" name="TextBox 6">
            <a:extLst>
              <a:ext uri="{FF2B5EF4-FFF2-40B4-BE49-F238E27FC236}">
                <a16:creationId xmlns:a16="http://schemas.microsoft.com/office/drawing/2014/main" id="{015C353A-9C14-1246-84E1-FE1476A5000E}"/>
              </a:ext>
            </a:extLst>
          </p:cNvPr>
          <p:cNvSpPr txBox="1"/>
          <p:nvPr/>
        </p:nvSpPr>
        <p:spPr>
          <a:xfrm>
            <a:off x="4867090" y="2905413"/>
            <a:ext cx="509155" cy="707886"/>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Arial"/>
                <a:ea typeface="+mn-ea"/>
                <a:cs typeface="+mn-cs"/>
              </a:rPr>
              <a:t>+</a:t>
            </a:r>
          </a:p>
        </p:txBody>
      </p:sp>
      <p:cxnSp>
        <p:nvCxnSpPr>
          <p:cNvPr id="8" name="Straight Connector 7">
            <a:extLst>
              <a:ext uri="{FF2B5EF4-FFF2-40B4-BE49-F238E27FC236}">
                <a16:creationId xmlns:a16="http://schemas.microsoft.com/office/drawing/2014/main" id="{3C7E6EA1-95EE-CD42-8665-ABB0D393FECD}"/>
              </a:ext>
            </a:extLst>
          </p:cNvPr>
          <p:cNvCxnSpPr>
            <a:cxnSpLocks/>
          </p:cNvCxnSpPr>
          <p:nvPr/>
        </p:nvCxnSpPr>
        <p:spPr>
          <a:xfrm>
            <a:off x="3608360" y="1078027"/>
            <a:ext cx="2832241" cy="0"/>
          </a:xfrm>
          <a:prstGeom prst="line">
            <a:avLst/>
          </a:prstGeom>
          <a:ln w="9525">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BA24F53-DD5A-FD49-B71F-67F083EFFA7D}"/>
              </a:ext>
            </a:extLst>
          </p:cNvPr>
          <p:cNvCxnSpPr>
            <a:cxnSpLocks/>
          </p:cNvCxnSpPr>
          <p:nvPr/>
        </p:nvCxnSpPr>
        <p:spPr>
          <a:xfrm>
            <a:off x="3608360" y="3949697"/>
            <a:ext cx="2832241" cy="0"/>
          </a:xfrm>
          <a:prstGeom prst="line">
            <a:avLst/>
          </a:prstGeom>
          <a:ln w="9525">
            <a:solidFill>
              <a:srgbClr val="080808"/>
            </a:solidFill>
          </a:ln>
        </p:spPr>
        <p:style>
          <a:lnRef idx="1">
            <a:schemeClr val="accent1"/>
          </a:lnRef>
          <a:fillRef idx="0">
            <a:schemeClr val="accent1"/>
          </a:fillRef>
          <a:effectRef idx="0">
            <a:schemeClr val="accent1"/>
          </a:effectRef>
          <a:fontRef idx="minor">
            <a:schemeClr val="tx1"/>
          </a:fontRef>
        </p:style>
      </p:cxnSp>
      <p:sp>
        <p:nvSpPr>
          <p:cNvPr id="10" name="Right Brace 9">
            <a:extLst>
              <a:ext uri="{FF2B5EF4-FFF2-40B4-BE49-F238E27FC236}">
                <a16:creationId xmlns:a16="http://schemas.microsoft.com/office/drawing/2014/main" id="{DC136E4D-FA6B-E44A-B04C-DE8F6CAE5CDD}"/>
              </a:ext>
            </a:extLst>
          </p:cNvPr>
          <p:cNvSpPr/>
          <p:nvPr/>
        </p:nvSpPr>
        <p:spPr>
          <a:xfrm>
            <a:off x="9649234" y="1297722"/>
            <a:ext cx="852054" cy="4705285"/>
          </a:xfrm>
          <a:prstGeom prst="rightBrace">
            <a:avLst/>
          </a:prstGeom>
          <a:ln w="19050">
            <a:solidFill>
              <a:srgbClr val="08080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11" name="Picture 10" descr="A screenshot of a cell phone&#13;&#10;&#13;&#10;Description automatically generated">
            <a:extLst>
              <a:ext uri="{FF2B5EF4-FFF2-40B4-BE49-F238E27FC236}">
                <a16:creationId xmlns:a16="http://schemas.microsoft.com/office/drawing/2014/main" id="{514A43B2-94AA-8C4A-8A0B-39918E7EB881}"/>
              </a:ext>
            </a:extLst>
          </p:cNvPr>
          <p:cNvPicPr>
            <a:picLocks noChangeAspect="1"/>
          </p:cNvPicPr>
          <p:nvPr/>
        </p:nvPicPr>
        <p:blipFill>
          <a:blip r:embed="rId4"/>
          <a:stretch>
            <a:fillRect/>
          </a:stretch>
        </p:blipFill>
        <p:spPr>
          <a:xfrm>
            <a:off x="3566219" y="1407999"/>
            <a:ext cx="2659200" cy="1497414"/>
          </a:xfrm>
          <a:prstGeom prst="rect">
            <a:avLst/>
          </a:prstGeom>
          <a:ln>
            <a:solidFill>
              <a:schemeClr val="tx1"/>
            </a:solidFill>
          </a:ln>
        </p:spPr>
      </p:pic>
      <p:pic>
        <p:nvPicPr>
          <p:cNvPr id="12" name="Picture 11" descr="A screenshot of a cell phone&#13;&#10;&#13;&#10;Description automatically generated">
            <a:extLst>
              <a:ext uri="{FF2B5EF4-FFF2-40B4-BE49-F238E27FC236}">
                <a16:creationId xmlns:a16="http://schemas.microsoft.com/office/drawing/2014/main" id="{D7CC731C-76C3-F149-89F6-999639328A9D}"/>
              </a:ext>
            </a:extLst>
          </p:cNvPr>
          <p:cNvPicPr>
            <a:picLocks noChangeAspect="1"/>
          </p:cNvPicPr>
          <p:nvPr/>
        </p:nvPicPr>
        <p:blipFill>
          <a:blip r:embed="rId5"/>
          <a:stretch>
            <a:fillRect/>
          </a:stretch>
        </p:blipFill>
        <p:spPr>
          <a:xfrm>
            <a:off x="3566219" y="4246796"/>
            <a:ext cx="2561508" cy="1502898"/>
          </a:xfrm>
          <a:prstGeom prst="rect">
            <a:avLst/>
          </a:prstGeom>
          <a:ln>
            <a:solidFill>
              <a:schemeClr val="tx1"/>
            </a:solidFill>
          </a:ln>
        </p:spPr>
      </p:pic>
      <p:sp>
        <p:nvSpPr>
          <p:cNvPr id="13" name="TextBox 12">
            <a:extLst>
              <a:ext uri="{FF2B5EF4-FFF2-40B4-BE49-F238E27FC236}">
                <a16:creationId xmlns:a16="http://schemas.microsoft.com/office/drawing/2014/main" id="{3A6E057B-B072-0341-A4A6-4BD7C16C3F78}"/>
              </a:ext>
            </a:extLst>
          </p:cNvPr>
          <p:cNvSpPr txBox="1"/>
          <p:nvPr/>
        </p:nvSpPr>
        <p:spPr>
          <a:xfrm>
            <a:off x="8268974" y="4288889"/>
            <a:ext cx="1194955" cy="584775"/>
          </a:xfrm>
          <a:prstGeom prst="rect">
            <a:avLst/>
          </a:prstGeom>
          <a:noFill/>
        </p:spPr>
        <p:style>
          <a:lnRef idx="2">
            <a:schemeClr val="dk1"/>
          </a:lnRef>
          <a:fillRef idx="1">
            <a:schemeClr val="lt1"/>
          </a:fillRef>
          <a:effectRef idx="0">
            <a:schemeClr val="dk1"/>
          </a:effectRef>
          <a:fontRef idx="minor">
            <a:schemeClr val="dk1"/>
          </a:fontRef>
        </p:style>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1000+ Responses</a:t>
            </a:r>
          </a:p>
        </p:txBody>
      </p:sp>
      <p:sp>
        <p:nvSpPr>
          <p:cNvPr id="14" name="TextBox 13">
            <a:extLst>
              <a:ext uri="{FF2B5EF4-FFF2-40B4-BE49-F238E27FC236}">
                <a16:creationId xmlns:a16="http://schemas.microsoft.com/office/drawing/2014/main" id="{D47AA984-8B05-6F4F-982D-D612A0F20304}"/>
              </a:ext>
            </a:extLst>
          </p:cNvPr>
          <p:cNvSpPr txBox="1"/>
          <p:nvPr/>
        </p:nvSpPr>
        <p:spPr>
          <a:xfrm>
            <a:off x="6742371" y="1407999"/>
            <a:ext cx="1194955" cy="584775"/>
          </a:xfrm>
          <a:prstGeom prst="rect">
            <a:avLst/>
          </a:prstGeom>
          <a:noFill/>
        </p:spPr>
        <p:style>
          <a:lnRef idx="2">
            <a:schemeClr val="dk1"/>
          </a:lnRef>
          <a:fillRef idx="1">
            <a:schemeClr val="lt1"/>
          </a:fillRef>
          <a:effectRef idx="0">
            <a:schemeClr val="dk1"/>
          </a:effectRef>
          <a:fontRef idx="minor">
            <a:schemeClr val="dk1"/>
          </a:fontRef>
        </p:style>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28 Weeks of data</a:t>
            </a:r>
          </a:p>
        </p:txBody>
      </p:sp>
      <p:sp>
        <p:nvSpPr>
          <p:cNvPr id="15" name="TextBox 14">
            <a:extLst>
              <a:ext uri="{FF2B5EF4-FFF2-40B4-BE49-F238E27FC236}">
                <a16:creationId xmlns:a16="http://schemas.microsoft.com/office/drawing/2014/main" id="{68479AE9-BE7A-8343-8076-2C897BA437EF}"/>
              </a:ext>
            </a:extLst>
          </p:cNvPr>
          <p:cNvSpPr txBox="1"/>
          <p:nvPr/>
        </p:nvSpPr>
        <p:spPr>
          <a:xfrm>
            <a:off x="6413049" y="4280452"/>
            <a:ext cx="1670621" cy="584775"/>
          </a:xfrm>
          <a:prstGeom prst="rect">
            <a:avLst/>
          </a:prstGeom>
          <a:noFill/>
        </p:spPr>
        <p:style>
          <a:lnRef idx="2">
            <a:schemeClr val="dk1"/>
          </a:lnRef>
          <a:fillRef idx="1">
            <a:schemeClr val="lt1"/>
          </a:fillRef>
          <a:effectRef idx="0">
            <a:schemeClr val="dk1"/>
          </a:effectRef>
          <a:fontRef idx="minor">
            <a:schemeClr val="dk1"/>
          </a:fontRef>
        </p:style>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Emailed 14,000 customers</a:t>
            </a:r>
          </a:p>
        </p:txBody>
      </p:sp>
      <p:sp>
        <p:nvSpPr>
          <p:cNvPr id="16" name="TextBox 15">
            <a:extLst>
              <a:ext uri="{FF2B5EF4-FFF2-40B4-BE49-F238E27FC236}">
                <a16:creationId xmlns:a16="http://schemas.microsoft.com/office/drawing/2014/main" id="{A91ACE2C-D33F-3D4D-9F88-D0CFC05ACA5F}"/>
              </a:ext>
            </a:extLst>
          </p:cNvPr>
          <p:cNvSpPr txBox="1"/>
          <p:nvPr/>
        </p:nvSpPr>
        <p:spPr>
          <a:xfrm>
            <a:off x="8268974" y="5159601"/>
            <a:ext cx="1237599" cy="584775"/>
          </a:xfrm>
          <a:prstGeom prst="rect">
            <a:avLst/>
          </a:prstGeom>
          <a:noFill/>
        </p:spPr>
        <p:style>
          <a:lnRef idx="2">
            <a:schemeClr val="dk1"/>
          </a:lnRef>
          <a:fillRef idx="1">
            <a:schemeClr val="lt1"/>
          </a:fillRef>
          <a:effectRef idx="0">
            <a:schemeClr val="dk1"/>
          </a:effectRef>
          <a:fontRef idx="minor">
            <a:schemeClr val="dk1"/>
          </a:fontRef>
        </p:style>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14 Questions</a:t>
            </a:r>
          </a:p>
        </p:txBody>
      </p:sp>
      <p:sp>
        <p:nvSpPr>
          <p:cNvPr id="17" name="TextBox 16">
            <a:extLst>
              <a:ext uri="{FF2B5EF4-FFF2-40B4-BE49-F238E27FC236}">
                <a16:creationId xmlns:a16="http://schemas.microsoft.com/office/drawing/2014/main" id="{B81AF193-B9E2-A14D-AA2E-89345E08F628}"/>
              </a:ext>
            </a:extLst>
          </p:cNvPr>
          <p:cNvSpPr txBox="1"/>
          <p:nvPr/>
        </p:nvSpPr>
        <p:spPr>
          <a:xfrm>
            <a:off x="6406698" y="5146796"/>
            <a:ext cx="1670621" cy="584775"/>
          </a:xfrm>
          <a:prstGeom prst="rect">
            <a:avLst/>
          </a:prstGeom>
          <a:noFill/>
        </p:spPr>
        <p:style>
          <a:lnRef idx="2">
            <a:schemeClr val="dk1"/>
          </a:lnRef>
          <a:fillRef idx="1">
            <a:schemeClr val="lt1"/>
          </a:fillRef>
          <a:effectRef idx="0">
            <a:schemeClr val="dk1"/>
          </a:effectRef>
          <a:fontRef idx="minor">
            <a:schemeClr val="dk1"/>
          </a:fontRef>
        </p:style>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Habitual &amp; One time offenders</a:t>
            </a:r>
          </a:p>
        </p:txBody>
      </p:sp>
      <p:sp>
        <p:nvSpPr>
          <p:cNvPr id="18" name="TextBox 17">
            <a:extLst>
              <a:ext uri="{FF2B5EF4-FFF2-40B4-BE49-F238E27FC236}">
                <a16:creationId xmlns:a16="http://schemas.microsoft.com/office/drawing/2014/main" id="{5D693064-496D-DF43-B46D-E3C27BBE1E56}"/>
              </a:ext>
            </a:extLst>
          </p:cNvPr>
          <p:cNvSpPr txBox="1"/>
          <p:nvPr/>
        </p:nvSpPr>
        <p:spPr>
          <a:xfrm>
            <a:off x="8245018" y="1413163"/>
            <a:ext cx="1194955" cy="584775"/>
          </a:xfrm>
          <a:prstGeom prst="rect">
            <a:avLst/>
          </a:prstGeom>
          <a:noFill/>
        </p:spPr>
        <p:style>
          <a:lnRef idx="2">
            <a:schemeClr val="dk1"/>
          </a:lnRef>
          <a:fillRef idx="1">
            <a:schemeClr val="lt1"/>
          </a:fillRef>
          <a:effectRef idx="0">
            <a:schemeClr val="dk1"/>
          </a:effectRef>
          <a:fontRef idx="minor">
            <a:schemeClr val="dk1"/>
          </a:fontRef>
        </p:style>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20 million order data</a:t>
            </a:r>
          </a:p>
        </p:txBody>
      </p:sp>
      <p:sp>
        <p:nvSpPr>
          <p:cNvPr id="19" name="TextBox 18">
            <a:extLst>
              <a:ext uri="{FF2B5EF4-FFF2-40B4-BE49-F238E27FC236}">
                <a16:creationId xmlns:a16="http://schemas.microsoft.com/office/drawing/2014/main" id="{6652B031-AA7E-9249-A116-CF9071943413}"/>
              </a:ext>
            </a:extLst>
          </p:cNvPr>
          <p:cNvSpPr txBox="1"/>
          <p:nvPr/>
        </p:nvSpPr>
        <p:spPr>
          <a:xfrm>
            <a:off x="6742370" y="2326548"/>
            <a:ext cx="1194955" cy="584775"/>
          </a:xfrm>
          <a:prstGeom prst="rect">
            <a:avLst/>
          </a:prstGeom>
          <a:noFill/>
        </p:spPr>
        <p:style>
          <a:lnRef idx="2">
            <a:schemeClr val="dk1"/>
          </a:lnRef>
          <a:fillRef idx="1">
            <a:schemeClr val="lt1"/>
          </a:fillRef>
          <a:effectRef idx="0">
            <a:schemeClr val="dk1"/>
          </a:effectRef>
          <a:fontRef idx="minor">
            <a:schemeClr val="dk1"/>
          </a:fontRef>
        </p:style>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4 levels of data slicing</a:t>
            </a:r>
          </a:p>
        </p:txBody>
      </p:sp>
      <p:sp>
        <p:nvSpPr>
          <p:cNvPr id="20" name="TextBox 19">
            <a:extLst>
              <a:ext uri="{FF2B5EF4-FFF2-40B4-BE49-F238E27FC236}">
                <a16:creationId xmlns:a16="http://schemas.microsoft.com/office/drawing/2014/main" id="{7DEDF33D-A557-3D41-93D1-0674ECC8D7BA}"/>
              </a:ext>
            </a:extLst>
          </p:cNvPr>
          <p:cNvSpPr txBox="1"/>
          <p:nvPr/>
        </p:nvSpPr>
        <p:spPr>
          <a:xfrm>
            <a:off x="8245018" y="2320638"/>
            <a:ext cx="1194955" cy="584775"/>
          </a:xfrm>
          <a:prstGeom prst="rect">
            <a:avLst/>
          </a:prstGeom>
          <a:noFill/>
        </p:spPr>
        <p:style>
          <a:lnRef idx="2">
            <a:schemeClr val="dk1"/>
          </a:lnRef>
          <a:fillRef idx="1">
            <a:schemeClr val="lt1"/>
          </a:fillRef>
          <a:effectRef idx="0">
            <a:schemeClr val="dk1"/>
          </a:effectRef>
          <a:fontRef idx="minor">
            <a:schemeClr val="dk1"/>
          </a:fontRef>
        </p:style>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13 million customers</a:t>
            </a:r>
          </a:p>
        </p:txBody>
      </p:sp>
      <p:sp>
        <p:nvSpPr>
          <p:cNvPr id="21" name="TextBox 20">
            <a:extLst>
              <a:ext uri="{FF2B5EF4-FFF2-40B4-BE49-F238E27FC236}">
                <a16:creationId xmlns:a16="http://schemas.microsoft.com/office/drawing/2014/main" id="{FA79C439-E438-8E48-9870-5D2A9A0FD194}"/>
              </a:ext>
            </a:extLst>
          </p:cNvPr>
          <p:cNvSpPr txBox="1"/>
          <p:nvPr/>
        </p:nvSpPr>
        <p:spPr>
          <a:xfrm>
            <a:off x="10676896" y="3169578"/>
            <a:ext cx="1413164" cy="1077218"/>
          </a:xfrm>
          <a:prstGeom prst="rect">
            <a:avLst/>
          </a:prstGeom>
          <a:noFill/>
          <a:ln>
            <a:solidFill>
              <a:schemeClr val="tx1"/>
            </a:solidFill>
          </a:ln>
        </p:spPr>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Combined findings are in subsequent slides</a:t>
            </a:r>
          </a:p>
        </p:txBody>
      </p:sp>
    </p:spTree>
    <p:extLst>
      <p:ext uri="{BB962C8B-B14F-4D97-AF65-F5344CB8AC3E}">
        <p14:creationId xmlns:p14="http://schemas.microsoft.com/office/powerpoint/2010/main" val="4231340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82F3-F075-5241-9CBA-D7B65FFE204F}"/>
              </a:ext>
            </a:extLst>
          </p:cNvPr>
          <p:cNvSpPr>
            <a:spLocks noGrp="1"/>
          </p:cNvSpPr>
          <p:nvPr>
            <p:ph type="title"/>
          </p:nvPr>
        </p:nvSpPr>
        <p:spPr>
          <a:xfrm>
            <a:off x="747711" y="169538"/>
            <a:ext cx="10515600" cy="1325033"/>
          </a:xfrm>
        </p:spPr>
        <p:txBody>
          <a:bodyPr/>
          <a:lstStyle/>
          <a:p>
            <a:r>
              <a:rPr lang="en-US" sz="2400" b="1" dirty="0">
                <a:solidFill>
                  <a:schemeClr val="tx2"/>
                </a:solidFill>
                <a:latin typeface="Bogle" panose="020B0503020203060203" pitchFamily="34" charset="77"/>
              </a:rPr>
              <a:t>Behavior Shaping - Output of the Study</a:t>
            </a:r>
          </a:p>
        </p:txBody>
      </p:sp>
      <p:grpSp>
        <p:nvGrpSpPr>
          <p:cNvPr id="3" name="Group 2">
            <a:extLst>
              <a:ext uri="{FF2B5EF4-FFF2-40B4-BE49-F238E27FC236}">
                <a16:creationId xmlns:a16="http://schemas.microsoft.com/office/drawing/2014/main" id="{0AA940EC-FD22-7647-84D2-71FA9387354A}"/>
              </a:ext>
            </a:extLst>
          </p:cNvPr>
          <p:cNvGrpSpPr/>
          <p:nvPr/>
        </p:nvGrpSpPr>
        <p:grpSpPr>
          <a:xfrm>
            <a:off x="2454301" y="863732"/>
            <a:ext cx="1428334" cy="1441587"/>
            <a:chOff x="488915" y="3694548"/>
            <a:chExt cx="1828800" cy="1828800"/>
          </a:xfrm>
        </p:grpSpPr>
        <p:sp>
          <p:nvSpPr>
            <p:cNvPr id="4" name="Block Arc 3">
              <a:extLst>
                <a:ext uri="{FF2B5EF4-FFF2-40B4-BE49-F238E27FC236}">
                  <a16:creationId xmlns:a16="http://schemas.microsoft.com/office/drawing/2014/main" id="{3343F520-AE2A-CB42-8E90-BBB1D385A61B}"/>
                </a:ext>
              </a:extLst>
            </p:cNvPr>
            <p:cNvSpPr/>
            <p:nvPr/>
          </p:nvSpPr>
          <p:spPr bwMode="auto">
            <a:xfrm rot="18663255">
              <a:off x="488915" y="3694548"/>
              <a:ext cx="1828800" cy="1828800"/>
            </a:xfrm>
            <a:prstGeom prst="blockArc">
              <a:avLst>
                <a:gd name="adj1" fmla="val 3476984"/>
                <a:gd name="adj2" fmla="val 20917007"/>
                <a:gd name="adj3" fmla="val 4400"/>
              </a:avLst>
            </a:prstGeom>
            <a:solidFill>
              <a:schemeClr val="accent5"/>
            </a:solidFill>
            <a:ln w="12700" cap="flat" cmpd="sng" algn="ctr">
              <a:solidFill>
                <a:schemeClr val="accent5"/>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75CF"/>
                </a:solidFill>
                <a:effectLst/>
                <a:uLnTx/>
                <a:uFillTx/>
                <a:latin typeface="Arial" charset="0"/>
                <a:ea typeface="+mn-ea"/>
                <a:cs typeface="+mn-cs"/>
              </a:endParaRPr>
            </a:p>
          </p:txBody>
        </p:sp>
        <p:sp>
          <p:nvSpPr>
            <p:cNvPr id="6" name="TextBox 5">
              <a:extLst>
                <a:ext uri="{FF2B5EF4-FFF2-40B4-BE49-F238E27FC236}">
                  <a16:creationId xmlns:a16="http://schemas.microsoft.com/office/drawing/2014/main" id="{7D96786D-2C9D-EC43-916B-75A56F11A8EE}"/>
                </a:ext>
              </a:extLst>
            </p:cNvPr>
            <p:cNvSpPr txBox="1"/>
            <p:nvPr/>
          </p:nvSpPr>
          <p:spPr>
            <a:xfrm>
              <a:off x="567018" y="4280518"/>
              <a:ext cx="1609148" cy="741847"/>
            </a:xfrm>
            <a:prstGeom prst="rect">
              <a:avLst/>
            </a:prstGeom>
            <a:noFill/>
          </p:spPr>
          <p:txBody>
            <a:bodyPr wrap="square" rtlCol="0" anchor="ctr">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Something came up</a:t>
              </a:r>
            </a:p>
          </p:txBody>
        </p:sp>
      </p:grpSp>
      <p:grpSp>
        <p:nvGrpSpPr>
          <p:cNvPr id="7" name="Group 6">
            <a:extLst>
              <a:ext uri="{FF2B5EF4-FFF2-40B4-BE49-F238E27FC236}">
                <a16:creationId xmlns:a16="http://schemas.microsoft.com/office/drawing/2014/main" id="{808D350D-C4E2-DA40-9D6A-9E64D0813B84}"/>
              </a:ext>
            </a:extLst>
          </p:cNvPr>
          <p:cNvGrpSpPr/>
          <p:nvPr/>
        </p:nvGrpSpPr>
        <p:grpSpPr>
          <a:xfrm>
            <a:off x="5204231" y="897229"/>
            <a:ext cx="1428333" cy="1441587"/>
            <a:chOff x="488915" y="3694548"/>
            <a:chExt cx="1828800" cy="1828800"/>
          </a:xfrm>
        </p:grpSpPr>
        <p:sp>
          <p:nvSpPr>
            <p:cNvPr id="8" name="Block Arc 7">
              <a:extLst>
                <a:ext uri="{FF2B5EF4-FFF2-40B4-BE49-F238E27FC236}">
                  <a16:creationId xmlns:a16="http://schemas.microsoft.com/office/drawing/2014/main" id="{73442B33-AEBA-E44B-8C04-75E84A1F9B16}"/>
                </a:ext>
              </a:extLst>
            </p:cNvPr>
            <p:cNvSpPr/>
            <p:nvPr/>
          </p:nvSpPr>
          <p:spPr bwMode="auto">
            <a:xfrm rot="18663255">
              <a:off x="488915" y="3694548"/>
              <a:ext cx="1828800" cy="1828800"/>
            </a:xfrm>
            <a:prstGeom prst="blockArc">
              <a:avLst>
                <a:gd name="adj1" fmla="val 3476984"/>
                <a:gd name="adj2" fmla="val 20917007"/>
                <a:gd name="adj3" fmla="val 4400"/>
              </a:avLst>
            </a:prstGeom>
            <a:solidFill>
              <a:schemeClr val="accent5"/>
            </a:solidFill>
            <a:ln w="12700" cap="flat" cmpd="sng" algn="ctr">
              <a:solidFill>
                <a:schemeClr val="accent5"/>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75CF"/>
                </a:solidFill>
                <a:effectLst/>
                <a:uLnTx/>
                <a:uFillTx/>
                <a:latin typeface="Arial" charset="0"/>
                <a:ea typeface="+mn-ea"/>
                <a:cs typeface="+mn-cs"/>
              </a:endParaRPr>
            </a:p>
          </p:txBody>
        </p:sp>
        <p:sp>
          <p:nvSpPr>
            <p:cNvPr id="10" name="TextBox 9">
              <a:extLst>
                <a:ext uri="{FF2B5EF4-FFF2-40B4-BE49-F238E27FC236}">
                  <a16:creationId xmlns:a16="http://schemas.microsoft.com/office/drawing/2014/main" id="{684EC7E9-7128-4B42-A3F9-51646A68C0AA}"/>
                </a:ext>
              </a:extLst>
            </p:cNvPr>
            <p:cNvSpPr txBox="1"/>
            <p:nvPr/>
          </p:nvSpPr>
          <p:spPr>
            <a:xfrm>
              <a:off x="598740" y="4128003"/>
              <a:ext cx="1609148" cy="1054204"/>
            </a:xfrm>
            <a:prstGeom prst="rect">
              <a:avLst/>
            </a:prstGeom>
            <a:noFill/>
          </p:spPr>
          <p:txBody>
            <a:bodyPr wrap="square" rtlCol="0" anchor="ctr">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Thought it was okay to come late</a:t>
              </a:r>
            </a:p>
          </p:txBody>
        </p:sp>
      </p:grpSp>
      <p:grpSp>
        <p:nvGrpSpPr>
          <p:cNvPr id="11" name="Group 10">
            <a:extLst>
              <a:ext uri="{FF2B5EF4-FFF2-40B4-BE49-F238E27FC236}">
                <a16:creationId xmlns:a16="http://schemas.microsoft.com/office/drawing/2014/main" id="{1F5A53AC-9C4B-764D-AF68-998716BEC6B6}"/>
              </a:ext>
            </a:extLst>
          </p:cNvPr>
          <p:cNvGrpSpPr/>
          <p:nvPr/>
        </p:nvGrpSpPr>
        <p:grpSpPr>
          <a:xfrm>
            <a:off x="8061954" y="897228"/>
            <a:ext cx="1428334" cy="1441587"/>
            <a:chOff x="488915" y="3694548"/>
            <a:chExt cx="1828800" cy="1828800"/>
          </a:xfrm>
        </p:grpSpPr>
        <p:sp>
          <p:nvSpPr>
            <p:cNvPr id="12" name="Block Arc 11">
              <a:extLst>
                <a:ext uri="{FF2B5EF4-FFF2-40B4-BE49-F238E27FC236}">
                  <a16:creationId xmlns:a16="http://schemas.microsoft.com/office/drawing/2014/main" id="{B7F16BC8-D388-2748-97E7-B611B26A339D}"/>
                </a:ext>
              </a:extLst>
            </p:cNvPr>
            <p:cNvSpPr/>
            <p:nvPr/>
          </p:nvSpPr>
          <p:spPr bwMode="auto">
            <a:xfrm rot="18663255">
              <a:off x="488915" y="3694548"/>
              <a:ext cx="1828800" cy="1828800"/>
            </a:xfrm>
            <a:prstGeom prst="blockArc">
              <a:avLst>
                <a:gd name="adj1" fmla="val 3476984"/>
                <a:gd name="adj2" fmla="val 20917007"/>
                <a:gd name="adj3" fmla="val 4400"/>
              </a:avLst>
            </a:prstGeom>
            <a:solidFill>
              <a:schemeClr val="accent5"/>
            </a:solidFill>
            <a:ln w="12700" cap="flat" cmpd="sng" algn="ctr">
              <a:solidFill>
                <a:schemeClr val="accent5"/>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75CF"/>
                </a:solidFill>
                <a:effectLst/>
                <a:uLnTx/>
                <a:uFillTx/>
                <a:latin typeface="Arial" charset="0"/>
                <a:ea typeface="+mn-ea"/>
                <a:cs typeface="+mn-cs"/>
              </a:endParaRPr>
            </a:p>
          </p:txBody>
        </p:sp>
        <p:sp>
          <p:nvSpPr>
            <p:cNvPr id="14" name="TextBox 13">
              <a:extLst>
                <a:ext uri="{FF2B5EF4-FFF2-40B4-BE49-F238E27FC236}">
                  <a16:creationId xmlns:a16="http://schemas.microsoft.com/office/drawing/2014/main" id="{16E76D73-A886-CC4C-8A8E-0CD80CB0BC26}"/>
                </a:ext>
              </a:extLst>
            </p:cNvPr>
            <p:cNvSpPr txBox="1"/>
            <p:nvPr/>
          </p:nvSpPr>
          <p:spPr>
            <a:xfrm>
              <a:off x="598740" y="4128004"/>
              <a:ext cx="1609148" cy="1054204"/>
            </a:xfrm>
            <a:prstGeom prst="rect">
              <a:avLst/>
            </a:prstGeom>
            <a:noFill/>
          </p:spPr>
          <p:txBody>
            <a:bodyPr wrap="square" rtlCol="0" anchor="ctr">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Came when they were free</a:t>
              </a:r>
            </a:p>
          </p:txBody>
        </p:sp>
      </p:grpSp>
      <p:sp>
        <p:nvSpPr>
          <p:cNvPr id="15" name="Rectangle 14">
            <a:extLst>
              <a:ext uri="{FF2B5EF4-FFF2-40B4-BE49-F238E27FC236}">
                <a16:creationId xmlns:a16="http://schemas.microsoft.com/office/drawing/2014/main" id="{A06EA67E-A223-764C-81EE-74914AE09ACF}"/>
              </a:ext>
            </a:extLst>
          </p:cNvPr>
          <p:cNvSpPr/>
          <p:nvPr/>
        </p:nvSpPr>
        <p:spPr>
          <a:xfrm>
            <a:off x="1790600" y="2513382"/>
            <a:ext cx="8610800" cy="1138148"/>
          </a:xfrm>
          <a:prstGeom prst="rect">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6" name="Picture 15">
            <a:extLst>
              <a:ext uri="{FF2B5EF4-FFF2-40B4-BE49-F238E27FC236}">
                <a16:creationId xmlns:a16="http://schemas.microsoft.com/office/drawing/2014/main" id="{7A541A84-B18F-C540-AC71-190E94C06BE3}"/>
              </a:ext>
            </a:extLst>
          </p:cNvPr>
          <p:cNvPicPr>
            <a:picLocks noChangeAspect="1"/>
          </p:cNvPicPr>
          <p:nvPr/>
        </p:nvPicPr>
        <p:blipFill>
          <a:blip r:embed="rId2"/>
          <a:stretch>
            <a:fillRect/>
          </a:stretch>
        </p:blipFill>
        <p:spPr>
          <a:xfrm>
            <a:off x="7389160" y="2628041"/>
            <a:ext cx="627566" cy="627566"/>
          </a:xfrm>
          <a:prstGeom prst="rect">
            <a:avLst/>
          </a:prstGeom>
        </p:spPr>
      </p:pic>
      <p:sp>
        <p:nvSpPr>
          <p:cNvPr id="17" name="Rectangle 16">
            <a:extLst>
              <a:ext uri="{FF2B5EF4-FFF2-40B4-BE49-F238E27FC236}">
                <a16:creationId xmlns:a16="http://schemas.microsoft.com/office/drawing/2014/main" id="{5BC6AEB7-59BF-6042-AD21-5E33CD19E35D}"/>
              </a:ext>
            </a:extLst>
          </p:cNvPr>
          <p:cNvSpPr/>
          <p:nvPr/>
        </p:nvSpPr>
        <p:spPr>
          <a:xfrm>
            <a:off x="4906455" y="3294512"/>
            <a:ext cx="5264960" cy="225896"/>
          </a:xfrm>
          <a:prstGeom prst="rect">
            <a:avLst/>
          </a:prstGeom>
        </p:spPr>
        <p:txBody>
          <a:bodyPr wrap="square" lIns="0" tIns="0" rIns="0" bIns="0">
            <a:spAutoFit/>
          </a:bodyPr>
          <a:lstStyle/>
          <a:p>
            <a:pPr marL="0" marR="0" lvl="0" indent="0" algn="ctr" defTabSz="1219170" rtl="0" eaLnBrk="1" fontAlgn="base" latinLnBrk="0" hangingPunct="1">
              <a:lnSpc>
                <a:spcPct val="89000"/>
              </a:lnSpc>
              <a:spcBef>
                <a:spcPct val="0"/>
              </a:spcBef>
              <a:spcAft>
                <a:spcPct val="0"/>
              </a:spcAft>
              <a:buClrTx/>
              <a:buSzTx/>
              <a:buFontTx/>
              <a:buNone/>
              <a:tabLst/>
              <a:defRPr/>
            </a:pPr>
            <a:r>
              <a:rPr kumimoji="0" lang="fr-FR" sz="1600" b="0" i="1" u="none" strike="noStrike" kern="1200" cap="none" spc="0" normalizeH="0" baseline="0" noProof="0" dirty="0">
                <a:ln>
                  <a:noFill/>
                </a:ln>
                <a:solidFill>
                  <a:srgbClr val="000000"/>
                </a:solidFill>
                <a:effectLst/>
                <a:uLnTx/>
                <a:uFillTx/>
                <a:latin typeface="Bogle" charset="0"/>
                <a:ea typeface="Bogle" charset="0"/>
                <a:cs typeface="Bogle" charset="0"/>
              </a:rPr>
              <a:t>Customer mental model: It </a:t>
            </a:r>
            <a:r>
              <a:rPr kumimoji="0" lang="fr-FR" sz="1600" b="0" i="1" u="none" strike="noStrike" kern="1200" cap="none" spc="0" normalizeH="0" baseline="0" noProof="0" dirty="0" err="1">
                <a:ln>
                  <a:noFill/>
                </a:ln>
                <a:solidFill>
                  <a:srgbClr val="000000"/>
                </a:solidFill>
                <a:effectLst/>
                <a:uLnTx/>
                <a:uFillTx/>
                <a:latin typeface="Bogle" charset="0"/>
                <a:ea typeface="Bogle" charset="0"/>
                <a:cs typeface="Bogle" charset="0"/>
              </a:rPr>
              <a:t>is</a:t>
            </a:r>
            <a:r>
              <a:rPr kumimoji="0" lang="fr-FR" sz="1600" b="0" i="1" u="none" strike="noStrike" kern="1200" cap="none" spc="0" normalizeH="0" baseline="0" noProof="0" dirty="0">
                <a:ln>
                  <a:noFill/>
                </a:ln>
                <a:solidFill>
                  <a:srgbClr val="000000"/>
                </a:solidFill>
                <a:effectLst/>
                <a:uLnTx/>
                <a:uFillTx/>
                <a:latin typeface="Bogle" charset="0"/>
                <a:ea typeface="Bogle" charset="0"/>
                <a:cs typeface="Bogle" charset="0"/>
              </a:rPr>
              <a:t> </a:t>
            </a:r>
            <a:r>
              <a:rPr kumimoji="0" lang="fr-FR" sz="1600" b="0" i="1" u="none" strike="noStrike" kern="1200" cap="none" spc="0" normalizeH="0" baseline="0" noProof="0" dirty="0" err="1">
                <a:ln>
                  <a:noFill/>
                </a:ln>
                <a:solidFill>
                  <a:srgbClr val="000000"/>
                </a:solidFill>
                <a:effectLst/>
                <a:uLnTx/>
                <a:uFillTx/>
                <a:latin typeface="Bogle" charset="0"/>
                <a:ea typeface="Bogle" charset="0"/>
                <a:cs typeface="Bogle" charset="0"/>
              </a:rPr>
              <a:t>just</a:t>
            </a:r>
            <a:r>
              <a:rPr kumimoji="0" lang="fr-FR" sz="1600" b="0" i="1" u="none" strike="noStrike" kern="1200" cap="none" spc="0" normalizeH="0" baseline="0" noProof="0" dirty="0">
                <a:ln>
                  <a:noFill/>
                </a:ln>
                <a:solidFill>
                  <a:srgbClr val="000000"/>
                </a:solidFill>
                <a:effectLst/>
                <a:uLnTx/>
                <a:uFillTx/>
                <a:latin typeface="Bogle" charset="0"/>
                <a:ea typeface="Bogle" charset="0"/>
                <a:cs typeface="Bogle" charset="0"/>
              </a:rPr>
              <a:t> a pick-up, </a:t>
            </a:r>
            <a:r>
              <a:rPr kumimoji="0" lang="fr-FR" sz="1600" b="0" i="1" u="none" strike="noStrike" kern="1200" cap="none" spc="0" normalizeH="0" baseline="0" noProof="0" dirty="0" err="1">
                <a:ln>
                  <a:noFill/>
                </a:ln>
                <a:solidFill>
                  <a:srgbClr val="000000"/>
                </a:solidFill>
                <a:effectLst/>
                <a:uLnTx/>
                <a:uFillTx/>
                <a:latin typeface="Bogle" charset="0"/>
                <a:ea typeface="Bogle" charset="0"/>
                <a:cs typeface="Bogle" charset="0"/>
              </a:rPr>
              <a:t>nothing</a:t>
            </a:r>
            <a:r>
              <a:rPr kumimoji="0" lang="fr-FR" sz="1600" b="0" i="1" u="none" strike="noStrike" kern="1200" cap="none" spc="0" normalizeH="0" baseline="0" noProof="0" dirty="0">
                <a:ln>
                  <a:noFill/>
                </a:ln>
                <a:solidFill>
                  <a:srgbClr val="000000"/>
                </a:solidFill>
                <a:effectLst/>
                <a:uLnTx/>
                <a:uFillTx/>
                <a:latin typeface="Bogle" charset="0"/>
                <a:ea typeface="Bogle" charset="0"/>
                <a:cs typeface="Bogle" charset="0"/>
              </a:rPr>
              <a:t> urgent</a:t>
            </a:r>
            <a:endParaRPr kumimoji="0" lang="en-US" sz="1600" b="0" i="1" u="none" strike="noStrike" kern="1200" cap="none" spc="0" normalizeH="0" baseline="0" noProof="0" dirty="0">
              <a:ln>
                <a:noFill/>
              </a:ln>
              <a:solidFill>
                <a:srgbClr val="000000"/>
              </a:solidFill>
              <a:effectLst/>
              <a:uLnTx/>
              <a:uFillTx/>
              <a:latin typeface="Bogle" charset="0"/>
              <a:ea typeface="Bogle" charset="0"/>
              <a:cs typeface="Bogle" charset="0"/>
            </a:endParaRPr>
          </a:p>
        </p:txBody>
      </p:sp>
      <p:sp>
        <p:nvSpPr>
          <p:cNvPr id="18" name="Rectangle 17">
            <a:extLst>
              <a:ext uri="{FF2B5EF4-FFF2-40B4-BE49-F238E27FC236}">
                <a16:creationId xmlns:a16="http://schemas.microsoft.com/office/drawing/2014/main" id="{26EC88C0-0A32-B340-AC7B-3B593525FE75}"/>
              </a:ext>
            </a:extLst>
          </p:cNvPr>
          <p:cNvSpPr/>
          <p:nvPr/>
        </p:nvSpPr>
        <p:spPr>
          <a:xfrm>
            <a:off x="2228985" y="2931902"/>
            <a:ext cx="1878966" cy="301108"/>
          </a:xfrm>
          <a:prstGeom prst="rect">
            <a:avLst/>
          </a:prstGeom>
        </p:spPr>
        <p:txBody>
          <a:bodyPr wrap="square" lIns="0" tIns="0" rIns="0" bIns="0">
            <a:spAutoFit/>
          </a:bodyPr>
          <a:lstStyle/>
          <a:p>
            <a:pPr marL="0" marR="0" lvl="0" indent="0" algn="ctr" defTabSz="1219170" rtl="0" eaLnBrk="1" fontAlgn="base" latinLnBrk="0" hangingPunct="1">
              <a:lnSpc>
                <a:spcPct val="89000"/>
              </a:lnSpc>
              <a:spcBef>
                <a:spcPct val="0"/>
              </a:spcBef>
              <a:spcAft>
                <a:spcPct val="0"/>
              </a:spcAft>
              <a:buClrTx/>
              <a:buSzTx/>
              <a:buFontTx/>
              <a:buNone/>
              <a:tabLst/>
              <a:defRPr/>
            </a:pPr>
            <a:r>
              <a:rPr kumimoji="0" lang="fr-FR" sz="2133" b="1" i="0" u="none" strike="noStrike" kern="1200" cap="none" spc="0" normalizeH="0" baseline="0" noProof="0" dirty="0">
                <a:ln>
                  <a:noFill/>
                </a:ln>
                <a:solidFill>
                  <a:srgbClr val="000000"/>
                </a:solidFill>
                <a:effectLst/>
                <a:uLnTx/>
                <a:uFillTx/>
                <a:latin typeface="Bogle" charset="0"/>
                <a:ea typeface="Bogle" charset="0"/>
                <a:cs typeface="Bogle" charset="0"/>
              </a:rPr>
              <a:t>Key Insight</a:t>
            </a:r>
            <a:endParaRPr kumimoji="0" lang="en-US" sz="1467" b="1" i="0" u="none" strike="noStrike" kern="1200" cap="none" spc="0" normalizeH="0" baseline="0" noProof="0" dirty="0">
              <a:ln>
                <a:noFill/>
              </a:ln>
              <a:solidFill>
                <a:srgbClr val="000000"/>
              </a:solidFill>
              <a:effectLst/>
              <a:uLnTx/>
              <a:uFillTx/>
              <a:latin typeface="Bogle" charset="0"/>
              <a:ea typeface="Bogle" charset="0"/>
              <a:cs typeface="Bogle" charset="0"/>
            </a:endParaRPr>
          </a:p>
        </p:txBody>
      </p:sp>
      <p:cxnSp>
        <p:nvCxnSpPr>
          <p:cNvPr id="20" name="Straight Connector 19">
            <a:extLst>
              <a:ext uri="{FF2B5EF4-FFF2-40B4-BE49-F238E27FC236}">
                <a16:creationId xmlns:a16="http://schemas.microsoft.com/office/drawing/2014/main" id="{793FD474-D3C0-DD4E-A604-DA22A150D4C7}"/>
              </a:ext>
            </a:extLst>
          </p:cNvPr>
          <p:cNvCxnSpPr/>
          <p:nvPr/>
        </p:nvCxnSpPr>
        <p:spPr>
          <a:xfrm>
            <a:off x="832207" y="3883631"/>
            <a:ext cx="10469366" cy="0"/>
          </a:xfrm>
          <a:prstGeom prst="line">
            <a:avLst/>
          </a:prstGeom>
          <a:ln w="19050">
            <a:solidFill>
              <a:srgbClr val="080808"/>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1D27725-08BD-E042-A358-1CBD582275A8}"/>
              </a:ext>
            </a:extLst>
          </p:cNvPr>
          <p:cNvSpPr/>
          <p:nvPr/>
        </p:nvSpPr>
        <p:spPr>
          <a:xfrm>
            <a:off x="5003699" y="3999644"/>
            <a:ext cx="20036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Problem Statement</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13257671-9B59-9943-94AB-9BA8251032AE}"/>
              </a:ext>
            </a:extLst>
          </p:cNvPr>
          <p:cNvCxnSpPr/>
          <p:nvPr/>
        </p:nvCxnSpPr>
        <p:spPr>
          <a:xfrm>
            <a:off x="4903880" y="4350887"/>
            <a:ext cx="2203262" cy="0"/>
          </a:xfrm>
          <a:prstGeom prst="line">
            <a:avLst/>
          </a:prstGeom>
          <a:ln w="12700">
            <a:solidFill>
              <a:srgbClr val="080808"/>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3513061-D00F-9F4F-805E-FA01E8EC6474}"/>
              </a:ext>
            </a:extLst>
          </p:cNvPr>
          <p:cNvSpPr/>
          <p:nvPr/>
        </p:nvSpPr>
        <p:spPr>
          <a:xfrm>
            <a:off x="2770290" y="4535553"/>
            <a:ext cx="668625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Build solutions to influence customer behavior and mental model to - </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26" name="Straight Connector 25">
            <a:extLst>
              <a:ext uri="{FF2B5EF4-FFF2-40B4-BE49-F238E27FC236}">
                <a16:creationId xmlns:a16="http://schemas.microsoft.com/office/drawing/2014/main" id="{10588AC1-0B4E-F24D-90AE-7B15BF1EFC43}"/>
              </a:ext>
            </a:extLst>
          </p:cNvPr>
          <p:cNvCxnSpPr/>
          <p:nvPr/>
        </p:nvCxnSpPr>
        <p:spPr>
          <a:xfrm>
            <a:off x="6113417" y="5044611"/>
            <a:ext cx="0" cy="1078787"/>
          </a:xfrm>
          <a:prstGeom prst="line">
            <a:avLst/>
          </a:prstGeom>
          <a:ln w="19050">
            <a:solidFill>
              <a:srgbClr val="080808"/>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288DAFB-14C9-6447-AAA9-239E958A1E5B}"/>
              </a:ext>
            </a:extLst>
          </p:cNvPr>
          <p:cNvSpPr/>
          <p:nvPr/>
        </p:nvSpPr>
        <p:spPr>
          <a:xfrm>
            <a:off x="801385" y="5311738"/>
            <a:ext cx="410673" cy="431515"/>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1</a:t>
            </a:r>
          </a:p>
        </p:txBody>
      </p:sp>
      <p:sp>
        <p:nvSpPr>
          <p:cNvPr id="28" name="Oval 27">
            <a:extLst>
              <a:ext uri="{FF2B5EF4-FFF2-40B4-BE49-F238E27FC236}">
                <a16:creationId xmlns:a16="http://schemas.microsoft.com/office/drawing/2014/main" id="{C41231F7-1D29-274E-BC30-474BF88A904A}"/>
              </a:ext>
            </a:extLst>
          </p:cNvPr>
          <p:cNvSpPr/>
          <p:nvPr/>
        </p:nvSpPr>
        <p:spPr>
          <a:xfrm>
            <a:off x="6598800" y="5311738"/>
            <a:ext cx="410673" cy="431515"/>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2</a:t>
            </a:r>
          </a:p>
        </p:txBody>
      </p:sp>
      <p:sp>
        <p:nvSpPr>
          <p:cNvPr id="29" name="TextBox 28">
            <a:extLst>
              <a:ext uri="{FF2B5EF4-FFF2-40B4-BE49-F238E27FC236}">
                <a16:creationId xmlns:a16="http://schemas.microsoft.com/office/drawing/2014/main" id="{F160E3CC-5687-1447-B6A7-C46484667AD6}"/>
              </a:ext>
            </a:extLst>
          </p:cNvPr>
          <p:cNvSpPr txBox="1"/>
          <p:nvPr/>
        </p:nvSpPr>
        <p:spPr>
          <a:xfrm>
            <a:off x="1597633" y="5235107"/>
            <a:ext cx="4130209" cy="584775"/>
          </a:xfrm>
          <a:prstGeom prst="rect">
            <a:avLst/>
          </a:prstGeom>
          <a:noFill/>
        </p:spPr>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Customers are showing up in the hour that they were selected </a:t>
            </a:r>
          </a:p>
        </p:txBody>
      </p:sp>
      <p:sp>
        <p:nvSpPr>
          <p:cNvPr id="30" name="TextBox 29">
            <a:extLst>
              <a:ext uri="{FF2B5EF4-FFF2-40B4-BE49-F238E27FC236}">
                <a16:creationId xmlns:a16="http://schemas.microsoft.com/office/drawing/2014/main" id="{A3A1D561-2468-FB42-AE8D-19A6178D0EF4}"/>
              </a:ext>
            </a:extLst>
          </p:cNvPr>
          <p:cNvSpPr txBox="1"/>
          <p:nvPr/>
        </p:nvSpPr>
        <p:spPr>
          <a:xfrm>
            <a:off x="7260406" y="5235106"/>
            <a:ext cx="4130209" cy="584775"/>
          </a:xfrm>
          <a:prstGeom prst="rect">
            <a:avLst/>
          </a:prstGeom>
          <a:noFill/>
        </p:spPr>
        <p:txBody>
          <a:bodyPr wrap="square" lIns="45720" r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Customers are showing up in the hour that we want them to that are low traffic hours</a:t>
            </a:r>
          </a:p>
        </p:txBody>
      </p:sp>
    </p:spTree>
    <p:extLst>
      <p:ext uri="{BB962C8B-B14F-4D97-AF65-F5344CB8AC3E}">
        <p14:creationId xmlns:p14="http://schemas.microsoft.com/office/powerpoint/2010/main" val="384287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66AB-8D57-0945-B2D5-8F00ECA8A880}"/>
              </a:ext>
            </a:extLst>
          </p:cNvPr>
          <p:cNvSpPr>
            <a:spLocks noGrp="1"/>
          </p:cNvSpPr>
          <p:nvPr>
            <p:ph type="title"/>
          </p:nvPr>
        </p:nvSpPr>
        <p:spPr>
          <a:xfrm>
            <a:off x="740664" y="122350"/>
            <a:ext cx="10515600" cy="1325033"/>
          </a:xfrm>
        </p:spPr>
        <p:txBody>
          <a:bodyPr/>
          <a:lstStyle/>
          <a:p>
            <a:r>
              <a:rPr lang="en-US" sz="2400" b="1" dirty="0">
                <a:solidFill>
                  <a:schemeClr val="tx2"/>
                </a:solidFill>
                <a:latin typeface="Bogle" panose="020B0503020203060203" pitchFamily="34" charset="77"/>
              </a:rPr>
              <a:t>Behavior Shaping - Solutions already in flight</a:t>
            </a:r>
          </a:p>
        </p:txBody>
      </p:sp>
      <p:sp>
        <p:nvSpPr>
          <p:cNvPr id="3" name="Rectangle 2">
            <a:extLst>
              <a:ext uri="{FF2B5EF4-FFF2-40B4-BE49-F238E27FC236}">
                <a16:creationId xmlns:a16="http://schemas.microsoft.com/office/drawing/2014/main" id="{94EC6623-C586-6D44-9F9F-908B63174A6B}"/>
              </a:ext>
            </a:extLst>
          </p:cNvPr>
          <p:cNvSpPr/>
          <p:nvPr/>
        </p:nvSpPr>
        <p:spPr>
          <a:xfrm>
            <a:off x="740664" y="1447383"/>
            <a:ext cx="10972800" cy="4401205"/>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Demand Shaping – Push/Pull UI: </a:t>
            </a:r>
            <a:r>
              <a:rPr kumimoji="0" lang="en-US" sz="1400" b="0" i="0" u="none" strike="noStrike" kern="1200" cap="none" spc="0" normalizeH="0" baseline="0" noProof="0" dirty="0">
                <a:ln>
                  <a:noFill/>
                </a:ln>
                <a:solidFill>
                  <a:srgbClr val="000000"/>
                </a:solidFill>
                <a:effectLst/>
                <a:uLnTx/>
                <a:uFillTx/>
                <a:latin typeface="Arial"/>
                <a:ea typeface="+mn-ea"/>
                <a:cs typeface="+mn-cs"/>
              </a:rPr>
              <a:t>During slot selection, we will actively engage customers and tell them which slots are busy and will have higher wait time. The goal is that this messaging will prompt some customers to move away from rush hours into a slot that will have a lower wait time. This test is slated to go-live in early May.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Updated messaging of the pick-up proposition:</a:t>
            </a:r>
            <a:r>
              <a:rPr kumimoji="0" lang="en-US" sz="1400" b="0" i="0" u="none" strike="noStrike" kern="1200" cap="none" spc="0" normalizeH="0" baseline="0" noProof="0" dirty="0">
                <a:ln>
                  <a:noFill/>
                </a:ln>
                <a:solidFill>
                  <a:srgbClr val="000000"/>
                </a:solidFill>
                <a:effectLst/>
                <a:uLnTx/>
                <a:uFillTx/>
                <a:latin typeface="Arial"/>
                <a:ea typeface="+mn-ea"/>
                <a:cs typeface="+mn-cs"/>
              </a:rPr>
              <a:t> We will be actively messaging to the customers why arriving within the slot is important. Also, we will be trying to influence the customer’s mindset that it is not okay to come late. Specific action items around this are in discovery phase and we should hear more tangible outputs as we finalize Q2 roadmap. Other things are – add to calendar, share with alternate person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We missed your email:</a:t>
            </a:r>
            <a:r>
              <a:rPr kumimoji="0" lang="en-US" sz="1400" b="0" i="0" u="none" strike="noStrike" kern="1200" cap="none" spc="0" normalizeH="0" baseline="0" noProof="0" dirty="0">
                <a:ln>
                  <a:noFill/>
                </a:ln>
                <a:solidFill>
                  <a:srgbClr val="000000"/>
                </a:solidFill>
                <a:effectLst/>
                <a:uLnTx/>
                <a:uFillTx/>
                <a:latin typeface="Arial"/>
                <a:ea typeface="+mn-ea"/>
                <a:cs typeface="+mn-cs"/>
              </a:rPr>
              <a:t> We have an email that is getting created, that will be triggered if customers miss their slots and asking them to call us to tell us when they will </a:t>
            </a:r>
            <a:r>
              <a:rPr kumimoji="0" lang="en-US" sz="1400" b="0" i="0" u="none" strike="noStrike" kern="1200" cap="none" spc="0" normalizeH="0" baseline="0" noProof="0" dirty="0" err="1">
                <a:ln>
                  <a:noFill/>
                </a:ln>
                <a:solidFill>
                  <a:srgbClr val="000000"/>
                </a:solidFill>
                <a:effectLst/>
                <a:uLnTx/>
                <a:uFillTx/>
                <a:latin typeface="Arial"/>
                <a:ea typeface="+mn-ea"/>
                <a:cs typeface="+mn-cs"/>
              </a:rPr>
              <a:t>showup</a:t>
            </a:r>
            <a:r>
              <a:rPr kumimoji="0" lang="en-US" sz="1400" b="0" i="0" u="none" strike="noStrike" kern="1200" cap="none" spc="0" normalizeH="0" baseline="0" noProof="0" dirty="0">
                <a:ln>
                  <a:noFill/>
                </a:ln>
                <a:solidFill>
                  <a:srgbClr val="000000"/>
                </a:solidFill>
                <a:effectLst/>
                <a:uLnTx/>
                <a:uFillTx/>
                <a:latin typeface="Arial"/>
                <a:ea typeface="+mn-ea"/>
                <a:cs typeface="+mn-cs"/>
              </a:rPr>
              <a:t>. Future plan is to ask customers who are late to select another slot in the day that is not rush hour using that automated email.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Intra-hour optimization</a:t>
            </a:r>
            <a:r>
              <a:rPr kumimoji="0" lang="en-US" sz="1400" b="0" i="0" u="none" strike="noStrike" kern="1200" cap="none" spc="0" normalizeH="0" baseline="0" noProof="0" dirty="0">
                <a:ln>
                  <a:noFill/>
                </a:ln>
                <a:solidFill>
                  <a:srgbClr val="000000"/>
                </a:solidFill>
                <a:effectLst/>
                <a:uLnTx/>
                <a:uFillTx/>
                <a:latin typeface="Arial"/>
                <a:ea typeface="+mn-ea"/>
                <a:cs typeface="+mn-cs"/>
              </a:rPr>
              <a:t>: We are actively trying to push the customers to the center of the hour so that cars are more evenly distributed throughout the hour. We have a test slotted to go live in week 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err="1">
                <a:ln>
                  <a:noFill/>
                </a:ln>
                <a:solidFill>
                  <a:srgbClr val="000000"/>
                </a:solidFill>
                <a:effectLst/>
                <a:uLnTx/>
                <a:uFillTx/>
                <a:latin typeface="Arial"/>
                <a:ea typeface="+mn-ea"/>
                <a:cs typeface="+mn-cs"/>
              </a:rPr>
              <a:t>Comms</a:t>
            </a:r>
            <a:r>
              <a:rPr kumimoji="0" lang="en-US" sz="1400" b="1" i="0" u="none" strike="noStrike" kern="1200" cap="none" spc="0" normalizeH="0" baseline="0" noProof="0" dirty="0">
                <a:ln>
                  <a:noFill/>
                </a:ln>
                <a:solidFill>
                  <a:srgbClr val="000000"/>
                </a:solidFill>
                <a:effectLst/>
                <a:uLnTx/>
                <a:uFillTx/>
                <a:latin typeface="Arial"/>
                <a:ea typeface="+mn-ea"/>
                <a:cs typeface="+mn-cs"/>
              </a:rPr>
              <a:t> Throttling</a:t>
            </a:r>
            <a:r>
              <a:rPr kumimoji="0" lang="en-US" sz="1400" b="0" i="0" u="none" strike="noStrike" kern="1200" cap="none" spc="0" normalizeH="0" baseline="0" noProof="0" dirty="0">
                <a:ln>
                  <a:noFill/>
                </a:ln>
                <a:solidFill>
                  <a:srgbClr val="000000"/>
                </a:solidFill>
                <a:effectLst/>
                <a:uLnTx/>
                <a:uFillTx/>
                <a:latin typeface="Arial"/>
                <a:ea typeface="+mn-ea"/>
                <a:cs typeface="+mn-cs"/>
              </a:rPr>
              <a:t>: This quarter we are planning to run another test that will send order ready email to customers at different times so that they leave for stores at a different time, enabling smoother parking lot traffic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Changing the name of pick-up slot to pick-up appointment</a:t>
            </a:r>
          </a:p>
        </p:txBody>
      </p:sp>
    </p:spTree>
    <p:extLst>
      <p:ext uri="{BB962C8B-B14F-4D97-AF65-F5344CB8AC3E}">
        <p14:creationId xmlns:p14="http://schemas.microsoft.com/office/powerpoint/2010/main" val="1739090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69E23D6-5FCC-9F4F-81D6-E83D977C0091}"/>
              </a:ext>
            </a:extLst>
          </p:cNvPr>
          <p:cNvSpPr/>
          <p:nvPr/>
        </p:nvSpPr>
        <p:spPr>
          <a:xfrm>
            <a:off x="6923708" y="755051"/>
            <a:ext cx="4061434" cy="4061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F547F4EA-C101-8743-94B0-A684652892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98898" y="920404"/>
            <a:ext cx="4039662" cy="3896081"/>
          </a:xfrm>
          <a:prstGeom prst="rect">
            <a:avLst/>
          </a:prstGeom>
        </p:spPr>
      </p:pic>
      <p:pic>
        <p:nvPicPr>
          <p:cNvPr id="3" name="Picture 2">
            <a:extLst>
              <a:ext uri="{FF2B5EF4-FFF2-40B4-BE49-F238E27FC236}">
                <a16:creationId xmlns:a16="http://schemas.microsoft.com/office/drawing/2014/main" id="{0A77191C-5518-5841-953F-6B4B75E717C9}"/>
              </a:ext>
            </a:extLst>
          </p:cNvPr>
          <p:cNvPicPr>
            <a:picLocks noChangeAspect="1"/>
          </p:cNvPicPr>
          <p:nvPr/>
        </p:nvPicPr>
        <p:blipFill>
          <a:blip r:embed="rId4"/>
          <a:stretch>
            <a:fillRect/>
          </a:stretch>
        </p:blipFill>
        <p:spPr>
          <a:xfrm>
            <a:off x="6619979" y="4816485"/>
            <a:ext cx="5397500" cy="1993900"/>
          </a:xfrm>
          <a:prstGeom prst="rect">
            <a:avLst/>
          </a:prstGeom>
        </p:spPr>
      </p:pic>
      <p:pic>
        <p:nvPicPr>
          <p:cNvPr id="11" name="Picture 10">
            <a:extLst>
              <a:ext uri="{FF2B5EF4-FFF2-40B4-BE49-F238E27FC236}">
                <a16:creationId xmlns:a16="http://schemas.microsoft.com/office/drawing/2014/main" id="{4EDE610C-8A43-8F45-BA63-271D9B76E74A}"/>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2398751">
            <a:off x="10009829" y="-247797"/>
            <a:ext cx="3388891" cy="2165628"/>
          </a:xfrm>
          <a:prstGeom prst="rect">
            <a:avLst/>
          </a:prstGeom>
        </p:spPr>
      </p:pic>
      <p:sp>
        <p:nvSpPr>
          <p:cNvPr id="7" name="Title 2">
            <a:extLst>
              <a:ext uri="{FF2B5EF4-FFF2-40B4-BE49-F238E27FC236}">
                <a16:creationId xmlns:a16="http://schemas.microsoft.com/office/drawing/2014/main" id="{B3B08CB0-3ED8-B64C-B18A-C2B750FF5DDA}"/>
              </a:ext>
            </a:extLst>
          </p:cNvPr>
          <p:cNvSpPr txBox="1">
            <a:spLocks/>
          </p:cNvSpPr>
          <p:nvPr/>
        </p:nvSpPr>
        <p:spPr>
          <a:xfrm>
            <a:off x="1760090" y="2080918"/>
            <a:ext cx="11426658" cy="14096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900" b="1" kern="1200">
                <a:solidFill>
                  <a:schemeClr val="bg1"/>
                </a:solidFill>
                <a:latin typeface="+mn-lt"/>
                <a:ea typeface="+mj-ea"/>
                <a:cs typeface="+mj-cs"/>
              </a:defRPr>
            </a:lvl1pPr>
          </a:lstStyle>
          <a:p>
            <a:r>
              <a:rPr lang="en-US" sz="3600" dirty="0">
                <a:solidFill>
                  <a:schemeClr val="tx2"/>
                </a:solidFill>
              </a:rPr>
              <a:t>Delivery Experience</a:t>
            </a:r>
            <a:br>
              <a:rPr lang="en-US" sz="3600" dirty="0">
                <a:solidFill>
                  <a:schemeClr val="tx2"/>
                </a:solidFill>
              </a:rPr>
            </a:br>
            <a:br>
              <a:rPr lang="en-US" sz="3600" dirty="0">
                <a:solidFill>
                  <a:schemeClr val="tx2"/>
                </a:solidFill>
              </a:rPr>
            </a:br>
            <a:r>
              <a:rPr lang="en-US" sz="2700" dirty="0">
                <a:solidFill>
                  <a:schemeClr val="tx2"/>
                </a:solidFill>
              </a:rPr>
              <a:t>Presenter: Kara Boehm</a:t>
            </a:r>
            <a:endParaRPr lang="en-US" sz="3600" dirty="0">
              <a:solidFill>
                <a:schemeClr val="tx2"/>
              </a:solidFill>
            </a:endParaRPr>
          </a:p>
        </p:txBody>
      </p:sp>
      <p:pic>
        <p:nvPicPr>
          <p:cNvPr id="8" name="Picture 7">
            <a:extLst>
              <a:ext uri="{FF2B5EF4-FFF2-40B4-BE49-F238E27FC236}">
                <a16:creationId xmlns:a16="http://schemas.microsoft.com/office/drawing/2014/main" id="{66D1336C-59E2-544F-86E1-9B2FEB8D4A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47643" y="918421"/>
            <a:ext cx="2188566" cy="999128"/>
          </a:xfrm>
          <a:prstGeom prst="rect">
            <a:avLst/>
          </a:prstGeom>
        </p:spPr>
      </p:pic>
    </p:spTree>
    <p:extLst>
      <p:ext uri="{BB962C8B-B14F-4D97-AF65-F5344CB8AC3E}">
        <p14:creationId xmlns:p14="http://schemas.microsoft.com/office/powerpoint/2010/main" val="4226419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EB880BC0-45FA-1844-B0F6-EF2F0549738D}"/>
              </a:ext>
            </a:extLst>
          </p:cNvPr>
          <p:cNvSpPr txBox="1"/>
          <p:nvPr/>
        </p:nvSpPr>
        <p:spPr>
          <a:xfrm>
            <a:off x="1274778" y="1287622"/>
            <a:ext cx="368085" cy="246221"/>
          </a:xfrm>
          <a:prstGeom prst="rect">
            <a:avLst/>
          </a:prstGeom>
          <a:noFill/>
        </p:spPr>
        <p:txBody>
          <a:bodyPr wrap="square" rtlCol="0">
            <a:spAutoFit/>
          </a:bodyPr>
          <a:lstStyle/>
          <a:p>
            <a:fld id="{9F8A0AD0-F418-9F44-8CA6-8DE9C283D787}" type="slidenum">
              <a:rPr lang="en-US" sz="1000" b="1">
                <a:solidFill>
                  <a:prstClr val="white"/>
                </a:solidFill>
                <a:latin typeface="Bogle" panose="020B0503020203060203" pitchFamily="34" charset="77"/>
              </a:rPr>
              <a:pPr/>
              <a:t>19</a:t>
            </a:fld>
            <a:endParaRPr lang="en-US" sz="1000" b="1">
              <a:solidFill>
                <a:prstClr val="white"/>
              </a:solidFill>
              <a:latin typeface="Bogle" panose="020B0503020203060203" pitchFamily="34" charset="77"/>
            </a:endParaRPr>
          </a:p>
        </p:txBody>
      </p:sp>
      <p:sp>
        <p:nvSpPr>
          <p:cNvPr id="36" name="Right Arrow 35">
            <a:extLst>
              <a:ext uri="{FF2B5EF4-FFF2-40B4-BE49-F238E27FC236}">
                <a16:creationId xmlns:a16="http://schemas.microsoft.com/office/drawing/2014/main" id="{BB6777B9-51F1-F342-A49E-338C8F528452}"/>
              </a:ext>
            </a:extLst>
          </p:cNvPr>
          <p:cNvSpPr/>
          <p:nvPr/>
        </p:nvSpPr>
        <p:spPr>
          <a:xfrm>
            <a:off x="1380196" y="3498172"/>
            <a:ext cx="9242770" cy="271200"/>
          </a:xfrm>
          <a:prstGeom prst="rightArrow">
            <a:avLst/>
          </a:prstGeom>
          <a:solidFill>
            <a:srgbClr val="003896"/>
          </a:solidFill>
          <a:ln w="12700" cap="flat" cmpd="sng" algn="ctr">
            <a:solidFill>
              <a:srgbClr val="0038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0690F6C0-044A-4A49-9CE0-72CD6E2790E2}"/>
              </a:ext>
            </a:extLst>
          </p:cNvPr>
          <p:cNvSpPr txBox="1"/>
          <p:nvPr/>
        </p:nvSpPr>
        <p:spPr>
          <a:xfrm>
            <a:off x="804672" y="2448572"/>
            <a:ext cx="114298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Awareness</a:t>
            </a:r>
          </a:p>
          <a:p>
            <a:pPr algn="ctr"/>
            <a:r>
              <a:rPr lang="en-US" sz="1400" b="1" dirty="0">
                <a:solidFill>
                  <a:srgbClr val="003896"/>
                </a:solidFill>
                <a:latin typeface="Bogle" panose="020B0503020203060203" pitchFamily="34" charset="77"/>
              </a:rPr>
              <a:t>of delivery</a:t>
            </a:r>
          </a:p>
        </p:txBody>
      </p:sp>
      <p:cxnSp>
        <p:nvCxnSpPr>
          <p:cNvPr id="38" name="Straight Connector 37">
            <a:extLst>
              <a:ext uri="{FF2B5EF4-FFF2-40B4-BE49-F238E27FC236}">
                <a16:creationId xmlns:a16="http://schemas.microsoft.com/office/drawing/2014/main" id="{1D6E09A1-F6B1-BC43-83EC-9C05CEC51A7B}"/>
              </a:ext>
            </a:extLst>
          </p:cNvPr>
          <p:cNvCxnSpPr>
            <a:cxnSpLocks/>
          </p:cNvCxnSpPr>
          <p:nvPr/>
        </p:nvCxnSpPr>
        <p:spPr>
          <a:xfrm flipH="1">
            <a:off x="1376167" y="3098877"/>
            <a:ext cx="1" cy="1105373"/>
          </a:xfrm>
          <a:prstGeom prst="line">
            <a:avLst/>
          </a:prstGeom>
          <a:noFill/>
          <a:ln w="28575" cap="flat" cmpd="sng" algn="ctr">
            <a:solidFill>
              <a:srgbClr val="003896"/>
            </a:solidFill>
            <a:prstDash val="solid"/>
            <a:miter lim="800000"/>
          </a:ln>
          <a:effectLst/>
        </p:spPr>
      </p:cxnSp>
      <p:sp>
        <p:nvSpPr>
          <p:cNvPr id="39" name="TextBox 38">
            <a:extLst>
              <a:ext uri="{FF2B5EF4-FFF2-40B4-BE49-F238E27FC236}">
                <a16:creationId xmlns:a16="http://schemas.microsoft.com/office/drawing/2014/main" id="{7C0EFEFE-22EC-5F4A-B38C-9251076C9C28}"/>
              </a:ext>
            </a:extLst>
          </p:cNvPr>
          <p:cNvSpPr txBox="1"/>
          <p:nvPr/>
        </p:nvSpPr>
        <p:spPr>
          <a:xfrm>
            <a:off x="2403115" y="2567976"/>
            <a:ext cx="1142989"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Build basket</a:t>
            </a:r>
          </a:p>
        </p:txBody>
      </p:sp>
      <p:sp>
        <p:nvSpPr>
          <p:cNvPr id="40" name="TextBox 39">
            <a:extLst>
              <a:ext uri="{FF2B5EF4-FFF2-40B4-BE49-F238E27FC236}">
                <a16:creationId xmlns:a16="http://schemas.microsoft.com/office/drawing/2014/main" id="{55E9ECED-30EF-D24D-9818-791284123A66}"/>
              </a:ext>
            </a:extLst>
          </p:cNvPr>
          <p:cNvSpPr txBox="1"/>
          <p:nvPr/>
        </p:nvSpPr>
        <p:spPr>
          <a:xfrm>
            <a:off x="3229454" y="4308655"/>
            <a:ext cx="1142989"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Book slot</a:t>
            </a:r>
          </a:p>
        </p:txBody>
      </p:sp>
      <p:sp>
        <p:nvSpPr>
          <p:cNvPr id="41" name="TextBox 40">
            <a:extLst>
              <a:ext uri="{FF2B5EF4-FFF2-40B4-BE49-F238E27FC236}">
                <a16:creationId xmlns:a16="http://schemas.microsoft.com/office/drawing/2014/main" id="{BF36D2BF-32BA-ED4C-BE29-90584E95D6A9}"/>
              </a:ext>
            </a:extLst>
          </p:cNvPr>
          <p:cNvSpPr txBox="1"/>
          <p:nvPr/>
        </p:nvSpPr>
        <p:spPr>
          <a:xfrm>
            <a:off x="4012215" y="2567975"/>
            <a:ext cx="1142989"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Checkout</a:t>
            </a:r>
          </a:p>
        </p:txBody>
      </p:sp>
      <p:sp>
        <p:nvSpPr>
          <p:cNvPr id="42" name="TextBox 41">
            <a:extLst>
              <a:ext uri="{FF2B5EF4-FFF2-40B4-BE49-F238E27FC236}">
                <a16:creationId xmlns:a16="http://schemas.microsoft.com/office/drawing/2014/main" id="{2669C3CE-7459-3642-A4C6-016AB01C0EB1}"/>
              </a:ext>
            </a:extLst>
          </p:cNvPr>
          <p:cNvSpPr txBox="1"/>
          <p:nvPr/>
        </p:nvSpPr>
        <p:spPr>
          <a:xfrm>
            <a:off x="4688985" y="4354822"/>
            <a:ext cx="138964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Order confirmation</a:t>
            </a:r>
          </a:p>
        </p:txBody>
      </p:sp>
      <p:sp>
        <p:nvSpPr>
          <p:cNvPr id="43" name="TextBox 42">
            <a:extLst>
              <a:ext uri="{FF2B5EF4-FFF2-40B4-BE49-F238E27FC236}">
                <a16:creationId xmlns:a16="http://schemas.microsoft.com/office/drawing/2014/main" id="{6A5CB087-D36F-7B44-9EE2-20BAB9CE3B54}"/>
              </a:ext>
            </a:extLst>
          </p:cNvPr>
          <p:cNvSpPr txBox="1"/>
          <p:nvPr/>
        </p:nvSpPr>
        <p:spPr>
          <a:xfrm>
            <a:off x="6408863" y="4341934"/>
            <a:ext cx="114298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Driver on the way</a:t>
            </a:r>
          </a:p>
        </p:txBody>
      </p:sp>
      <p:sp>
        <p:nvSpPr>
          <p:cNvPr id="44" name="TextBox 43">
            <a:extLst>
              <a:ext uri="{FF2B5EF4-FFF2-40B4-BE49-F238E27FC236}">
                <a16:creationId xmlns:a16="http://schemas.microsoft.com/office/drawing/2014/main" id="{C95BD195-19ED-8E49-810C-F771C9958F91}"/>
              </a:ext>
            </a:extLst>
          </p:cNvPr>
          <p:cNvSpPr txBox="1"/>
          <p:nvPr/>
        </p:nvSpPr>
        <p:spPr>
          <a:xfrm>
            <a:off x="7186714" y="2471248"/>
            <a:ext cx="114298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Driver arrived</a:t>
            </a:r>
          </a:p>
        </p:txBody>
      </p:sp>
      <p:sp>
        <p:nvSpPr>
          <p:cNvPr id="45" name="TextBox 44">
            <a:extLst>
              <a:ext uri="{FF2B5EF4-FFF2-40B4-BE49-F238E27FC236}">
                <a16:creationId xmlns:a16="http://schemas.microsoft.com/office/drawing/2014/main" id="{6794CDBB-A108-0E43-958B-AC95F007FAB2}"/>
              </a:ext>
            </a:extLst>
          </p:cNvPr>
          <p:cNvSpPr txBox="1"/>
          <p:nvPr/>
        </p:nvSpPr>
        <p:spPr>
          <a:xfrm>
            <a:off x="7796650" y="4349045"/>
            <a:ext cx="1479518"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Driver/customer handoff</a:t>
            </a:r>
          </a:p>
        </p:txBody>
      </p:sp>
      <p:sp>
        <p:nvSpPr>
          <p:cNvPr id="46" name="TextBox 45">
            <a:extLst>
              <a:ext uri="{FF2B5EF4-FFF2-40B4-BE49-F238E27FC236}">
                <a16:creationId xmlns:a16="http://schemas.microsoft.com/office/drawing/2014/main" id="{627440CF-E3C0-F341-A5A9-F9D6123A3DDC}"/>
              </a:ext>
            </a:extLst>
          </p:cNvPr>
          <p:cNvSpPr txBox="1"/>
          <p:nvPr/>
        </p:nvSpPr>
        <p:spPr>
          <a:xfrm>
            <a:off x="8594328" y="2471248"/>
            <a:ext cx="1409693"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Delivery confirmation</a:t>
            </a:r>
          </a:p>
        </p:txBody>
      </p:sp>
      <p:sp>
        <p:nvSpPr>
          <p:cNvPr id="47" name="TextBox 46">
            <a:extLst>
              <a:ext uri="{FF2B5EF4-FFF2-40B4-BE49-F238E27FC236}">
                <a16:creationId xmlns:a16="http://schemas.microsoft.com/office/drawing/2014/main" id="{B2D32050-F384-364A-A590-0E4B67865ABB}"/>
              </a:ext>
            </a:extLst>
          </p:cNvPr>
          <p:cNvSpPr txBox="1"/>
          <p:nvPr/>
        </p:nvSpPr>
        <p:spPr>
          <a:xfrm>
            <a:off x="9355813" y="4358216"/>
            <a:ext cx="1409693"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Post order</a:t>
            </a:r>
          </a:p>
        </p:txBody>
      </p:sp>
      <p:cxnSp>
        <p:nvCxnSpPr>
          <p:cNvPr id="48" name="Straight Connector 47">
            <a:extLst>
              <a:ext uri="{FF2B5EF4-FFF2-40B4-BE49-F238E27FC236}">
                <a16:creationId xmlns:a16="http://schemas.microsoft.com/office/drawing/2014/main" id="{F0D5986D-9866-4543-8E5B-CF78AC020DB5}"/>
              </a:ext>
            </a:extLst>
          </p:cNvPr>
          <p:cNvCxnSpPr>
            <a:cxnSpLocks/>
          </p:cNvCxnSpPr>
          <p:nvPr/>
        </p:nvCxnSpPr>
        <p:spPr>
          <a:xfrm flipH="1">
            <a:off x="2125840" y="3098877"/>
            <a:ext cx="1" cy="1105373"/>
          </a:xfrm>
          <a:prstGeom prst="line">
            <a:avLst/>
          </a:prstGeom>
          <a:noFill/>
          <a:ln w="28575" cap="flat" cmpd="sng" algn="ctr">
            <a:solidFill>
              <a:srgbClr val="003896"/>
            </a:solidFill>
            <a:prstDash val="solid"/>
            <a:miter lim="800000"/>
          </a:ln>
          <a:effectLst/>
        </p:spPr>
      </p:cxnSp>
      <p:cxnSp>
        <p:nvCxnSpPr>
          <p:cNvPr id="49" name="Straight Connector 48">
            <a:extLst>
              <a:ext uri="{FF2B5EF4-FFF2-40B4-BE49-F238E27FC236}">
                <a16:creationId xmlns:a16="http://schemas.microsoft.com/office/drawing/2014/main" id="{1E746BC6-6B78-B447-A1D1-5ACB195EAC3C}"/>
              </a:ext>
            </a:extLst>
          </p:cNvPr>
          <p:cNvCxnSpPr>
            <a:cxnSpLocks/>
          </p:cNvCxnSpPr>
          <p:nvPr/>
        </p:nvCxnSpPr>
        <p:spPr>
          <a:xfrm flipH="1">
            <a:off x="2974610" y="3114009"/>
            <a:ext cx="1" cy="1105373"/>
          </a:xfrm>
          <a:prstGeom prst="line">
            <a:avLst/>
          </a:prstGeom>
          <a:noFill/>
          <a:ln w="28575" cap="flat" cmpd="sng" algn="ctr">
            <a:solidFill>
              <a:srgbClr val="003896"/>
            </a:solidFill>
            <a:prstDash val="solid"/>
            <a:miter lim="800000"/>
          </a:ln>
          <a:effectLst/>
        </p:spPr>
      </p:cxnSp>
      <p:cxnSp>
        <p:nvCxnSpPr>
          <p:cNvPr id="50" name="Straight Connector 49">
            <a:extLst>
              <a:ext uri="{FF2B5EF4-FFF2-40B4-BE49-F238E27FC236}">
                <a16:creationId xmlns:a16="http://schemas.microsoft.com/office/drawing/2014/main" id="{D1E32E54-ECC2-1246-82FD-6F3CB67207BD}"/>
              </a:ext>
            </a:extLst>
          </p:cNvPr>
          <p:cNvCxnSpPr>
            <a:cxnSpLocks/>
          </p:cNvCxnSpPr>
          <p:nvPr/>
        </p:nvCxnSpPr>
        <p:spPr>
          <a:xfrm flipH="1">
            <a:off x="3798517" y="3114009"/>
            <a:ext cx="1" cy="1105373"/>
          </a:xfrm>
          <a:prstGeom prst="line">
            <a:avLst/>
          </a:prstGeom>
          <a:noFill/>
          <a:ln w="28575" cap="flat" cmpd="sng" algn="ctr">
            <a:solidFill>
              <a:srgbClr val="003896"/>
            </a:solidFill>
            <a:prstDash val="solid"/>
            <a:miter lim="800000"/>
          </a:ln>
          <a:effectLst/>
        </p:spPr>
      </p:cxnSp>
      <p:cxnSp>
        <p:nvCxnSpPr>
          <p:cNvPr id="51" name="Straight Connector 50">
            <a:extLst>
              <a:ext uri="{FF2B5EF4-FFF2-40B4-BE49-F238E27FC236}">
                <a16:creationId xmlns:a16="http://schemas.microsoft.com/office/drawing/2014/main" id="{82E62A1A-C740-164A-9F39-90B1EC8E9E39}"/>
              </a:ext>
            </a:extLst>
          </p:cNvPr>
          <p:cNvCxnSpPr>
            <a:cxnSpLocks/>
          </p:cNvCxnSpPr>
          <p:nvPr/>
        </p:nvCxnSpPr>
        <p:spPr>
          <a:xfrm flipH="1">
            <a:off x="4583710" y="3120897"/>
            <a:ext cx="1" cy="1105373"/>
          </a:xfrm>
          <a:prstGeom prst="line">
            <a:avLst/>
          </a:prstGeom>
          <a:noFill/>
          <a:ln w="28575" cap="flat" cmpd="sng" algn="ctr">
            <a:solidFill>
              <a:srgbClr val="003896"/>
            </a:solidFill>
            <a:prstDash val="solid"/>
            <a:miter lim="800000"/>
          </a:ln>
          <a:effectLst/>
        </p:spPr>
      </p:cxnSp>
      <p:cxnSp>
        <p:nvCxnSpPr>
          <p:cNvPr id="52" name="Straight Connector 51">
            <a:extLst>
              <a:ext uri="{FF2B5EF4-FFF2-40B4-BE49-F238E27FC236}">
                <a16:creationId xmlns:a16="http://schemas.microsoft.com/office/drawing/2014/main" id="{993E2470-58D7-9243-A2E7-DA3816A17FE1}"/>
              </a:ext>
            </a:extLst>
          </p:cNvPr>
          <p:cNvCxnSpPr>
            <a:cxnSpLocks/>
          </p:cNvCxnSpPr>
          <p:nvPr/>
        </p:nvCxnSpPr>
        <p:spPr>
          <a:xfrm flipH="1">
            <a:off x="5383810" y="3101122"/>
            <a:ext cx="1" cy="1105373"/>
          </a:xfrm>
          <a:prstGeom prst="line">
            <a:avLst/>
          </a:prstGeom>
          <a:noFill/>
          <a:ln w="28575" cap="flat" cmpd="sng" algn="ctr">
            <a:solidFill>
              <a:srgbClr val="003896"/>
            </a:solidFill>
            <a:prstDash val="solid"/>
            <a:miter lim="800000"/>
          </a:ln>
          <a:effectLst/>
        </p:spPr>
      </p:cxnSp>
      <p:cxnSp>
        <p:nvCxnSpPr>
          <p:cNvPr id="53" name="Straight Connector 52">
            <a:extLst>
              <a:ext uri="{FF2B5EF4-FFF2-40B4-BE49-F238E27FC236}">
                <a16:creationId xmlns:a16="http://schemas.microsoft.com/office/drawing/2014/main" id="{25B3DF39-D851-4241-A763-0EEA73467605}"/>
              </a:ext>
            </a:extLst>
          </p:cNvPr>
          <p:cNvCxnSpPr>
            <a:cxnSpLocks/>
          </p:cNvCxnSpPr>
          <p:nvPr/>
        </p:nvCxnSpPr>
        <p:spPr>
          <a:xfrm flipH="1">
            <a:off x="6169002" y="3101121"/>
            <a:ext cx="1" cy="1105373"/>
          </a:xfrm>
          <a:prstGeom prst="line">
            <a:avLst/>
          </a:prstGeom>
          <a:noFill/>
          <a:ln w="28575" cap="flat" cmpd="sng" algn="ctr">
            <a:solidFill>
              <a:srgbClr val="003896"/>
            </a:solidFill>
            <a:prstDash val="solid"/>
            <a:miter lim="800000"/>
          </a:ln>
          <a:effectLst/>
        </p:spPr>
      </p:cxnSp>
      <p:cxnSp>
        <p:nvCxnSpPr>
          <p:cNvPr id="54" name="Straight Connector 53">
            <a:extLst>
              <a:ext uri="{FF2B5EF4-FFF2-40B4-BE49-F238E27FC236}">
                <a16:creationId xmlns:a16="http://schemas.microsoft.com/office/drawing/2014/main" id="{DE5F8938-DC30-2746-A76D-F3B2DF857BF3}"/>
              </a:ext>
            </a:extLst>
          </p:cNvPr>
          <p:cNvCxnSpPr>
            <a:cxnSpLocks/>
          </p:cNvCxnSpPr>
          <p:nvPr/>
        </p:nvCxnSpPr>
        <p:spPr>
          <a:xfrm flipH="1">
            <a:off x="6980358" y="3114008"/>
            <a:ext cx="1" cy="1105373"/>
          </a:xfrm>
          <a:prstGeom prst="line">
            <a:avLst/>
          </a:prstGeom>
          <a:noFill/>
          <a:ln w="28575" cap="flat" cmpd="sng" algn="ctr">
            <a:solidFill>
              <a:srgbClr val="003896"/>
            </a:solidFill>
            <a:prstDash val="solid"/>
            <a:miter lim="800000"/>
          </a:ln>
          <a:effectLst/>
        </p:spPr>
      </p:cxnSp>
      <p:cxnSp>
        <p:nvCxnSpPr>
          <p:cNvPr id="55" name="Straight Connector 54">
            <a:extLst>
              <a:ext uri="{FF2B5EF4-FFF2-40B4-BE49-F238E27FC236}">
                <a16:creationId xmlns:a16="http://schemas.microsoft.com/office/drawing/2014/main" id="{0131852B-8FEE-EE43-9796-38F639B08819}"/>
              </a:ext>
            </a:extLst>
          </p:cNvPr>
          <p:cNvCxnSpPr>
            <a:cxnSpLocks/>
          </p:cNvCxnSpPr>
          <p:nvPr/>
        </p:nvCxnSpPr>
        <p:spPr>
          <a:xfrm flipH="1">
            <a:off x="7758209" y="3093355"/>
            <a:ext cx="1" cy="1105373"/>
          </a:xfrm>
          <a:prstGeom prst="line">
            <a:avLst/>
          </a:prstGeom>
          <a:noFill/>
          <a:ln w="28575" cap="flat" cmpd="sng" algn="ctr">
            <a:solidFill>
              <a:srgbClr val="003896"/>
            </a:solidFill>
            <a:prstDash val="solid"/>
            <a:miter lim="800000"/>
          </a:ln>
          <a:effectLst/>
        </p:spPr>
      </p:cxnSp>
      <p:cxnSp>
        <p:nvCxnSpPr>
          <p:cNvPr id="56" name="Straight Connector 55">
            <a:extLst>
              <a:ext uri="{FF2B5EF4-FFF2-40B4-BE49-F238E27FC236}">
                <a16:creationId xmlns:a16="http://schemas.microsoft.com/office/drawing/2014/main" id="{A7BFDAAC-36AF-2E4E-B0FB-92CCFD00C248}"/>
              </a:ext>
            </a:extLst>
          </p:cNvPr>
          <p:cNvCxnSpPr>
            <a:cxnSpLocks/>
          </p:cNvCxnSpPr>
          <p:nvPr/>
        </p:nvCxnSpPr>
        <p:spPr>
          <a:xfrm flipH="1">
            <a:off x="8582116" y="3093354"/>
            <a:ext cx="1" cy="1105373"/>
          </a:xfrm>
          <a:prstGeom prst="line">
            <a:avLst/>
          </a:prstGeom>
          <a:noFill/>
          <a:ln w="28575" cap="flat" cmpd="sng" algn="ctr">
            <a:solidFill>
              <a:srgbClr val="003896"/>
            </a:solidFill>
            <a:prstDash val="solid"/>
            <a:miter lim="800000"/>
          </a:ln>
          <a:effectLst/>
        </p:spPr>
      </p:cxnSp>
      <p:cxnSp>
        <p:nvCxnSpPr>
          <p:cNvPr id="57" name="Straight Connector 56">
            <a:extLst>
              <a:ext uri="{FF2B5EF4-FFF2-40B4-BE49-F238E27FC236}">
                <a16:creationId xmlns:a16="http://schemas.microsoft.com/office/drawing/2014/main" id="{E749443A-F06E-DB40-B4C1-546777C7E18D}"/>
              </a:ext>
            </a:extLst>
          </p:cNvPr>
          <p:cNvCxnSpPr>
            <a:cxnSpLocks/>
          </p:cNvCxnSpPr>
          <p:nvPr/>
        </p:nvCxnSpPr>
        <p:spPr>
          <a:xfrm flipH="1">
            <a:off x="9321388" y="3114007"/>
            <a:ext cx="1" cy="1105373"/>
          </a:xfrm>
          <a:prstGeom prst="line">
            <a:avLst/>
          </a:prstGeom>
          <a:noFill/>
          <a:ln w="28575" cap="flat" cmpd="sng" algn="ctr">
            <a:solidFill>
              <a:srgbClr val="003896"/>
            </a:solidFill>
            <a:prstDash val="solid"/>
            <a:miter lim="800000"/>
          </a:ln>
          <a:effectLst/>
        </p:spPr>
      </p:cxnSp>
      <p:cxnSp>
        <p:nvCxnSpPr>
          <p:cNvPr id="58" name="Straight Connector 57">
            <a:extLst>
              <a:ext uri="{FF2B5EF4-FFF2-40B4-BE49-F238E27FC236}">
                <a16:creationId xmlns:a16="http://schemas.microsoft.com/office/drawing/2014/main" id="{E1A575BF-A656-A44E-91F9-4339065B2E72}"/>
              </a:ext>
            </a:extLst>
          </p:cNvPr>
          <p:cNvCxnSpPr>
            <a:cxnSpLocks/>
          </p:cNvCxnSpPr>
          <p:nvPr/>
        </p:nvCxnSpPr>
        <p:spPr>
          <a:xfrm flipH="1">
            <a:off x="10060660" y="3120897"/>
            <a:ext cx="1" cy="1105373"/>
          </a:xfrm>
          <a:prstGeom prst="line">
            <a:avLst/>
          </a:prstGeom>
          <a:noFill/>
          <a:ln w="28575" cap="flat" cmpd="sng" algn="ctr">
            <a:solidFill>
              <a:srgbClr val="003896"/>
            </a:solidFill>
            <a:prstDash val="solid"/>
            <a:miter lim="800000"/>
          </a:ln>
          <a:effectLst/>
        </p:spPr>
      </p:cxnSp>
      <p:sp>
        <p:nvSpPr>
          <p:cNvPr id="59" name="TextBox 58">
            <a:extLst>
              <a:ext uri="{FF2B5EF4-FFF2-40B4-BE49-F238E27FC236}">
                <a16:creationId xmlns:a16="http://schemas.microsoft.com/office/drawing/2014/main" id="{CEEC78D9-A766-5647-BE51-D6513AFE1572}"/>
              </a:ext>
            </a:extLst>
          </p:cNvPr>
          <p:cNvSpPr txBox="1"/>
          <p:nvPr/>
        </p:nvSpPr>
        <p:spPr>
          <a:xfrm>
            <a:off x="5418269" y="2460253"/>
            <a:ext cx="138964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Order </a:t>
            </a:r>
          </a:p>
          <a:p>
            <a:pPr algn="ctr"/>
            <a:r>
              <a:rPr lang="en-US" sz="1400" b="1" dirty="0">
                <a:solidFill>
                  <a:srgbClr val="003896"/>
                </a:solidFill>
                <a:latin typeface="Bogle" panose="020B0503020203060203" pitchFamily="34" charset="77"/>
              </a:rPr>
              <a:t>progress</a:t>
            </a:r>
          </a:p>
        </p:txBody>
      </p:sp>
      <p:pic>
        <p:nvPicPr>
          <p:cNvPr id="60" name="Graphic 59" descr="Arrow: U-turn">
            <a:extLst>
              <a:ext uri="{FF2B5EF4-FFF2-40B4-BE49-F238E27FC236}">
                <a16:creationId xmlns:a16="http://schemas.microsoft.com/office/drawing/2014/main" id="{C1261FDD-35D2-6F4A-85DA-4C17C0354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11039986" y="3513822"/>
            <a:ext cx="454375" cy="555786"/>
          </a:xfrm>
          <a:prstGeom prst="rect">
            <a:avLst/>
          </a:prstGeom>
        </p:spPr>
      </p:pic>
      <p:sp>
        <p:nvSpPr>
          <p:cNvPr id="61" name="TextBox 60">
            <a:extLst>
              <a:ext uri="{FF2B5EF4-FFF2-40B4-BE49-F238E27FC236}">
                <a16:creationId xmlns:a16="http://schemas.microsoft.com/office/drawing/2014/main" id="{FFDFA91F-AD1D-E44F-AFB8-6B6D9A6C5925}"/>
              </a:ext>
            </a:extLst>
          </p:cNvPr>
          <p:cNvSpPr txBox="1"/>
          <p:nvPr/>
        </p:nvSpPr>
        <p:spPr>
          <a:xfrm>
            <a:off x="10512373" y="4029008"/>
            <a:ext cx="1409693" cy="307777"/>
          </a:xfrm>
          <a:prstGeom prst="rect">
            <a:avLst/>
          </a:prstGeom>
          <a:noFill/>
        </p:spPr>
        <p:txBody>
          <a:bodyPr wrap="square" rtlCol="0">
            <a:spAutoFit/>
          </a:bodyPr>
          <a:lstStyle/>
          <a:p>
            <a:pPr algn="ctr"/>
            <a:r>
              <a:rPr lang="en-US" sz="1400" b="1" dirty="0">
                <a:solidFill>
                  <a:srgbClr val="ED7D31"/>
                </a:solidFill>
                <a:latin typeface="Bogle" panose="020B0503020203060203" pitchFamily="34" charset="77"/>
              </a:rPr>
              <a:t>Reorder</a:t>
            </a:r>
          </a:p>
        </p:txBody>
      </p:sp>
      <p:sp>
        <p:nvSpPr>
          <p:cNvPr id="62" name="Left Brace 61">
            <a:extLst>
              <a:ext uri="{FF2B5EF4-FFF2-40B4-BE49-F238E27FC236}">
                <a16:creationId xmlns:a16="http://schemas.microsoft.com/office/drawing/2014/main" id="{3FA49F5D-9FB3-BF47-B8F2-BB0ECC686726}"/>
              </a:ext>
            </a:extLst>
          </p:cNvPr>
          <p:cNvSpPr/>
          <p:nvPr/>
        </p:nvSpPr>
        <p:spPr>
          <a:xfrm rot="16200000" flipH="1">
            <a:off x="7601418" y="1393290"/>
            <a:ext cx="371850" cy="1613973"/>
          </a:xfrm>
          <a:prstGeom prst="leftBrace">
            <a:avLst>
              <a:gd name="adj1" fmla="val 8333"/>
              <a:gd name="adj2" fmla="val 50870"/>
            </a:avLst>
          </a:prstGeom>
          <a:no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09D242B9-2212-7042-98D9-3791C02F8BC6}"/>
              </a:ext>
            </a:extLst>
          </p:cNvPr>
          <p:cNvSpPr txBox="1"/>
          <p:nvPr/>
        </p:nvSpPr>
        <p:spPr>
          <a:xfrm>
            <a:off x="6734404" y="1702174"/>
            <a:ext cx="2229905" cy="276999"/>
          </a:xfrm>
          <a:prstGeom prst="rect">
            <a:avLst/>
          </a:prstGeom>
          <a:noFill/>
        </p:spPr>
        <p:txBody>
          <a:bodyPr wrap="square" rtlCol="0">
            <a:spAutoFit/>
          </a:bodyPr>
          <a:lstStyle/>
          <a:p>
            <a:pPr algn="ctr"/>
            <a:r>
              <a:rPr lang="en-US" sz="1200" b="1" dirty="0">
                <a:solidFill>
                  <a:srgbClr val="699BD0"/>
                </a:solidFill>
                <a:latin typeface="Bogle" panose="020B0503020203060203" pitchFamily="34" charset="77"/>
              </a:rPr>
              <a:t>Native Live Order Tracking</a:t>
            </a:r>
          </a:p>
        </p:txBody>
      </p:sp>
      <p:sp>
        <p:nvSpPr>
          <p:cNvPr id="64" name="Left Brace 63">
            <a:extLst>
              <a:ext uri="{FF2B5EF4-FFF2-40B4-BE49-F238E27FC236}">
                <a16:creationId xmlns:a16="http://schemas.microsoft.com/office/drawing/2014/main" id="{16ECB5E6-64E3-C74C-8540-F39A9BEE8A68}"/>
              </a:ext>
            </a:extLst>
          </p:cNvPr>
          <p:cNvSpPr/>
          <p:nvPr/>
        </p:nvSpPr>
        <p:spPr>
          <a:xfrm rot="5400000" flipH="1">
            <a:off x="9537317" y="4446509"/>
            <a:ext cx="403357" cy="830669"/>
          </a:xfrm>
          <a:prstGeom prst="leftBrace">
            <a:avLst>
              <a:gd name="adj1" fmla="val 8333"/>
              <a:gd name="adj2" fmla="val 50870"/>
            </a:avLst>
          </a:prstGeom>
          <a:noFill/>
          <a:ln w="28575"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C6D089F6-C350-6149-9375-311F9E473E05}"/>
              </a:ext>
            </a:extLst>
          </p:cNvPr>
          <p:cNvSpPr txBox="1"/>
          <p:nvPr/>
        </p:nvSpPr>
        <p:spPr>
          <a:xfrm>
            <a:off x="8964309" y="5075659"/>
            <a:ext cx="1548064" cy="623248"/>
          </a:xfrm>
          <a:prstGeom prst="rect">
            <a:avLst/>
          </a:prstGeom>
          <a:noFill/>
        </p:spPr>
        <p:txBody>
          <a:bodyPr wrap="square" rtlCol="0">
            <a:spAutoFit/>
          </a:bodyPr>
          <a:lstStyle/>
          <a:p>
            <a:pPr marL="171450" indent="-171450" algn="ctr">
              <a:lnSpc>
                <a:spcPct val="150000"/>
              </a:lnSpc>
              <a:buFont typeface="Arial" panose="020B0604020202020204" pitchFamily="34" charset="0"/>
              <a:buChar char="•"/>
            </a:pPr>
            <a:r>
              <a:rPr lang="en-US" sz="1200" b="1" dirty="0">
                <a:solidFill>
                  <a:srgbClr val="699BD0"/>
                </a:solidFill>
                <a:latin typeface="Bogle" panose="020B0503020203060203" pitchFamily="34" charset="77"/>
              </a:rPr>
              <a:t>Digital Tipping</a:t>
            </a:r>
          </a:p>
          <a:p>
            <a:pPr marL="171450" indent="-171450" algn="ctr">
              <a:lnSpc>
                <a:spcPct val="150000"/>
              </a:lnSpc>
              <a:buFont typeface="Arial" panose="020B0604020202020204" pitchFamily="34" charset="0"/>
              <a:buChar char="•"/>
            </a:pPr>
            <a:r>
              <a:rPr lang="en-US" sz="1200" b="1" dirty="0">
                <a:solidFill>
                  <a:srgbClr val="699BD0"/>
                </a:solidFill>
                <a:latin typeface="Bogle" panose="020B0503020203060203" pitchFamily="34" charset="77"/>
              </a:rPr>
              <a:t>Driver Feedback</a:t>
            </a:r>
          </a:p>
        </p:txBody>
      </p:sp>
      <p:sp>
        <p:nvSpPr>
          <p:cNvPr id="66" name="TextBox 65">
            <a:extLst>
              <a:ext uri="{FF2B5EF4-FFF2-40B4-BE49-F238E27FC236}">
                <a16:creationId xmlns:a16="http://schemas.microsoft.com/office/drawing/2014/main" id="{CFD79131-7C26-F44D-9576-7CB4344D4224}"/>
              </a:ext>
            </a:extLst>
          </p:cNvPr>
          <p:cNvSpPr txBox="1"/>
          <p:nvPr/>
        </p:nvSpPr>
        <p:spPr>
          <a:xfrm>
            <a:off x="1511438" y="4350262"/>
            <a:ext cx="1142989"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Add address</a:t>
            </a:r>
          </a:p>
        </p:txBody>
      </p:sp>
      <p:sp>
        <p:nvSpPr>
          <p:cNvPr id="68" name="Title 1">
            <a:extLst>
              <a:ext uri="{FF2B5EF4-FFF2-40B4-BE49-F238E27FC236}">
                <a16:creationId xmlns:a16="http://schemas.microsoft.com/office/drawing/2014/main" id="{AC48221A-BD02-0B4F-B3A3-69A12E7AEE74}"/>
              </a:ext>
            </a:extLst>
          </p:cNvPr>
          <p:cNvSpPr txBox="1">
            <a:spLocks/>
          </p:cNvSpPr>
          <p:nvPr/>
        </p:nvSpPr>
        <p:spPr>
          <a:xfrm>
            <a:off x="747711" y="169538"/>
            <a:ext cx="10515600" cy="1325033"/>
          </a:xfrm>
          <a:prstGeom prst="rect">
            <a:avLst/>
          </a:prstGeom>
        </p:spPr>
        <p:txBody>
          <a:bodyPr lIns="91388" tIns="45693" rIns="91388" bIns="45693"/>
          <a:lst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a:lstStyle>
          <a:p>
            <a:r>
              <a:rPr lang="en-US" sz="2400" b="1" dirty="0">
                <a:solidFill>
                  <a:schemeClr val="tx2"/>
                </a:solidFill>
                <a:latin typeface="Bogle" panose="020B0503020203060203" pitchFamily="34" charset="77"/>
              </a:rPr>
              <a:t>Delivery Experience – Customer Journey</a:t>
            </a:r>
          </a:p>
        </p:txBody>
      </p:sp>
      <p:pic>
        <p:nvPicPr>
          <p:cNvPr id="69" name="Picture 68">
            <a:extLst>
              <a:ext uri="{FF2B5EF4-FFF2-40B4-BE49-F238E27FC236}">
                <a16:creationId xmlns:a16="http://schemas.microsoft.com/office/drawing/2014/main" id="{FCC3873E-030E-574E-BDA3-243228C543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74745" y="5782496"/>
            <a:ext cx="2188566" cy="999128"/>
          </a:xfrm>
          <a:prstGeom prst="rect">
            <a:avLst/>
          </a:prstGeom>
        </p:spPr>
      </p:pic>
    </p:spTree>
    <p:extLst>
      <p:ext uri="{BB962C8B-B14F-4D97-AF65-F5344CB8AC3E}">
        <p14:creationId xmlns:p14="http://schemas.microsoft.com/office/powerpoint/2010/main" val="1944688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841AF7-DA5E-7642-B5EC-CCDF5A596856}"/>
              </a:ext>
            </a:extLst>
          </p:cNvPr>
          <p:cNvSpPr txBox="1">
            <a:spLocks/>
          </p:cNvSpPr>
          <p:nvPr/>
        </p:nvSpPr>
        <p:spPr bwMode="auto">
          <a:xfrm>
            <a:off x="1244994" y="328804"/>
            <a:ext cx="8229600" cy="462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6038" rIns="0" bIns="46038" numCol="1" anchor="t" anchorCtr="0" compatLnSpc="1">
            <a:prstTxWarp prst="textNoShape">
              <a:avLst/>
            </a:prstTxWarp>
            <a:spAutoFit/>
          </a:bodyPr>
          <a:lstStyle>
            <a:lvl1pPr algn="l" rtl="0" eaLnBrk="1" fontAlgn="base" hangingPunct="1">
              <a:spcBef>
                <a:spcPct val="0"/>
              </a:spcBef>
              <a:spcAft>
                <a:spcPct val="0"/>
              </a:spcAft>
              <a:defRPr sz="2400" b="1">
                <a:solidFill>
                  <a:schemeClr val="accent2"/>
                </a:solidFill>
                <a:latin typeface="+mj-lt"/>
                <a:ea typeface="+mj-ea"/>
                <a:cs typeface="+mj-cs"/>
              </a:defRPr>
            </a:lvl1pPr>
            <a:lvl2pPr algn="l" rtl="0" eaLnBrk="1" fontAlgn="base" hangingPunct="1">
              <a:spcBef>
                <a:spcPct val="0"/>
              </a:spcBef>
              <a:spcAft>
                <a:spcPct val="0"/>
              </a:spcAft>
              <a:defRPr sz="2400" b="1">
                <a:solidFill>
                  <a:schemeClr val="accent2"/>
                </a:solidFill>
                <a:latin typeface="Arial" charset="0"/>
              </a:defRPr>
            </a:lvl2pPr>
            <a:lvl3pPr algn="l" rtl="0" eaLnBrk="1" fontAlgn="base" hangingPunct="1">
              <a:spcBef>
                <a:spcPct val="0"/>
              </a:spcBef>
              <a:spcAft>
                <a:spcPct val="0"/>
              </a:spcAft>
              <a:defRPr sz="2400" b="1">
                <a:solidFill>
                  <a:schemeClr val="accent2"/>
                </a:solidFill>
                <a:latin typeface="Arial" charset="0"/>
              </a:defRPr>
            </a:lvl3pPr>
            <a:lvl4pPr algn="l" rtl="0" eaLnBrk="1" fontAlgn="base" hangingPunct="1">
              <a:spcBef>
                <a:spcPct val="0"/>
              </a:spcBef>
              <a:spcAft>
                <a:spcPct val="0"/>
              </a:spcAft>
              <a:defRPr sz="2400" b="1">
                <a:solidFill>
                  <a:schemeClr val="accent2"/>
                </a:solidFill>
                <a:latin typeface="Arial" charset="0"/>
              </a:defRPr>
            </a:lvl4pPr>
            <a:lvl5pPr algn="l" rtl="0" eaLnBrk="1" fontAlgn="base" hangingPunct="1">
              <a:spcBef>
                <a:spcPct val="0"/>
              </a:spcBef>
              <a:spcAft>
                <a:spcPct val="0"/>
              </a:spcAft>
              <a:defRPr sz="2400" b="1">
                <a:solidFill>
                  <a:schemeClr val="accent2"/>
                </a:solidFill>
                <a:latin typeface="Arial" charset="0"/>
              </a:defRPr>
            </a:lvl5pPr>
            <a:lvl6pPr marL="457200" algn="l" rtl="0" eaLnBrk="1" fontAlgn="base" hangingPunct="1">
              <a:spcBef>
                <a:spcPct val="0"/>
              </a:spcBef>
              <a:spcAft>
                <a:spcPct val="0"/>
              </a:spcAft>
              <a:defRPr sz="2400" b="1">
                <a:solidFill>
                  <a:schemeClr val="accent2"/>
                </a:solidFill>
                <a:latin typeface="Arial" charset="0"/>
              </a:defRPr>
            </a:lvl6pPr>
            <a:lvl7pPr marL="914400" algn="l" rtl="0" eaLnBrk="1" fontAlgn="base" hangingPunct="1">
              <a:spcBef>
                <a:spcPct val="0"/>
              </a:spcBef>
              <a:spcAft>
                <a:spcPct val="0"/>
              </a:spcAft>
              <a:defRPr sz="2400" b="1">
                <a:solidFill>
                  <a:schemeClr val="accent2"/>
                </a:solidFill>
                <a:latin typeface="Arial" charset="0"/>
              </a:defRPr>
            </a:lvl7pPr>
            <a:lvl8pPr marL="1371600" algn="l" rtl="0" eaLnBrk="1" fontAlgn="base" hangingPunct="1">
              <a:spcBef>
                <a:spcPct val="0"/>
              </a:spcBef>
              <a:spcAft>
                <a:spcPct val="0"/>
              </a:spcAft>
              <a:defRPr sz="2400" b="1">
                <a:solidFill>
                  <a:schemeClr val="accent2"/>
                </a:solidFill>
                <a:latin typeface="Arial" charset="0"/>
              </a:defRPr>
            </a:lvl8pPr>
            <a:lvl9pPr marL="1828800" algn="l" rtl="0" eaLnBrk="1" fontAlgn="base" hangingPunct="1">
              <a:spcBef>
                <a:spcPct val="0"/>
              </a:spcBef>
              <a:spcAft>
                <a:spcPct val="0"/>
              </a:spcAft>
              <a:defRPr sz="2400" b="1">
                <a:solidFill>
                  <a:schemeClr val="accent2"/>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kern="0" dirty="0">
                <a:solidFill>
                  <a:srgbClr val="003B7E"/>
                </a:solidFill>
                <a:latin typeface="Bogle" panose="020B0503020203060203" pitchFamily="34" charset="77"/>
              </a:rPr>
              <a:t>Agenda</a:t>
            </a:r>
            <a:endParaRPr kumimoji="0" lang="en-US" sz="2400" b="1" i="0" u="none" strike="noStrike" kern="0" cap="none" spc="0" normalizeH="0" baseline="0" noProof="0" dirty="0">
              <a:ln>
                <a:noFill/>
              </a:ln>
              <a:solidFill>
                <a:srgbClr val="003B7E"/>
              </a:solidFill>
              <a:effectLst/>
              <a:uLnTx/>
              <a:uFillTx/>
              <a:latin typeface="Bogle" panose="020B0503020203060203" pitchFamily="34" charset="77"/>
            </a:endParaRPr>
          </a:p>
        </p:txBody>
      </p:sp>
      <p:sp>
        <p:nvSpPr>
          <p:cNvPr id="5" name="Rectangle 4">
            <a:extLst>
              <a:ext uri="{FF2B5EF4-FFF2-40B4-BE49-F238E27FC236}">
                <a16:creationId xmlns:a16="http://schemas.microsoft.com/office/drawing/2014/main" id="{4F0319C1-88AF-3943-A2CA-8622B0D74A77}"/>
              </a:ext>
            </a:extLst>
          </p:cNvPr>
          <p:cNvSpPr/>
          <p:nvPr/>
        </p:nvSpPr>
        <p:spPr>
          <a:xfrm>
            <a:off x="1110882" y="1120676"/>
            <a:ext cx="9459582" cy="4247317"/>
          </a:xfrm>
          <a:prstGeom prst="rect">
            <a:avLst/>
          </a:prstGeom>
        </p:spPr>
        <p:txBody>
          <a:bodyPr wrap="square">
            <a:spAutoFit/>
          </a:bodyPr>
          <a:lstStyle/>
          <a:p>
            <a:pPr marL="228600" indent="-228600">
              <a:lnSpc>
                <a:spcPct val="200000"/>
              </a:lnSpc>
              <a:buFont typeface="+mj-lt"/>
              <a:buAutoNum type="arabicPeriod"/>
            </a:pPr>
            <a:r>
              <a:rPr lang="en-US" b="1" dirty="0">
                <a:solidFill>
                  <a:srgbClr val="000000"/>
                </a:solidFill>
                <a:latin typeface="Bogle" panose="020B0503020203060203" pitchFamily="34" charset="77"/>
              </a:rPr>
              <a:t>Online Grocery Overview (5 mins)</a:t>
            </a:r>
          </a:p>
          <a:p>
            <a:pPr marL="228600" indent="-228600">
              <a:lnSpc>
                <a:spcPct val="200000"/>
              </a:lnSpc>
              <a:buFont typeface="+mj-lt"/>
              <a:buAutoNum type="arabicPeriod"/>
            </a:pPr>
            <a:r>
              <a:rPr lang="en-US" b="1" dirty="0">
                <a:solidFill>
                  <a:srgbClr val="000000"/>
                </a:solidFill>
                <a:latin typeface="Bogle" panose="020B0503020203060203" pitchFamily="34" charset="77"/>
              </a:rPr>
              <a:t>Themes Walkthrough</a:t>
            </a:r>
          </a:p>
          <a:p>
            <a:pPr marL="685800" lvl="1" indent="-228600">
              <a:lnSpc>
                <a:spcPct val="200000"/>
              </a:lnSpc>
              <a:buFont typeface="Arial" panose="020B0604020202020204" pitchFamily="34" charset="0"/>
              <a:buChar char="•"/>
            </a:pPr>
            <a:r>
              <a:rPr lang="en-US" b="1" dirty="0">
                <a:solidFill>
                  <a:srgbClr val="000000"/>
                </a:solidFill>
                <a:latin typeface="Bogle" panose="020B0503020203060203" pitchFamily="34" charset="77"/>
              </a:rPr>
              <a:t>Behavior Shaping (10 mins)</a:t>
            </a:r>
          </a:p>
          <a:p>
            <a:pPr marL="685800" lvl="1" indent="-228600">
              <a:lnSpc>
                <a:spcPct val="200000"/>
              </a:lnSpc>
              <a:buFont typeface="Arial" panose="020B0604020202020204" pitchFamily="34" charset="0"/>
              <a:buChar char="•"/>
            </a:pPr>
            <a:r>
              <a:rPr lang="en-US" b="1" dirty="0">
                <a:solidFill>
                  <a:srgbClr val="000000"/>
                </a:solidFill>
                <a:latin typeface="Bogle" panose="020B0503020203060203" pitchFamily="34" charset="77"/>
              </a:rPr>
              <a:t>Delivery Experience (10 mins)</a:t>
            </a:r>
          </a:p>
          <a:p>
            <a:pPr marL="685800" lvl="1" indent="-228600">
              <a:lnSpc>
                <a:spcPct val="200000"/>
              </a:lnSpc>
              <a:buFont typeface="Arial" panose="020B0604020202020204" pitchFamily="34" charset="0"/>
              <a:buChar char="•"/>
            </a:pPr>
            <a:r>
              <a:rPr lang="en-US" b="1" dirty="0">
                <a:solidFill>
                  <a:srgbClr val="000000"/>
                </a:solidFill>
                <a:latin typeface="Bogle" panose="020B0503020203060203" pitchFamily="34" charset="77"/>
              </a:rPr>
              <a:t>One more item in the basket (10 mins)</a:t>
            </a:r>
          </a:p>
          <a:p>
            <a:pPr marL="685800" lvl="1" indent="-228600">
              <a:lnSpc>
                <a:spcPct val="200000"/>
              </a:lnSpc>
              <a:buFont typeface="Arial" panose="020B0604020202020204" pitchFamily="34" charset="0"/>
              <a:buChar char="•"/>
            </a:pPr>
            <a:r>
              <a:rPr lang="en-US" b="1" dirty="0">
                <a:solidFill>
                  <a:srgbClr val="000000"/>
                </a:solidFill>
                <a:latin typeface="Bogle" panose="020B0503020203060203" pitchFamily="34" charset="77"/>
              </a:rPr>
              <a:t>Customer Retention (10 mins)</a:t>
            </a:r>
          </a:p>
          <a:p>
            <a:pPr marL="228600" indent="-228600">
              <a:lnSpc>
                <a:spcPct val="200000"/>
              </a:lnSpc>
              <a:buFont typeface="+mj-lt"/>
              <a:buAutoNum type="arabicPeriod"/>
            </a:pPr>
            <a:r>
              <a:rPr lang="en-US" b="1" dirty="0">
                <a:solidFill>
                  <a:srgbClr val="000000"/>
                </a:solidFill>
                <a:latin typeface="Bogle" panose="020B0503020203060203" pitchFamily="34" charset="77"/>
              </a:rPr>
              <a:t>Questions (15 mins)</a:t>
            </a:r>
          </a:p>
          <a:p>
            <a:endParaRPr lang="en-US" dirty="0">
              <a:solidFill>
                <a:srgbClr val="000000"/>
              </a:solidFill>
              <a:latin typeface="Bogle" panose="020B0503020203060203" pitchFamily="34" charset="77"/>
            </a:endParaRPr>
          </a:p>
        </p:txBody>
      </p:sp>
      <p:pic>
        <p:nvPicPr>
          <p:cNvPr id="9" name="Picture 8">
            <a:extLst>
              <a:ext uri="{FF2B5EF4-FFF2-40B4-BE49-F238E27FC236}">
                <a16:creationId xmlns:a16="http://schemas.microsoft.com/office/drawing/2014/main" id="{61805132-68D0-494F-AFD4-35363A199E2F}"/>
              </a:ext>
            </a:extLst>
          </p:cNvPr>
          <p:cNvPicPr>
            <a:picLocks noChangeAspect="1"/>
          </p:cNvPicPr>
          <p:nvPr/>
        </p:nvPicPr>
        <p:blipFill>
          <a:blip r:embed="rId2"/>
          <a:stretch>
            <a:fillRect/>
          </a:stretch>
        </p:blipFill>
        <p:spPr>
          <a:xfrm>
            <a:off x="9435957" y="5762625"/>
            <a:ext cx="2616688" cy="966635"/>
          </a:xfrm>
          <a:prstGeom prst="rect">
            <a:avLst/>
          </a:prstGeom>
        </p:spPr>
      </p:pic>
    </p:spTree>
    <p:extLst>
      <p:ext uri="{BB962C8B-B14F-4D97-AF65-F5344CB8AC3E}">
        <p14:creationId xmlns:p14="http://schemas.microsoft.com/office/powerpoint/2010/main" val="770724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28F34A7B-CF8F-0B4E-8F4D-994814FD07E2}"/>
              </a:ext>
            </a:extLst>
          </p:cNvPr>
          <p:cNvPicPr>
            <a:picLocks noChangeAspect="1"/>
          </p:cNvPicPr>
          <p:nvPr/>
        </p:nvPicPr>
        <p:blipFill>
          <a:blip r:embed="rId3">
            <a:extLst/>
          </a:blip>
          <a:stretch>
            <a:fillRect/>
          </a:stretch>
        </p:blipFill>
        <p:spPr>
          <a:xfrm>
            <a:off x="22049815" y="12929859"/>
            <a:ext cx="2001370" cy="480081"/>
          </a:xfrm>
          <a:prstGeom prst="rect">
            <a:avLst/>
          </a:prstGeom>
          <a:ln w="12700">
            <a:miter lim="400000"/>
          </a:ln>
        </p:spPr>
      </p:pic>
      <p:pic>
        <p:nvPicPr>
          <p:cNvPr id="9" name="Image" descr="Image">
            <a:extLst>
              <a:ext uri="{FF2B5EF4-FFF2-40B4-BE49-F238E27FC236}">
                <a16:creationId xmlns:a16="http://schemas.microsoft.com/office/drawing/2014/main" id="{9B578E06-B7E1-7446-BDE7-92BD119DE2EA}"/>
              </a:ext>
            </a:extLst>
          </p:cNvPr>
          <p:cNvPicPr>
            <a:picLocks noChangeAspect="1"/>
          </p:cNvPicPr>
          <p:nvPr/>
        </p:nvPicPr>
        <p:blipFill>
          <a:blip r:embed="rId3">
            <a:extLst/>
          </a:blip>
          <a:stretch>
            <a:fillRect/>
          </a:stretch>
        </p:blipFill>
        <p:spPr>
          <a:xfrm>
            <a:off x="22202215" y="13082259"/>
            <a:ext cx="2001370" cy="480081"/>
          </a:xfrm>
          <a:prstGeom prst="rect">
            <a:avLst/>
          </a:prstGeom>
          <a:ln w="12700">
            <a:miter lim="400000"/>
          </a:ln>
        </p:spPr>
      </p:pic>
      <p:pic>
        <p:nvPicPr>
          <p:cNvPr id="10" name="Image" descr="Image">
            <a:extLst>
              <a:ext uri="{FF2B5EF4-FFF2-40B4-BE49-F238E27FC236}">
                <a16:creationId xmlns:a16="http://schemas.microsoft.com/office/drawing/2014/main" id="{48055544-8BD5-FC42-A1CD-F4F1D33F9E5B}"/>
              </a:ext>
            </a:extLst>
          </p:cNvPr>
          <p:cNvPicPr>
            <a:picLocks noChangeAspect="1"/>
          </p:cNvPicPr>
          <p:nvPr/>
        </p:nvPicPr>
        <p:blipFill>
          <a:blip r:embed="rId3">
            <a:extLst/>
          </a:blip>
          <a:stretch>
            <a:fillRect/>
          </a:stretch>
        </p:blipFill>
        <p:spPr>
          <a:xfrm>
            <a:off x="22354615" y="13234659"/>
            <a:ext cx="2001370" cy="480081"/>
          </a:xfrm>
          <a:prstGeom prst="rect">
            <a:avLst/>
          </a:prstGeom>
          <a:ln w="12700">
            <a:miter lim="400000"/>
          </a:ln>
        </p:spPr>
      </p:pic>
      <p:pic>
        <p:nvPicPr>
          <p:cNvPr id="11" name="Image" descr="Image">
            <a:extLst>
              <a:ext uri="{FF2B5EF4-FFF2-40B4-BE49-F238E27FC236}">
                <a16:creationId xmlns:a16="http://schemas.microsoft.com/office/drawing/2014/main" id="{EA111642-8929-D949-A28F-D76EAE03865B}"/>
              </a:ext>
            </a:extLst>
          </p:cNvPr>
          <p:cNvPicPr>
            <a:picLocks noChangeAspect="1"/>
          </p:cNvPicPr>
          <p:nvPr/>
        </p:nvPicPr>
        <p:blipFill>
          <a:blip r:embed="rId3">
            <a:extLst/>
          </a:blip>
          <a:stretch>
            <a:fillRect/>
          </a:stretch>
        </p:blipFill>
        <p:spPr>
          <a:xfrm>
            <a:off x="22507015" y="13387059"/>
            <a:ext cx="2001370" cy="480081"/>
          </a:xfrm>
          <a:prstGeom prst="rect">
            <a:avLst/>
          </a:prstGeom>
          <a:ln w="12700">
            <a:miter lim="400000"/>
          </a:ln>
        </p:spPr>
      </p:pic>
      <p:pic>
        <p:nvPicPr>
          <p:cNvPr id="12" name="Image" descr="Image">
            <a:extLst>
              <a:ext uri="{FF2B5EF4-FFF2-40B4-BE49-F238E27FC236}">
                <a16:creationId xmlns:a16="http://schemas.microsoft.com/office/drawing/2014/main" id="{4C652E38-1DAC-244F-A7B5-ADA8A24574C9}"/>
              </a:ext>
            </a:extLst>
          </p:cNvPr>
          <p:cNvPicPr>
            <a:picLocks noChangeAspect="1"/>
          </p:cNvPicPr>
          <p:nvPr/>
        </p:nvPicPr>
        <p:blipFill>
          <a:blip r:embed="rId3">
            <a:extLst/>
          </a:blip>
          <a:stretch>
            <a:fillRect/>
          </a:stretch>
        </p:blipFill>
        <p:spPr>
          <a:xfrm>
            <a:off x="22659415" y="13539459"/>
            <a:ext cx="2001370" cy="480081"/>
          </a:xfrm>
          <a:prstGeom prst="rect">
            <a:avLst/>
          </a:prstGeom>
          <a:ln w="12700">
            <a:miter lim="400000"/>
          </a:ln>
        </p:spPr>
      </p:pic>
      <p:sp>
        <p:nvSpPr>
          <p:cNvPr id="17" name="Title 1">
            <a:extLst>
              <a:ext uri="{FF2B5EF4-FFF2-40B4-BE49-F238E27FC236}">
                <a16:creationId xmlns:a16="http://schemas.microsoft.com/office/drawing/2014/main" id="{FE0469DA-DC69-D048-872D-458E9F9D924D}"/>
              </a:ext>
            </a:extLst>
          </p:cNvPr>
          <p:cNvSpPr txBox="1">
            <a:spLocks/>
          </p:cNvSpPr>
          <p:nvPr/>
        </p:nvSpPr>
        <p:spPr>
          <a:xfrm>
            <a:off x="1219200" y="841249"/>
            <a:ext cx="10336024" cy="623761"/>
          </a:xfrm>
          <a:prstGeom prst="rect">
            <a:avLst/>
          </a:prstGeom>
          <a:ln w="12700">
            <a:miter lim="400000"/>
          </a:ln>
        </p:spPr>
        <p:txBody>
          <a:bodyPr lIns="25400" tIns="25400" rIns="25400" bIns="25400">
            <a:spAutoFit/>
          </a:bodyPr>
          <a:ls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a:lnSpc>
                <a:spcPct val="60000"/>
              </a:lnSpc>
              <a:spcBef>
                <a:spcPts val="5900"/>
              </a:spcBef>
              <a:defRPr sz="3600">
                <a:solidFill>
                  <a:srgbClr val="2C71B7"/>
                </a:solidFill>
                <a:latin typeface="Bogle" panose="020B0503020203060203" pitchFamily="34" charset="77"/>
                <a:ea typeface="+mj-ea"/>
                <a:cs typeface="+mj-cs"/>
              </a:defRPr>
            </a:lvl1pPr>
          </a:lstStyle>
          <a:p>
            <a:pPr marL="0" marR="0" lvl="0" indent="0" algn="l" defTabSz="914400" rtl="0" eaLnBrk="1" fontAlgn="auto" latinLnBrk="0" hangingPunct="1">
              <a:lnSpc>
                <a:spcPct val="70000"/>
              </a:lnSpc>
              <a:spcBef>
                <a:spcPts val="5900"/>
              </a:spcBef>
              <a:spcAft>
                <a:spcPts val="0"/>
              </a:spcAft>
              <a:buClrTx/>
              <a:buSzTx/>
              <a:buFontTx/>
              <a:buNone/>
              <a:tabLst/>
              <a:defRPr/>
            </a:pPr>
            <a:r>
              <a:rPr kumimoji="0" lang="en-US" sz="4800" b="1" i="0" u="none" strike="noStrike" kern="1200" cap="none" spc="0" normalizeH="0" baseline="0" noProof="0" dirty="0">
                <a:ln>
                  <a:noFill/>
                </a:ln>
                <a:solidFill>
                  <a:srgbClr val="0077BF"/>
                </a:solidFill>
                <a:effectLst/>
                <a:uLnTx/>
                <a:uFillTx/>
                <a:latin typeface="Bogle" panose="020B0503020203060203" pitchFamily="34" charset="77"/>
                <a:ea typeface="+mj-ea"/>
                <a:cs typeface="+mj-cs"/>
              </a:rPr>
              <a:t>Delivery partners</a:t>
            </a:r>
          </a:p>
        </p:txBody>
      </p:sp>
      <p:pic>
        <p:nvPicPr>
          <p:cNvPr id="30" name="Picture 29">
            <a:extLst>
              <a:ext uri="{FF2B5EF4-FFF2-40B4-BE49-F238E27FC236}">
                <a16:creationId xmlns:a16="http://schemas.microsoft.com/office/drawing/2014/main" id="{AAC90EF1-2868-5343-8296-06B4309A0EE1}"/>
              </a:ext>
            </a:extLst>
          </p:cNvPr>
          <p:cNvPicPr>
            <a:picLocks noChangeAspect="1"/>
          </p:cNvPicPr>
          <p:nvPr/>
        </p:nvPicPr>
        <p:blipFill>
          <a:blip r:embed="rId4" cstate="email">
            <a:alphaModFix amt="20000"/>
            <a:extLst>
              <a:ext uri="{28A0092B-C50C-407E-A947-70E740481C1C}">
                <a14:useLocalDpi xmlns:a14="http://schemas.microsoft.com/office/drawing/2010/main"/>
              </a:ext>
            </a:extLst>
          </a:blip>
          <a:stretch>
            <a:fillRect/>
          </a:stretch>
        </p:blipFill>
        <p:spPr>
          <a:xfrm rot="2398751">
            <a:off x="10009829" y="-247797"/>
            <a:ext cx="3388891" cy="2165628"/>
          </a:xfrm>
          <a:prstGeom prst="rect">
            <a:avLst/>
          </a:prstGeom>
        </p:spPr>
      </p:pic>
      <p:pic>
        <p:nvPicPr>
          <p:cNvPr id="31" name="Picture 30">
            <a:extLst>
              <a:ext uri="{FF2B5EF4-FFF2-40B4-BE49-F238E27FC236}">
                <a16:creationId xmlns:a16="http://schemas.microsoft.com/office/drawing/2014/main" id="{4CB53C81-06D3-9B4D-9A01-F9F0A695AC9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00846" y="1493100"/>
            <a:ext cx="1778000" cy="1778000"/>
          </a:xfrm>
          <a:prstGeom prst="rect">
            <a:avLst/>
          </a:prstGeom>
        </p:spPr>
      </p:pic>
      <p:sp>
        <p:nvSpPr>
          <p:cNvPr id="32" name="TextBox 31">
            <a:extLst>
              <a:ext uri="{FF2B5EF4-FFF2-40B4-BE49-F238E27FC236}">
                <a16:creationId xmlns:a16="http://schemas.microsoft.com/office/drawing/2014/main" id="{60F3C3FE-0509-CC4B-AE3E-62D820E678C0}"/>
              </a:ext>
            </a:extLst>
          </p:cNvPr>
          <p:cNvSpPr txBox="1"/>
          <p:nvPr/>
        </p:nvSpPr>
        <p:spPr>
          <a:xfrm>
            <a:off x="1169129" y="3129472"/>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rPr>
              <a:t>Door Dash</a:t>
            </a:r>
          </a:p>
        </p:txBody>
      </p:sp>
      <p:sp>
        <p:nvSpPr>
          <p:cNvPr id="33" name="TextBox 32">
            <a:extLst>
              <a:ext uri="{FF2B5EF4-FFF2-40B4-BE49-F238E27FC236}">
                <a16:creationId xmlns:a16="http://schemas.microsoft.com/office/drawing/2014/main" id="{37A660C7-0722-B64D-9C9A-B559C368D3BF}"/>
              </a:ext>
            </a:extLst>
          </p:cNvPr>
          <p:cNvSpPr txBox="1"/>
          <p:nvPr/>
        </p:nvSpPr>
        <p:spPr>
          <a:xfrm>
            <a:off x="3400846" y="3129472"/>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rPr>
              <a:t>Postmates</a:t>
            </a:r>
          </a:p>
        </p:txBody>
      </p:sp>
      <p:sp>
        <p:nvSpPr>
          <p:cNvPr id="34" name="TextBox 33">
            <a:extLst>
              <a:ext uri="{FF2B5EF4-FFF2-40B4-BE49-F238E27FC236}">
                <a16:creationId xmlns:a16="http://schemas.microsoft.com/office/drawing/2014/main" id="{5B9E7BE6-1E3E-B64D-9433-577347ADF5DD}"/>
              </a:ext>
            </a:extLst>
          </p:cNvPr>
          <p:cNvSpPr txBox="1"/>
          <p:nvPr/>
        </p:nvSpPr>
        <p:spPr>
          <a:xfrm>
            <a:off x="5632563" y="3129472"/>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rPr>
              <a:t>POINT PICKUP</a:t>
            </a:r>
          </a:p>
        </p:txBody>
      </p:sp>
      <p:sp>
        <p:nvSpPr>
          <p:cNvPr id="35" name="TextBox 34">
            <a:extLst>
              <a:ext uri="{FF2B5EF4-FFF2-40B4-BE49-F238E27FC236}">
                <a16:creationId xmlns:a16="http://schemas.microsoft.com/office/drawing/2014/main" id="{C6204780-DDCD-E548-8A36-074CDF9F28A6}"/>
              </a:ext>
            </a:extLst>
          </p:cNvPr>
          <p:cNvSpPr txBox="1"/>
          <p:nvPr/>
        </p:nvSpPr>
        <p:spPr>
          <a:xfrm>
            <a:off x="7864280" y="3129472"/>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err="1">
                <a:ln>
                  <a:noFill/>
                </a:ln>
                <a:solidFill>
                  <a:srgbClr val="007DC3"/>
                </a:solidFill>
                <a:effectLst/>
                <a:uLnTx/>
                <a:uFillTx/>
                <a:latin typeface="Bogle" panose="020B0503020203060203" pitchFamily="34" charset="77"/>
                <a:ea typeface="+mn-ea"/>
                <a:cs typeface="+mn-cs"/>
              </a:rPr>
              <a:t>Axlehire</a:t>
            </a:r>
            <a:endPar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endParaRPr>
          </a:p>
        </p:txBody>
      </p:sp>
      <p:sp>
        <p:nvSpPr>
          <p:cNvPr id="36" name="TextBox 35">
            <a:extLst>
              <a:ext uri="{FF2B5EF4-FFF2-40B4-BE49-F238E27FC236}">
                <a16:creationId xmlns:a16="http://schemas.microsoft.com/office/drawing/2014/main" id="{C50203A2-5255-E34F-8FF8-8264FBF51B8F}"/>
              </a:ext>
            </a:extLst>
          </p:cNvPr>
          <p:cNvSpPr txBox="1"/>
          <p:nvPr/>
        </p:nvSpPr>
        <p:spPr>
          <a:xfrm>
            <a:off x="10094981" y="2933527"/>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rPr>
              <a:t>Roadie</a:t>
            </a:r>
          </a:p>
        </p:txBody>
      </p:sp>
      <p:sp>
        <p:nvSpPr>
          <p:cNvPr id="37" name="TextBox 36">
            <a:extLst>
              <a:ext uri="{FF2B5EF4-FFF2-40B4-BE49-F238E27FC236}">
                <a16:creationId xmlns:a16="http://schemas.microsoft.com/office/drawing/2014/main" id="{3E611147-4FB0-F540-90C8-BDA7D3AEF2B0}"/>
              </a:ext>
            </a:extLst>
          </p:cNvPr>
          <p:cNvSpPr txBox="1"/>
          <p:nvPr/>
        </p:nvSpPr>
        <p:spPr>
          <a:xfrm>
            <a:off x="1169129" y="5669624"/>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rPr>
              <a:t>SKIPCART</a:t>
            </a:r>
          </a:p>
        </p:txBody>
      </p:sp>
      <p:sp>
        <p:nvSpPr>
          <p:cNvPr id="38" name="TextBox 37">
            <a:extLst>
              <a:ext uri="{FF2B5EF4-FFF2-40B4-BE49-F238E27FC236}">
                <a16:creationId xmlns:a16="http://schemas.microsoft.com/office/drawing/2014/main" id="{0E3043F0-4DF4-5D4D-B81C-9579034CBDD2}"/>
              </a:ext>
            </a:extLst>
          </p:cNvPr>
          <p:cNvSpPr txBox="1"/>
          <p:nvPr/>
        </p:nvSpPr>
        <p:spPr>
          <a:xfrm>
            <a:off x="3400846" y="5669624"/>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rPr>
              <a:t>SPARK</a:t>
            </a:r>
          </a:p>
        </p:txBody>
      </p:sp>
      <p:sp>
        <p:nvSpPr>
          <p:cNvPr id="39" name="TextBox 38">
            <a:extLst>
              <a:ext uri="{FF2B5EF4-FFF2-40B4-BE49-F238E27FC236}">
                <a16:creationId xmlns:a16="http://schemas.microsoft.com/office/drawing/2014/main" id="{49CFC8A4-057D-F341-8397-233069A2F8C1}"/>
              </a:ext>
            </a:extLst>
          </p:cNvPr>
          <p:cNvSpPr txBox="1"/>
          <p:nvPr/>
        </p:nvSpPr>
        <p:spPr>
          <a:xfrm>
            <a:off x="5632563" y="5669624"/>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rPr>
              <a:t>ASSOCIATE</a:t>
            </a:r>
          </a:p>
        </p:txBody>
      </p:sp>
      <p:sp>
        <p:nvSpPr>
          <p:cNvPr id="40" name="TextBox 39">
            <a:extLst>
              <a:ext uri="{FF2B5EF4-FFF2-40B4-BE49-F238E27FC236}">
                <a16:creationId xmlns:a16="http://schemas.microsoft.com/office/drawing/2014/main" id="{BD81DA51-1E6B-6B48-9C2E-1A3F5963F5A7}"/>
              </a:ext>
            </a:extLst>
          </p:cNvPr>
          <p:cNvSpPr txBox="1"/>
          <p:nvPr/>
        </p:nvSpPr>
        <p:spPr>
          <a:xfrm>
            <a:off x="7864280" y="5669624"/>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rPr>
              <a:t>FORD</a:t>
            </a:r>
          </a:p>
        </p:txBody>
      </p:sp>
      <p:sp>
        <p:nvSpPr>
          <p:cNvPr id="41" name="TextBox 40">
            <a:extLst>
              <a:ext uri="{FF2B5EF4-FFF2-40B4-BE49-F238E27FC236}">
                <a16:creationId xmlns:a16="http://schemas.microsoft.com/office/drawing/2014/main" id="{BD2484D2-D89B-234B-BB98-189F7CF12B0E}"/>
              </a:ext>
            </a:extLst>
          </p:cNvPr>
          <p:cNvSpPr txBox="1"/>
          <p:nvPr/>
        </p:nvSpPr>
        <p:spPr>
          <a:xfrm>
            <a:off x="10094981" y="5669624"/>
            <a:ext cx="1778000"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100" normalizeH="0" baseline="0" noProof="0">
                <a:ln>
                  <a:noFill/>
                </a:ln>
                <a:solidFill>
                  <a:srgbClr val="007DC3"/>
                </a:solidFill>
                <a:effectLst/>
                <a:uLnTx/>
                <a:uFillTx/>
                <a:latin typeface="Bogle" panose="020B0503020203060203" pitchFamily="34" charset="77"/>
                <a:ea typeface="+mn-ea"/>
                <a:cs typeface="+mn-cs"/>
              </a:rPr>
              <a:t>UDELV</a:t>
            </a:r>
          </a:p>
        </p:txBody>
      </p:sp>
      <p:sp>
        <p:nvSpPr>
          <p:cNvPr id="42" name="Oval 41">
            <a:extLst>
              <a:ext uri="{FF2B5EF4-FFF2-40B4-BE49-F238E27FC236}">
                <a16:creationId xmlns:a16="http://schemas.microsoft.com/office/drawing/2014/main" id="{4BABEBDC-3FC5-8B47-88DD-D4099196E31F}"/>
              </a:ext>
            </a:extLst>
          </p:cNvPr>
          <p:cNvSpPr/>
          <p:nvPr/>
        </p:nvSpPr>
        <p:spPr>
          <a:xfrm>
            <a:off x="5834601" y="4257353"/>
            <a:ext cx="1298448" cy="12984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19AC0BE0-5981-3A44-AA07-A1B18C04ED3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205705" y="2079164"/>
            <a:ext cx="1614692" cy="843284"/>
          </a:xfrm>
          <a:prstGeom prst="rect">
            <a:avLst/>
          </a:prstGeom>
        </p:spPr>
      </p:pic>
      <p:pic>
        <p:nvPicPr>
          <p:cNvPr id="44" name="Picture 43">
            <a:extLst>
              <a:ext uri="{FF2B5EF4-FFF2-40B4-BE49-F238E27FC236}">
                <a16:creationId xmlns:a16="http://schemas.microsoft.com/office/drawing/2014/main" id="{C69DEDA8-4356-DC4E-BD7E-24631073CC0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928365" y="1780550"/>
            <a:ext cx="1204684" cy="1257344"/>
          </a:xfrm>
          <a:prstGeom prst="rect">
            <a:avLst/>
          </a:prstGeom>
        </p:spPr>
      </p:pic>
      <p:pic>
        <p:nvPicPr>
          <p:cNvPr id="45" name="Picture 44">
            <a:extLst>
              <a:ext uri="{FF2B5EF4-FFF2-40B4-BE49-F238E27FC236}">
                <a16:creationId xmlns:a16="http://schemas.microsoft.com/office/drawing/2014/main" id="{E0696201-5D5F-9B4B-8958-D695A7F0CB9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213582" y="1841132"/>
            <a:ext cx="1170836" cy="1076732"/>
          </a:xfrm>
          <a:prstGeom prst="rect">
            <a:avLst/>
          </a:prstGeom>
        </p:spPr>
      </p:pic>
      <p:pic>
        <p:nvPicPr>
          <p:cNvPr id="46" name="Picture 45">
            <a:extLst>
              <a:ext uri="{FF2B5EF4-FFF2-40B4-BE49-F238E27FC236}">
                <a16:creationId xmlns:a16="http://schemas.microsoft.com/office/drawing/2014/main" id="{11083DA1-177A-914C-A22C-E251E760ECC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85033" y="1780550"/>
            <a:ext cx="1197896" cy="1197896"/>
          </a:xfrm>
          <a:prstGeom prst="rect">
            <a:avLst/>
          </a:prstGeom>
        </p:spPr>
      </p:pic>
      <p:pic>
        <p:nvPicPr>
          <p:cNvPr id="47" name="Picture 46">
            <a:extLst>
              <a:ext uri="{FF2B5EF4-FFF2-40B4-BE49-F238E27FC236}">
                <a16:creationId xmlns:a16="http://schemas.microsoft.com/office/drawing/2014/main" id="{EB2F3025-942A-AB46-A575-C2DC0703B85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46943" y="4617308"/>
            <a:ext cx="1809711" cy="633639"/>
          </a:xfrm>
          <a:prstGeom prst="rect">
            <a:avLst/>
          </a:prstGeom>
        </p:spPr>
      </p:pic>
      <p:pic>
        <p:nvPicPr>
          <p:cNvPr id="48" name="Picture 47">
            <a:extLst>
              <a:ext uri="{FF2B5EF4-FFF2-40B4-BE49-F238E27FC236}">
                <a16:creationId xmlns:a16="http://schemas.microsoft.com/office/drawing/2014/main" id="{C7E47FEC-C1C8-024F-964A-CB1A8A031FB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12198" y="4257353"/>
            <a:ext cx="1237018" cy="1353548"/>
          </a:xfrm>
          <a:prstGeom prst="rect">
            <a:avLst/>
          </a:prstGeom>
        </p:spPr>
      </p:pic>
      <p:pic>
        <p:nvPicPr>
          <p:cNvPr id="49" name="Picture 48">
            <a:extLst>
              <a:ext uri="{FF2B5EF4-FFF2-40B4-BE49-F238E27FC236}">
                <a16:creationId xmlns:a16="http://schemas.microsoft.com/office/drawing/2014/main" id="{83A842B8-5DB1-5340-B516-FFDA1FD7E7C6}"/>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3085670" y="4695246"/>
            <a:ext cx="2296230" cy="633638"/>
          </a:xfrm>
          <a:prstGeom prst="rect">
            <a:avLst/>
          </a:prstGeom>
        </p:spPr>
      </p:pic>
      <p:pic>
        <p:nvPicPr>
          <p:cNvPr id="50" name="Picture 49">
            <a:extLst>
              <a:ext uri="{FF2B5EF4-FFF2-40B4-BE49-F238E27FC236}">
                <a16:creationId xmlns:a16="http://schemas.microsoft.com/office/drawing/2014/main" id="{5F1F75CD-CFCB-CC4D-9F8C-DD832E6E8A15}"/>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7907293" y="4617308"/>
            <a:ext cx="1798216" cy="689306"/>
          </a:xfrm>
          <a:prstGeom prst="rect">
            <a:avLst/>
          </a:prstGeom>
        </p:spPr>
      </p:pic>
      <p:pic>
        <p:nvPicPr>
          <p:cNvPr id="51" name="Picture 50">
            <a:extLst>
              <a:ext uri="{FF2B5EF4-FFF2-40B4-BE49-F238E27FC236}">
                <a16:creationId xmlns:a16="http://schemas.microsoft.com/office/drawing/2014/main" id="{97E9E87A-6EF0-6D41-80B0-DE7B8C461CDA}"/>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10488049" y="4458609"/>
            <a:ext cx="1048090" cy="1006478"/>
          </a:xfrm>
          <a:prstGeom prst="rect">
            <a:avLst/>
          </a:prstGeom>
        </p:spPr>
      </p:pic>
      <p:sp>
        <p:nvSpPr>
          <p:cNvPr id="52" name="Rectangle 51">
            <a:extLst>
              <a:ext uri="{FF2B5EF4-FFF2-40B4-BE49-F238E27FC236}">
                <a16:creationId xmlns:a16="http://schemas.microsoft.com/office/drawing/2014/main" id="{A4889645-BA22-D240-8E24-7A1419DC8342}"/>
              </a:ext>
            </a:extLst>
          </p:cNvPr>
          <p:cNvSpPr/>
          <p:nvPr/>
        </p:nvSpPr>
        <p:spPr>
          <a:xfrm>
            <a:off x="9521952" y="6022848"/>
            <a:ext cx="2572512"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577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AC48221A-BD02-0B4F-B3A3-69A12E7AEE74}"/>
              </a:ext>
            </a:extLst>
          </p:cNvPr>
          <p:cNvSpPr txBox="1">
            <a:spLocks/>
          </p:cNvSpPr>
          <p:nvPr/>
        </p:nvSpPr>
        <p:spPr>
          <a:xfrm>
            <a:off x="747711" y="169538"/>
            <a:ext cx="10515600" cy="1325033"/>
          </a:xfrm>
          <a:prstGeom prst="rect">
            <a:avLst/>
          </a:prstGeom>
        </p:spPr>
        <p:txBody>
          <a:bodyPr lIns="91388" tIns="45693" rIns="91388" bIns="45693"/>
          <a:lst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a:lstStyle>
          <a:p>
            <a:r>
              <a:rPr lang="en-US" sz="2400" b="1" dirty="0">
                <a:solidFill>
                  <a:schemeClr val="tx2"/>
                </a:solidFill>
                <a:latin typeface="Bogle" panose="020B0503020203060203" pitchFamily="34" charset="77"/>
              </a:rPr>
              <a:t>Delivery Experience – Core Features Live Today</a:t>
            </a:r>
          </a:p>
        </p:txBody>
      </p:sp>
      <p:sp>
        <p:nvSpPr>
          <p:cNvPr id="70" name="TextBox 69">
            <a:extLst>
              <a:ext uri="{FF2B5EF4-FFF2-40B4-BE49-F238E27FC236}">
                <a16:creationId xmlns:a16="http://schemas.microsoft.com/office/drawing/2014/main" id="{14BD8350-1E95-B149-99F5-A6A2F843B893}"/>
              </a:ext>
            </a:extLst>
          </p:cNvPr>
          <p:cNvSpPr txBox="1"/>
          <p:nvPr/>
        </p:nvSpPr>
        <p:spPr>
          <a:xfrm>
            <a:off x="5232298" y="997077"/>
            <a:ext cx="942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Bogle" panose="020B0503020203060203" pitchFamily="34" charset="77"/>
                <a:ea typeface="+mn-ea"/>
                <a:cs typeface="+mn-cs"/>
              </a:rPr>
              <a:t>Tipping</a:t>
            </a:r>
          </a:p>
        </p:txBody>
      </p:sp>
      <p:cxnSp>
        <p:nvCxnSpPr>
          <p:cNvPr id="71" name="Straight Connector 70">
            <a:extLst>
              <a:ext uri="{FF2B5EF4-FFF2-40B4-BE49-F238E27FC236}">
                <a16:creationId xmlns:a16="http://schemas.microsoft.com/office/drawing/2014/main" id="{D79B39A2-35C5-EA4E-B100-4C3BD64730D7}"/>
              </a:ext>
            </a:extLst>
          </p:cNvPr>
          <p:cNvCxnSpPr/>
          <p:nvPr/>
        </p:nvCxnSpPr>
        <p:spPr>
          <a:xfrm>
            <a:off x="5308314" y="1400802"/>
            <a:ext cx="762000" cy="0"/>
          </a:xfrm>
          <a:prstGeom prst="line">
            <a:avLst/>
          </a:prstGeom>
          <a:ln>
            <a:solidFill>
              <a:srgbClr val="375692"/>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FEE5A3E-02CB-ED46-B2AF-A160F3727E7C}"/>
              </a:ext>
            </a:extLst>
          </p:cNvPr>
          <p:cNvSpPr txBox="1"/>
          <p:nvPr/>
        </p:nvSpPr>
        <p:spPr>
          <a:xfrm>
            <a:off x="8581833" y="1004453"/>
            <a:ext cx="1848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Bogle" panose="020B0503020203060203" pitchFamily="34" charset="77"/>
                <a:ea typeface="+mn-ea"/>
                <a:cs typeface="+mn-cs"/>
              </a:rPr>
              <a:t>Driver Feedback</a:t>
            </a:r>
          </a:p>
        </p:txBody>
      </p:sp>
      <p:cxnSp>
        <p:nvCxnSpPr>
          <p:cNvPr id="73" name="Straight Connector 72">
            <a:extLst>
              <a:ext uri="{FF2B5EF4-FFF2-40B4-BE49-F238E27FC236}">
                <a16:creationId xmlns:a16="http://schemas.microsoft.com/office/drawing/2014/main" id="{74676DD1-754B-7D4A-A6CD-90EC276973D7}"/>
              </a:ext>
            </a:extLst>
          </p:cNvPr>
          <p:cNvCxnSpPr/>
          <p:nvPr/>
        </p:nvCxnSpPr>
        <p:spPr>
          <a:xfrm>
            <a:off x="9045769" y="1400802"/>
            <a:ext cx="762000" cy="0"/>
          </a:xfrm>
          <a:prstGeom prst="line">
            <a:avLst/>
          </a:prstGeom>
          <a:ln>
            <a:solidFill>
              <a:srgbClr val="375692"/>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E77F3D1-5DC5-F648-B7BB-ECECC0E3816D}"/>
              </a:ext>
            </a:extLst>
          </p:cNvPr>
          <p:cNvSpPr txBox="1"/>
          <p:nvPr/>
        </p:nvSpPr>
        <p:spPr>
          <a:xfrm>
            <a:off x="1015747" y="1005897"/>
            <a:ext cx="21884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75000"/>
                  </a:srgbClr>
                </a:solidFill>
                <a:effectLst/>
                <a:uLnTx/>
                <a:uFillTx/>
                <a:latin typeface="Bogle" panose="020B0503020203060203" pitchFamily="34" charset="77"/>
                <a:ea typeface="+mn-ea"/>
                <a:cs typeface="+mn-cs"/>
              </a:rPr>
              <a:t>Live Order Tracking</a:t>
            </a:r>
          </a:p>
        </p:txBody>
      </p:sp>
      <p:cxnSp>
        <p:nvCxnSpPr>
          <p:cNvPr id="75" name="Straight Connector 74">
            <a:extLst>
              <a:ext uri="{FF2B5EF4-FFF2-40B4-BE49-F238E27FC236}">
                <a16:creationId xmlns:a16="http://schemas.microsoft.com/office/drawing/2014/main" id="{6E6D3D0E-98C4-684C-8992-C6B5D7887138}"/>
              </a:ext>
            </a:extLst>
          </p:cNvPr>
          <p:cNvCxnSpPr/>
          <p:nvPr/>
        </p:nvCxnSpPr>
        <p:spPr>
          <a:xfrm>
            <a:off x="1655482" y="1400802"/>
            <a:ext cx="762000" cy="0"/>
          </a:xfrm>
          <a:prstGeom prst="line">
            <a:avLst/>
          </a:prstGeom>
          <a:ln>
            <a:solidFill>
              <a:srgbClr val="375692"/>
            </a:solidFill>
          </a:ln>
        </p:spPr>
        <p:style>
          <a:lnRef idx="1">
            <a:schemeClr val="accent1"/>
          </a:lnRef>
          <a:fillRef idx="0">
            <a:schemeClr val="accent1"/>
          </a:fillRef>
          <a:effectRef idx="0">
            <a:schemeClr val="accent1"/>
          </a:effectRef>
          <a:fontRef idx="minor">
            <a:schemeClr val="tx1"/>
          </a:fontRef>
        </p:style>
      </p:cxnSp>
      <p:pic>
        <p:nvPicPr>
          <p:cNvPr id="76" name="Picture 75" descr="A screenshot of a cell phone&#10;&#10;Description automatically generated">
            <a:extLst>
              <a:ext uri="{FF2B5EF4-FFF2-40B4-BE49-F238E27FC236}">
                <a16:creationId xmlns:a16="http://schemas.microsoft.com/office/drawing/2014/main" id="{D0A23C52-2A6F-494F-BCF9-455277059C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90821" y="1563031"/>
            <a:ext cx="2437949" cy="4343400"/>
          </a:xfrm>
          <a:prstGeom prst="rect">
            <a:avLst/>
          </a:prstGeom>
          <a:ln>
            <a:solidFill>
              <a:schemeClr val="bg1">
                <a:lumMod val="50000"/>
              </a:schemeClr>
            </a:solidFill>
          </a:ln>
        </p:spPr>
      </p:pic>
      <p:cxnSp>
        <p:nvCxnSpPr>
          <p:cNvPr id="77" name="Straight Connector 76">
            <a:extLst>
              <a:ext uri="{FF2B5EF4-FFF2-40B4-BE49-F238E27FC236}">
                <a16:creationId xmlns:a16="http://schemas.microsoft.com/office/drawing/2014/main" id="{0D12013E-850E-8D47-82B5-1C3657449E58}"/>
              </a:ext>
            </a:extLst>
          </p:cNvPr>
          <p:cNvCxnSpPr/>
          <p:nvPr/>
        </p:nvCxnSpPr>
        <p:spPr>
          <a:xfrm>
            <a:off x="3886200" y="1535179"/>
            <a:ext cx="0" cy="4343400"/>
          </a:xfrm>
          <a:prstGeom prst="line">
            <a:avLst/>
          </a:prstGeom>
          <a:ln>
            <a:solidFill>
              <a:srgbClr val="37569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C2FCD1-8445-E84A-B6A3-1D3BDDD2A70C}"/>
              </a:ext>
            </a:extLst>
          </p:cNvPr>
          <p:cNvCxnSpPr/>
          <p:nvPr/>
        </p:nvCxnSpPr>
        <p:spPr>
          <a:xfrm>
            <a:off x="7467600" y="1569410"/>
            <a:ext cx="0" cy="4343400"/>
          </a:xfrm>
          <a:prstGeom prst="line">
            <a:avLst/>
          </a:prstGeom>
          <a:ln>
            <a:solidFill>
              <a:srgbClr val="375692"/>
            </a:solidFill>
          </a:ln>
        </p:spPr>
        <p:style>
          <a:lnRef idx="1">
            <a:schemeClr val="accent1"/>
          </a:lnRef>
          <a:fillRef idx="0">
            <a:schemeClr val="accent1"/>
          </a:fillRef>
          <a:effectRef idx="0">
            <a:schemeClr val="accent1"/>
          </a:effectRef>
          <a:fontRef idx="minor">
            <a:schemeClr val="tx1"/>
          </a:fontRef>
        </p:style>
      </p:cxnSp>
      <p:pic>
        <p:nvPicPr>
          <p:cNvPr id="79" name="Picture 78" descr="A map of a person&#10;&#10;Description automatically generated">
            <a:extLst>
              <a:ext uri="{FF2B5EF4-FFF2-40B4-BE49-F238E27FC236}">
                <a16:creationId xmlns:a16="http://schemas.microsoft.com/office/drawing/2014/main" id="{F25682AD-F2EA-3B40-B26F-50A609CEB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6004" y="1584503"/>
            <a:ext cx="2427906" cy="4321928"/>
          </a:xfrm>
          <a:prstGeom prst="rect">
            <a:avLst/>
          </a:prstGeom>
          <a:ln>
            <a:solidFill>
              <a:schemeClr val="bg1">
                <a:lumMod val="50000"/>
              </a:schemeClr>
            </a:solidFill>
          </a:ln>
        </p:spPr>
      </p:pic>
      <p:pic>
        <p:nvPicPr>
          <p:cNvPr id="80" name="Picture 79" descr="A screenshot of a cell phone&#10;&#10;Description automatically generated">
            <a:extLst>
              <a:ext uri="{FF2B5EF4-FFF2-40B4-BE49-F238E27FC236}">
                <a16:creationId xmlns:a16="http://schemas.microsoft.com/office/drawing/2014/main" id="{E28CF84A-1236-7945-B77F-C8CA0E6BAB6B}"/>
              </a:ext>
            </a:extLst>
          </p:cNvPr>
          <p:cNvPicPr>
            <a:picLocks noChangeAspect="1"/>
          </p:cNvPicPr>
          <p:nvPr/>
        </p:nvPicPr>
        <p:blipFill>
          <a:blip r:embed="rId4"/>
          <a:stretch>
            <a:fillRect/>
          </a:stretch>
        </p:blipFill>
        <p:spPr>
          <a:xfrm>
            <a:off x="8386451" y="1563031"/>
            <a:ext cx="2171700" cy="4343399"/>
          </a:xfrm>
          <a:prstGeom prst="rect">
            <a:avLst/>
          </a:prstGeom>
          <a:ln>
            <a:solidFill>
              <a:schemeClr val="tx1"/>
            </a:solidFill>
          </a:ln>
        </p:spPr>
      </p:pic>
      <p:pic>
        <p:nvPicPr>
          <p:cNvPr id="81" name="Picture 80">
            <a:extLst>
              <a:ext uri="{FF2B5EF4-FFF2-40B4-BE49-F238E27FC236}">
                <a16:creationId xmlns:a16="http://schemas.microsoft.com/office/drawing/2014/main" id="{14752693-B9F8-D846-9C6D-3DDD979A22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74745" y="5853547"/>
            <a:ext cx="2188566" cy="999128"/>
          </a:xfrm>
          <a:prstGeom prst="rect">
            <a:avLst/>
          </a:prstGeom>
        </p:spPr>
      </p:pic>
    </p:spTree>
    <p:extLst>
      <p:ext uri="{BB962C8B-B14F-4D97-AF65-F5344CB8AC3E}">
        <p14:creationId xmlns:p14="http://schemas.microsoft.com/office/powerpoint/2010/main" val="2389670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AC48221A-BD02-0B4F-B3A3-69A12E7AEE74}"/>
              </a:ext>
            </a:extLst>
          </p:cNvPr>
          <p:cNvSpPr txBox="1">
            <a:spLocks/>
          </p:cNvSpPr>
          <p:nvPr/>
        </p:nvSpPr>
        <p:spPr>
          <a:xfrm>
            <a:off x="747711" y="169538"/>
            <a:ext cx="10515600" cy="1325033"/>
          </a:xfrm>
          <a:prstGeom prst="rect">
            <a:avLst/>
          </a:prstGeom>
        </p:spPr>
        <p:txBody>
          <a:bodyPr lIns="91388" tIns="45693" rIns="91388" bIns="45693"/>
          <a:lst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a:lstStyle>
          <a:p>
            <a:r>
              <a:rPr lang="en-US" sz="2400" b="1" dirty="0">
                <a:solidFill>
                  <a:schemeClr val="tx2"/>
                </a:solidFill>
                <a:latin typeface="Bogle" panose="020B0503020203060203" pitchFamily="34" charset="77"/>
              </a:rPr>
              <a:t>Delivery Experience – Ordering experience and mobile discoverability</a:t>
            </a:r>
          </a:p>
          <a:p>
            <a:endParaRPr lang="en-US" sz="2400" b="1" dirty="0">
              <a:solidFill>
                <a:schemeClr val="tx2"/>
              </a:solidFill>
              <a:latin typeface="Bogle" panose="020B0503020203060203" pitchFamily="34" charset="77"/>
            </a:endParaRPr>
          </a:p>
        </p:txBody>
      </p:sp>
      <p:pic>
        <p:nvPicPr>
          <p:cNvPr id="81" name="Picture 80">
            <a:extLst>
              <a:ext uri="{FF2B5EF4-FFF2-40B4-BE49-F238E27FC236}">
                <a16:creationId xmlns:a16="http://schemas.microsoft.com/office/drawing/2014/main" id="{14752693-B9F8-D846-9C6D-3DDD979A22A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74745" y="5853547"/>
            <a:ext cx="2188566" cy="999128"/>
          </a:xfrm>
          <a:prstGeom prst="rect">
            <a:avLst/>
          </a:prstGeom>
        </p:spPr>
      </p:pic>
      <p:sp>
        <p:nvSpPr>
          <p:cNvPr id="30" name="TextBox 29">
            <a:extLst>
              <a:ext uri="{FF2B5EF4-FFF2-40B4-BE49-F238E27FC236}">
                <a16:creationId xmlns:a16="http://schemas.microsoft.com/office/drawing/2014/main" id="{210CB08E-A8AB-9241-8B56-1FA8B1712D0A}"/>
              </a:ext>
            </a:extLst>
          </p:cNvPr>
          <p:cNvSpPr txBox="1"/>
          <p:nvPr/>
        </p:nvSpPr>
        <p:spPr>
          <a:xfrm>
            <a:off x="2816352" y="1002083"/>
            <a:ext cx="1888659" cy="584775"/>
          </a:xfrm>
          <a:prstGeom prst="rect">
            <a:avLst/>
          </a:prstGeom>
          <a:noFill/>
        </p:spPr>
        <p:txBody>
          <a:bodyPr wrap="none" rtlCol="0">
            <a:spAutoFit/>
          </a:bodyPr>
          <a:lstStyle/>
          <a:p>
            <a:pPr algn="ctr">
              <a:defRPr/>
            </a:pPr>
            <a:r>
              <a:rPr lang="en-US" b="1">
                <a:solidFill>
                  <a:srgbClr val="4472C4">
                    <a:lumMod val="75000"/>
                  </a:srgbClr>
                </a:solidFill>
                <a:latin typeface="Bogle" panose="020B0503020203060203" pitchFamily="34" charset="77"/>
              </a:rPr>
              <a:t>NPS &amp; Site CSAT</a:t>
            </a:r>
          </a:p>
          <a:p>
            <a:pPr algn="ctr">
              <a:defRPr/>
            </a:pPr>
            <a:r>
              <a:rPr lang="en-US" sz="1400">
                <a:solidFill>
                  <a:srgbClr val="4472C4">
                    <a:lumMod val="75000"/>
                  </a:srgbClr>
                </a:solidFill>
                <a:latin typeface="Bogle" panose="020B0503020203060203" pitchFamily="34" charset="77"/>
              </a:rPr>
              <a:t>As of Week 1 FY20</a:t>
            </a:r>
          </a:p>
        </p:txBody>
      </p:sp>
      <p:sp>
        <p:nvSpPr>
          <p:cNvPr id="31" name="TextBox 30">
            <a:extLst>
              <a:ext uri="{FF2B5EF4-FFF2-40B4-BE49-F238E27FC236}">
                <a16:creationId xmlns:a16="http://schemas.microsoft.com/office/drawing/2014/main" id="{F98BA747-0BBB-554A-A4B0-3A8CE7DFF38A}"/>
              </a:ext>
            </a:extLst>
          </p:cNvPr>
          <p:cNvSpPr txBox="1"/>
          <p:nvPr/>
        </p:nvSpPr>
        <p:spPr>
          <a:xfrm>
            <a:off x="8695838" y="1002083"/>
            <a:ext cx="1874231" cy="584775"/>
          </a:xfrm>
          <a:prstGeom prst="rect">
            <a:avLst/>
          </a:prstGeom>
          <a:noFill/>
        </p:spPr>
        <p:txBody>
          <a:bodyPr wrap="none" rtlCol="0">
            <a:spAutoFit/>
          </a:bodyPr>
          <a:lstStyle/>
          <a:p>
            <a:pPr algn="ctr">
              <a:defRPr/>
            </a:pPr>
            <a:r>
              <a:rPr lang="en-US" b="1">
                <a:solidFill>
                  <a:srgbClr val="4472C4">
                    <a:lumMod val="75000"/>
                  </a:srgbClr>
                </a:solidFill>
                <a:latin typeface="Bogle" panose="020B0503020203060203" pitchFamily="34" charset="77"/>
              </a:rPr>
              <a:t>Mobile Adoption</a:t>
            </a:r>
          </a:p>
          <a:p>
            <a:pPr algn="ctr">
              <a:defRPr/>
            </a:pPr>
            <a:r>
              <a:rPr lang="en-US" sz="1400">
                <a:solidFill>
                  <a:srgbClr val="4472C4">
                    <a:lumMod val="75000"/>
                  </a:srgbClr>
                </a:solidFill>
                <a:latin typeface="Bogle" panose="020B0503020203060203" pitchFamily="34" charset="77"/>
              </a:rPr>
              <a:t>Q4 FY19 (vs Q3 FY19)</a:t>
            </a:r>
          </a:p>
        </p:txBody>
      </p:sp>
      <p:pic>
        <p:nvPicPr>
          <p:cNvPr id="32" name="Picture 31" descr="A screenshot of a cell phone&#10;&#10;Description automatically generated">
            <a:extLst>
              <a:ext uri="{FF2B5EF4-FFF2-40B4-BE49-F238E27FC236}">
                <a16:creationId xmlns:a16="http://schemas.microsoft.com/office/drawing/2014/main" id="{2F782BE2-7B4B-2543-AC91-DE04F7B29B6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1174" y="1956706"/>
            <a:ext cx="3754550" cy="2169715"/>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B3E2C4E2-650C-E247-BBE4-E3EFD61B48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08687" y="1922513"/>
            <a:ext cx="2235219" cy="2238100"/>
          </a:xfrm>
          <a:prstGeom prst="rect">
            <a:avLst/>
          </a:prstGeom>
        </p:spPr>
      </p:pic>
      <p:sp>
        <p:nvSpPr>
          <p:cNvPr id="34" name="Rectangle 33">
            <a:extLst>
              <a:ext uri="{FF2B5EF4-FFF2-40B4-BE49-F238E27FC236}">
                <a16:creationId xmlns:a16="http://schemas.microsoft.com/office/drawing/2014/main" id="{1AA9A3D6-6B06-9D45-BB7F-8CB4B4E1E9CE}"/>
              </a:ext>
            </a:extLst>
          </p:cNvPr>
          <p:cNvSpPr/>
          <p:nvPr/>
        </p:nvSpPr>
        <p:spPr>
          <a:xfrm>
            <a:off x="4508687" y="3473192"/>
            <a:ext cx="1965265" cy="687421"/>
          </a:xfrm>
          <a:prstGeom prst="rect">
            <a:avLst/>
          </a:prstGeom>
          <a:no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B446"/>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1127DD3D-6765-8C49-8E6F-8FB7E680384D}"/>
              </a:ext>
            </a:extLst>
          </p:cNvPr>
          <p:cNvSpPr/>
          <p:nvPr/>
        </p:nvSpPr>
        <p:spPr>
          <a:xfrm>
            <a:off x="9929655" y="2209800"/>
            <a:ext cx="2004459" cy="703383"/>
          </a:xfrm>
          <a:prstGeom prst="rect">
            <a:avLst/>
          </a:prstGeom>
          <a:noFill/>
          <a:ln w="381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76EDB060-D930-CE45-9A17-440F3B3E4052}"/>
              </a:ext>
            </a:extLst>
          </p:cNvPr>
          <p:cNvPicPr>
            <a:picLocks noChangeAspect="1"/>
          </p:cNvPicPr>
          <p:nvPr/>
        </p:nvPicPr>
        <p:blipFill>
          <a:blip r:embed="rId5"/>
          <a:stretch>
            <a:fillRect/>
          </a:stretch>
        </p:blipFill>
        <p:spPr>
          <a:xfrm>
            <a:off x="7108114" y="1682422"/>
            <a:ext cx="4826000" cy="2844800"/>
          </a:xfrm>
          <a:prstGeom prst="rect">
            <a:avLst/>
          </a:prstGeom>
        </p:spPr>
      </p:pic>
    </p:spTree>
    <p:extLst>
      <p:ext uri="{BB962C8B-B14F-4D97-AF65-F5344CB8AC3E}">
        <p14:creationId xmlns:p14="http://schemas.microsoft.com/office/powerpoint/2010/main" val="150129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shot of a cell phone&#10;&#10;Description automatically generated">
            <a:extLst>
              <a:ext uri="{FF2B5EF4-FFF2-40B4-BE49-F238E27FC236}">
                <a16:creationId xmlns:a16="http://schemas.microsoft.com/office/drawing/2014/main" id="{08EA0F00-0516-B341-BB18-B2ED50451988}"/>
              </a:ext>
            </a:extLst>
          </p:cNvPr>
          <p:cNvPicPr>
            <a:picLocks noChangeAspect="1"/>
          </p:cNvPicPr>
          <p:nvPr/>
        </p:nvPicPr>
        <p:blipFill rotWithShape="1">
          <a:blip r:embed="rId2"/>
          <a:srcRect l="-112" t="-207" r="84245" b="17928"/>
          <a:stretch/>
        </p:blipFill>
        <p:spPr>
          <a:xfrm>
            <a:off x="1433509" y="1428723"/>
            <a:ext cx="2738908" cy="310352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7321CCC5-237A-5D42-8F15-74134CFE8D1A}"/>
              </a:ext>
            </a:extLst>
          </p:cNvPr>
          <p:cNvPicPr>
            <a:picLocks noChangeAspect="1"/>
          </p:cNvPicPr>
          <p:nvPr/>
        </p:nvPicPr>
        <p:blipFill rotWithShape="1">
          <a:blip r:embed="rId2"/>
          <a:srcRect l="39303" r="31694" b="17721"/>
          <a:stretch/>
        </p:blipFill>
        <p:spPr>
          <a:xfrm>
            <a:off x="4107796" y="1428723"/>
            <a:ext cx="5006285" cy="3103520"/>
          </a:xfrm>
          <a:prstGeom prst="rect">
            <a:avLst/>
          </a:prstGeom>
        </p:spPr>
      </p:pic>
      <p:sp>
        <p:nvSpPr>
          <p:cNvPr id="27" name="TextBox 26">
            <a:extLst>
              <a:ext uri="{FF2B5EF4-FFF2-40B4-BE49-F238E27FC236}">
                <a16:creationId xmlns:a16="http://schemas.microsoft.com/office/drawing/2014/main" id="{C6602DB6-CDBF-8C4F-B0D7-76B79C9DC8E1}"/>
              </a:ext>
            </a:extLst>
          </p:cNvPr>
          <p:cNvSpPr txBox="1"/>
          <p:nvPr/>
        </p:nvSpPr>
        <p:spPr>
          <a:xfrm>
            <a:off x="4107797" y="3913686"/>
            <a:ext cx="4916933" cy="553998"/>
          </a:xfrm>
          <a:prstGeom prst="rect">
            <a:avLst/>
          </a:prstGeom>
          <a:noFill/>
          <a:ln w="28575">
            <a:solidFill>
              <a:srgbClr val="5FB44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TextBox 27">
            <a:extLst>
              <a:ext uri="{FF2B5EF4-FFF2-40B4-BE49-F238E27FC236}">
                <a16:creationId xmlns:a16="http://schemas.microsoft.com/office/drawing/2014/main" id="{DBDB99D9-55E9-E74A-B473-4C0D229A5E4D}"/>
              </a:ext>
            </a:extLst>
          </p:cNvPr>
          <p:cNvSpPr txBox="1"/>
          <p:nvPr/>
        </p:nvSpPr>
        <p:spPr>
          <a:xfrm>
            <a:off x="4767533" y="1320840"/>
            <a:ext cx="3696846" cy="369332"/>
          </a:xfrm>
          <a:prstGeom prst="rect">
            <a:avLst/>
          </a:prstGeom>
          <a:noFill/>
        </p:spPr>
        <p:txBody>
          <a:bodyPr wrap="none" rtlCol="0">
            <a:spAutoFit/>
          </a:bodyPr>
          <a:lstStyle/>
          <a:p>
            <a:pPr>
              <a:defRPr/>
            </a:pPr>
            <a:r>
              <a:rPr lang="en-US" b="1" dirty="0">
                <a:solidFill>
                  <a:srgbClr val="4472C4">
                    <a:lumMod val="75000"/>
                  </a:srgbClr>
                </a:solidFill>
                <a:latin typeface="Bogle" panose="020B0503020203060203" pitchFamily="34" charset="77"/>
              </a:rPr>
              <a:t>Business Review — February FY20*</a:t>
            </a:r>
          </a:p>
        </p:txBody>
      </p:sp>
      <p:sp>
        <p:nvSpPr>
          <p:cNvPr id="29" name="TextBox 28">
            <a:extLst>
              <a:ext uri="{FF2B5EF4-FFF2-40B4-BE49-F238E27FC236}">
                <a16:creationId xmlns:a16="http://schemas.microsoft.com/office/drawing/2014/main" id="{C9FEF70F-43A5-594C-9220-3D79E3966028}"/>
              </a:ext>
            </a:extLst>
          </p:cNvPr>
          <p:cNvSpPr txBox="1"/>
          <p:nvPr/>
        </p:nvSpPr>
        <p:spPr>
          <a:xfrm>
            <a:off x="9253330" y="2345635"/>
            <a:ext cx="2246243" cy="523220"/>
          </a:xfrm>
          <a:prstGeom prst="rect">
            <a:avLst/>
          </a:prstGeom>
          <a:noFill/>
        </p:spPr>
        <p:txBody>
          <a:bodyPr wrap="square" rtlCol="0">
            <a:spAutoFit/>
          </a:bodyPr>
          <a:lstStyle/>
          <a:p>
            <a:r>
              <a:rPr lang="en-US" sz="1400" dirty="0">
                <a:solidFill>
                  <a:prstClr val="black"/>
                </a:solidFill>
                <a:latin typeface="Bogle" panose="020B0503020203060203" pitchFamily="34" charset="77"/>
              </a:rPr>
              <a:t>Delivery = </a:t>
            </a:r>
          </a:p>
          <a:p>
            <a:r>
              <a:rPr lang="en-US" sz="1400" dirty="0">
                <a:solidFill>
                  <a:prstClr val="black"/>
                </a:solidFill>
                <a:latin typeface="Bogle" panose="020B0503020203060203" pitchFamily="34" charset="77"/>
              </a:rPr>
              <a:t>5.2% of overall OG orders </a:t>
            </a:r>
          </a:p>
        </p:txBody>
      </p:sp>
      <p:pic>
        <p:nvPicPr>
          <p:cNvPr id="30" name="Picture 29">
            <a:extLst>
              <a:ext uri="{FF2B5EF4-FFF2-40B4-BE49-F238E27FC236}">
                <a16:creationId xmlns:a16="http://schemas.microsoft.com/office/drawing/2014/main" id="{0F04F291-32B7-924D-9F7C-8764FF7F47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74745" y="5853547"/>
            <a:ext cx="2188566" cy="999128"/>
          </a:xfrm>
          <a:prstGeom prst="rect">
            <a:avLst/>
          </a:prstGeom>
        </p:spPr>
      </p:pic>
      <p:sp>
        <p:nvSpPr>
          <p:cNvPr id="31" name="Title 1">
            <a:extLst>
              <a:ext uri="{FF2B5EF4-FFF2-40B4-BE49-F238E27FC236}">
                <a16:creationId xmlns:a16="http://schemas.microsoft.com/office/drawing/2014/main" id="{DF959804-42AE-3D4C-9DB1-7FC0979F559F}"/>
              </a:ext>
            </a:extLst>
          </p:cNvPr>
          <p:cNvSpPr txBox="1">
            <a:spLocks/>
          </p:cNvSpPr>
          <p:nvPr/>
        </p:nvSpPr>
        <p:spPr>
          <a:xfrm>
            <a:off x="747711" y="169538"/>
            <a:ext cx="10515600" cy="1325033"/>
          </a:xfrm>
          <a:prstGeom prst="rect">
            <a:avLst/>
          </a:prstGeom>
        </p:spPr>
        <p:txBody>
          <a:bodyPr lIns="91388" tIns="45693" rIns="91388" bIns="45693"/>
          <a:lst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a:lstStyle>
          <a:p>
            <a:r>
              <a:rPr lang="en-US" sz="2400" b="1" dirty="0">
                <a:solidFill>
                  <a:schemeClr val="tx2"/>
                </a:solidFill>
                <a:latin typeface="Bogle" panose="020B0503020203060203" pitchFamily="34" charset="77"/>
              </a:rPr>
              <a:t>Delivery Experience – Higher basket size &amp; Qty per order</a:t>
            </a:r>
          </a:p>
          <a:p>
            <a:endParaRPr lang="en-US" sz="2400" b="1" dirty="0">
              <a:solidFill>
                <a:schemeClr val="tx2"/>
              </a:solidFill>
              <a:latin typeface="Bogle" panose="020B0503020203060203" pitchFamily="34" charset="77"/>
            </a:endParaRPr>
          </a:p>
        </p:txBody>
      </p:sp>
    </p:spTree>
    <p:extLst>
      <p:ext uri="{BB962C8B-B14F-4D97-AF65-F5344CB8AC3E}">
        <p14:creationId xmlns:p14="http://schemas.microsoft.com/office/powerpoint/2010/main" val="1896313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9FEF70F-43A5-594C-9220-3D79E3966028}"/>
              </a:ext>
            </a:extLst>
          </p:cNvPr>
          <p:cNvSpPr txBox="1"/>
          <p:nvPr/>
        </p:nvSpPr>
        <p:spPr>
          <a:xfrm>
            <a:off x="9253330" y="2345635"/>
            <a:ext cx="2246243" cy="523220"/>
          </a:xfrm>
          <a:prstGeom prst="rect">
            <a:avLst/>
          </a:prstGeom>
          <a:noFill/>
        </p:spPr>
        <p:txBody>
          <a:bodyPr wrap="square" rtlCol="0">
            <a:spAutoFit/>
          </a:bodyPr>
          <a:lstStyle/>
          <a:p>
            <a:r>
              <a:rPr lang="en-US" sz="1400" dirty="0">
                <a:solidFill>
                  <a:prstClr val="black"/>
                </a:solidFill>
                <a:latin typeface="Bogle" panose="020B0503020203060203" pitchFamily="34" charset="77"/>
              </a:rPr>
              <a:t>Delivery = </a:t>
            </a:r>
          </a:p>
          <a:p>
            <a:r>
              <a:rPr lang="en-US" sz="1400" dirty="0">
                <a:solidFill>
                  <a:prstClr val="black"/>
                </a:solidFill>
                <a:latin typeface="Bogle" panose="020B0503020203060203" pitchFamily="34" charset="77"/>
              </a:rPr>
              <a:t>5.2% of overall OG orders </a:t>
            </a:r>
          </a:p>
        </p:txBody>
      </p:sp>
      <p:pic>
        <p:nvPicPr>
          <p:cNvPr id="30" name="Picture 29">
            <a:extLst>
              <a:ext uri="{FF2B5EF4-FFF2-40B4-BE49-F238E27FC236}">
                <a16:creationId xmlns:a16="http://schemas.microsoft.com/office/drawing/2014/main" id="{0F04F291-32B7-924D-9F7C-8764FF7F47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74745" y="5853547"/>
            <a:ext cx="2188566" cy="999128"/>
          </a:xfrm>
          <a:prstGeom prst="rect">
            <a:avLst/>
          </a:prstGeom>
        </p:spPr>
      </p:pic>
      <p:sp>
        <p:nvSpPr>
          <p:cNvPr id="31" name="Title 1">
            <a:extLst>
              <a:ext uri="{FF2B5EF4-FFF2-40B4-BE49-F238E27FC236}">
                <a16:creationId xmlns:a16="http://schemas.microsoft.com/office/drawing/2014/main" id="{DF959804-42AE-3D4C-9DB1-7FC0979F559F}"/>
              </a:ext>
            </a:extLst>
          </p:cNvPr>
          <p:cNvSpPr txBox="1">
            <a:spLocks/>
          </p:cNvSpPr>
          <p:nvPr/>
        </p:nvSpPr>
        <p:spPr>
          <a:xfrm>
            <a:off x="747711" y="169538"/>
            <a:ext cx="10515600" cy="1325033"/>
          </a:xfrm>
          <a:prstGeom prst="rect">
            <a:avLst/>
          </a:prstGeom>
        </p:spPr>
        <p:txBody>
          <a:bodyPr lIns="91388" tIns="45693" rIns="91388" bIns="45693"/>
          <a:lst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a:lstStyle>
          <a:p>
            <a:r>
              <a:rPr lang="en-US" sz="2400" b="1" dirty="0">
                <a:solidFill>
                  <a:schemeClr val="tx2"/>
                </a:solidFill>
                <a:latin typeface="Bogle" panose="020B0503020203060203" pitchFamily="34" charset="77"/>
              </a:rPr>
              <a:t>Delivery Experience – Higher basket size &amp; Qty per order</a:t>
            </a:r>
          </a:p>
          <a:p>
            <a:endParaRPr lang="en-US" sz="2400" b="1" dirty="0">
              <a:solidFill>
                <a:schemeClr val="tx2"/>
              </a:solidFill>
              <a:latin typeface="Bogle" panose="020B0503020203060203" pitchFamily="34" charset="77"/>
            </a:endParaRPr>
          </a:p>
        </p:txBody>
      </p:sp>
      <p:pic>
        <p:nvPicPr>
          <p:cNvPr id="2" name="Picture 1">
            <a:extLst>
              <a:ext uri="{FF2B5EF4-FFF2-40B4-BE49-F238E27FC236}">
                <a16:creationId xmlns:a16="http://schemas.microsoft.com/office/drawing/2014/main" id="{9F37C111-70D6-3A4F-99FE-1186D357F962}"/>
              </a:ext>
            </a:extLst>
          </p:cNvPr>
          <p:cNvPicPr>
            <a:picLocks noChangeAspect="1"/>
          </p:cNvPicPr>
          <p:nvPr/>
        </p:nvPicPr>
        <p:blipFill>
          <a:blip r:embed="rId3"/>
          <a:stretch>
            <a:fillRect/>
          </a:stretch>
        </p:blipFill>
        <p:spPr>
          <a:xfrm>
            <a:off x="1378545" y="1138640"/>
            <a:ext cx="7696200" cy="2565400"/>
          </a:xfrm>
          <a:prstGeom prst="rect">
            <a:avLst/>
          </a:prstGeom>
        </p:spPr>
      </p:pic>
      <p:pic>
        <p:nvPicPr>
          <p:cNvPr id="4" name="Picture 3">
            <a:extLst>
              <a:ext uri="{FF2B5EF4-FFF2-40B4-BE49-F238E27FC236}">
                <a16:creationId xmlns:a16="http://schemas.microsoft.com/office/drawing/2014/main" id="{F182B100-BE1D-F545-9287-B7104753B856}"/>
              </a:ext>
            </a:extLst>
          </p:cNvPr>
          <p:cNvPicPr>
            <a:picLocks noChangeAspect="1"/>
          </p:cNvPicPr>
          <p:nvPr/>
        </p:nvPicPr>
        <p:blipFill>
          <a:blip r:embed="rId4"/>
          <a:stretch>
            <a:fillRect/>
          </a:stretch>
        </p:blipFill>
        <p:spPr>
          <a:xfrm>
            <a:off x="1429345" y="3704040"/>
            <a:ext cx="7670800" cy="635000"/>
          </a:xfrm>
          <a:prstGeom prst="rect">
            <a:avLst/>
          </a:prstGeom>
        </p:spPr>
      </p:pic>
      <p:sp>
        <p:nvSpPr>
          <p:cNvPr id="27" name="TextBox 26">
            <a:extLst>
              <a:ext uri="{FF2B5EF4-FFF2-40B4-BE49-F238E27FC236}">
                <a16:creationId xmlns:a16="http://schemas.microsoft.com/office/drawing/2014/main" id="{C6602DB6-CDBF-8C4F-B0D7-76B79C9DC8E1}"/>
              </a:ext>
            </a:extLst>
          </p:cNvPr>
          <p:cNvSpPr txBox="1"/>
          <p:nvPr/>
        </p:nvSpPr>
        <p:spPr>
          <a:xfrm>
            <a:off x="4044297" y="3704040"/>
            <a:ext cx="4916933" cy="553998"/>
          </a:xfrm>
          <a:prstGeom prst="rect">
            <a:avLst/>
          </a:prstGeom>
          <a:noFill/>
          <a:ln w="28575">
            <a:solidFill>
              <a:srgbClr val="5FB446"/>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921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F04F291-32B7-924D-9F7C-8764FF7F47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74745" y="5853547"/>
            <a:ext cx="2188566" cy="999128"/>
          </a:xfrm>
          <a:prstGeom prst="rect">
            <a:avLst/>
          </a:prstGeom>
        </p:spPr>
      </p:pic>
      <p:sp>
        <p:nvSpPr>
          <p:cNvPr id="31" name="Title 1">
            <a:extLst>
              <a:ext uri="{FF2B5EF4-FFF2-40B4-BE49-F238E27FC236}">
                <a16:creationId xmlns:a16="http://schemas.microsoft.com/office/drawing/2014/main" id="{DF959804-42AE-3D4C-9DB1-7FC0979F559F}"/>
              </a:ext>
            </a:extLst>
          </p:cNvPr>
          <p:cNvSpPr txBox="1">
            <a:spLocks/>
          </p:cNvSpPr>
          <p:nvPr/>
        </p:nvSpPr>
        <p:spPr>
          <a:xfrm>
            <a:off x="747711" y="169538"/>
            <a:ext cx="10515600" cy="1325033"/>
          </a:xfrm>
          <a:prstGeom prst="rect">
            <a:avLst/>
          </a:prstGeom>
        </p:spPr>
        <p:txBody>
          <a:bodyPr lIns="91388" tIns="45693" rIns="91388" bIns="45693"/>
          <a:lst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a:lstStyle>
          <a:p>
            <a:r>
              <a:rPr lang="en-US" sz="2400" b="1" dirty="0">
                <a:solidFill>
                  <a:schemeClr val="tx2"/>
                </a:solidFill>
                <a:latin typeface="Bogle" panose="020B0503020203060203" pitchFamily="34" charset="77"/>
              </a:rPr>
              <a:t>Delivery Experience – Focus to improve experience metrics to match pickup</a:t>
            </a:r>
          </a:p>
          <a:p>
            <a:endParaRPr lang="en-US" sz="2400" b="1" dirty="0">
              <a:solidFill>
                <a:schemeClr val="tx2"/>
              </a:solidFill>
              <a:latin typeface="Bogle" panose="020B0503020203060203" pitchFamily="34" charset="77"/>
            </a:endParaRPr>
          </a:p>
        </p:txBody>
      </p:sp>
      <p:sp>
        <p:nvSpPr>
          <p:cNvPr id="22" name="TextBox 21">
            <a:extLst>
              <a:ext uri="{FF2B5EF4-FFF2-40B4-BE49-F238E27FC236}">
                <a16:creationId xmlns:a16="http://schemas.microsoft.com/office/drawing/2014/main" id="{41D6B129-5A29-6240-812D-CEF5C2077596}"/>
              </a:ext>
            </a:extLst>
          </p:cNvPr>
          <p:cNvSpPr txBox="1"/>
          <p:nvPr/>
        </p:nvSpPr>
        <p:spPr>
          <a:xfrm>
            <a:off x="7696200" y="933145"/>
            <a:ext cx="2492164" cy="369332"/>
          </a:xfrm>
          <a:prstGeom prst="rect">
            <a:avLst/>
          </a:prstGeom>
          <a:noFill/>
        </p:spPr>
        <p:txBody>
          <a:bodyPr wrap="square" rtlCol="0">
            <a:spAutoFit/>
          </a:bodyPr>
          <a:lstStyle/>
          <a:p>
            <a:r>
              <a:rPr lang="en-US" b="1" dirty="0">
                <a:solidFill>
                  <a:srgbClr val="375692"/>
                </a:solidFill>
                <a:latin typeface="Bogle" panose="020B0503020203060203" pitchFamily="34" charset="77"/>
              </a:rPr>
              <a:t>NPS &amp; CSAT FY19 </a:t>
            </a:r>
          </a:p>
        </p:txBody>
      </p:sp>
      <p:pic>
        <p:nvPicPr>
          <p:cNvPr id="23" name="Picture 22" descr="A close up of a logo&#10;&#10;Description automatically generated">
            <a:extLst>
              <a:ext uri="{FF2B5EF4-FFF2-40B4-BE49-F238E27FC236}">
                <a16:creationId xmlns:a16="http://schemas.microsoft.com/office/drawing/2014/main" id="{4A2A1D6D-A354-AE4F-B414-1962DDCD0E67}"/>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6945933" y="1417097"/>
            <a:ext cx="3755207" cy="2140468"/>
          </a:xfrm>
          <a:prstGeom prst="rect">
            <a:avLst/>
          </a:prstGeom>
          <a:ln>
            <a:solidFill>
              <a:sysClr val="window" lastClr="FFFFFF">
                <a:lumMod val="50000"/>
              </a:sysClr>
            </a:solidFill>
          </a:ln>
        </p:spPr>
      </p:pic>
      <p:pic>
        <p:nvPicPr>
          <p:cNvPr id="24" name="Picture 23" descr="A close up of text on a white background&#10;&#10;Description automatically generated">
            <a:extLst>
              <a:ext uri="{FF2B5EF4-FFF2-40B4-BE49-F238E27FC236}">
                <a16:creationId xmlns:a16="http://schemas.microsoft.com/office/drawing/2014/main" id="{27C194E2-8C4C-9A4B-B439-ADB377BA88E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tretch>
            <a:fillRect/>
          </a:stretch>
        </p:blipFill>
        <p:spPr>
          <a:xfrm>
            <a:off x="6945933" y="3681711"/>
            <a:ext cx="3755207" cy="2306187"/>
          </a:xfrm>
          <a:prstGeom prst="rect">
            <a:avLst/>
          </a:prstGeom>
          <a:ln w="9525">
            <a:solidFill>
              <a:sysClr val="window" lastClr="FFFFFF">
                <a:lumMod val="50000"/>
              </a:sysClr>
            </a:solidFill>
          </a:ln>
        </p:spPr>
      </p:pic>
      <p:sp>
        <p:nvSpPr>
          <p:cNvPr id="33" name="TextBox 32">
            <a:extLst>
              <a:ext uri="{FF2B5EF4-FFF2-40B4-BE49-F238E27FC236}">
                <a16:creationId xmlns:a16="http://schemas.microsoft.com/office/drawing/2014/main" id="{4B4E2E9C-B202-ED48-894C-CBEB8ABBA8E6}"/>
              </a:ext>
            </a:extLst>
          </p:cNvPr>
          <p:cNvSpPr txBox="1"/>
          <p:nvPr/>
        </p:nvSpPr>
        <p:spPr>
          <a:xfrm>
            <a:off x="1752599" y="933145"/>
            <a:ext cx="3177965" cy="369332"/>
          </a:xfrm>
          <a:prstGeom prst="rect">
            <a:avLst/>
          </a:prstGeom>
          <a:noFill/>
        </p:spPr>
        <p:txBody>
          <a:bodyPr wrap="square" rtlCol="0">
            <a:spAutoFit/>
          </a:bodyPr>
          <a:lstStyle/>
          <a:p>
            <a:r>
              <a:rPr lang="en-US" b="1" dirty="0">
                <a:solidFill>
                  <a:srgbClr val="375692"/>
                </a:solidFill>
                <a:latin typeface="Bogle" panose="020B0503020203060203" pitchFamily="34" charset="77"/>
              </a:rPr>
              <a:t>December FY19 Metrics</a:t>
            </a:r>
          </a:p>
        </p:txBody>
      </p:sp>
      <p:sp>
        <p:nvSpPr>
          <p:cNvPr id="38" name="Right Bracket 37">
            <a:extLst>
              <a:ext uri="{FF2B5EF4-FFF2-40B4-BE49-F238E27FC236}">
                <a16:creationId xmlns:a16="http://schemas.microsoft.com/office/drawing/2014/main" id="{D856F242-5B5F-F341-9B13-2C65B1A93C7F}"/>
              </a:ext>
            </a:extLst>
          </p:cNvPr>
          <p:cNvSpPr/>
          <p:nvPr/>
        </p:nvSpPr>
        <p:spPr>
          <a:xfrm>
            <a:off x="10820400" y="2018095"/>
            <a:ext cx="152400" cy="437443"/>
          </a:xfrm>
          <a:prstGeom prst="rightBracke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ight Bracket 38">
            <a:extLst>
              <a:ext uri="{FF2B5EF4-FFF2-40B4-BE49-F238E27FC236}">
                <a16:creationId xmlns:a16="http://schemas.microsoft.com/office/drawing/2014/main" id="{B5B23C42-8BC4-E74A-A42D-FA5CEC342D0A}"/>
              </a:ext>
            </a:extLst>
          </p:cNvPr>
          <p:cNvSpPr/>
          <p:nvPr/>
        </p:nvSpPr>
        <p:spPr>
          <a:xfrm>
            <a:off x="10820400" y="4554988"/>
            <a:ext cx="152400" cy="318763"/>
          </a:xfrm>
          <a:prstGeom prst="rightBracke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5CAAECFD-1385-7A4F-B83F-D338B345B80B}"/>
              </a:ext>
            </a:extLst>
          </p:cNvPr>
          <p:cNvCxnSpPr/>
          <p:nvPr/>
        </p:nvCxnSpPr>
        <p:spPr>
          <a:xfrm>
            <a:off x="6324600" y="1565858"/>
            <a:ext cx="0" cy="4343400"/>
          </a:xfrm>
          <a:prstGeom prst="line">
            <a:avLst/>
          </a:prstGeom>
          <a:noFill/>
          <a:ln w="6350" cap="flat" cmpd="sng" algn="ctr">
            <a:solidFill>
              <a:srgbClr val="375692"/>
            </a:solidFill>
            <a:prstDash val="solid"/>
            <a:miter lim="800000"/>
          </a:ln>
          <a:effectLst/>
        </p:spPr>
      </p:cxnSp>
      <p:pic>
        <p:nvPicPr>
          <p:cNvPr id="3" name="Picture 2">
            <a:extLst>
              <a:ext uri="{FF2B5EF4-FFF2-40B4-BE49-F238E27FC236}">
                <a16:creationId xmlns:a16="http://schemas.microsoft.com/office/drawing/2014/main" id="{8DB3C5EB-7B8C-E54F-A8B6-90FE2971F0A5}"/>
              </a:ext>
            </a:extLst>
          </p:cNvPr>
          <p:cNvPicPr>
            <a:picLocks noChangeAspect="1"/>
          </p:cNvPicPr>
          <p:nvPr/>
        </p:nvPicPr>
        <p:blipFill>
          <a:blip r:embed="rId7"/>
          <a:stretch>
            <a:fillRect/>
          </a:stretch>
        </p:blipFill>
        <p:spPr>
          <a:xfrm>
            <a:off x="1014848" y="1525450"/>
            <a:ext cx="4653465" cy="1465456"/>
          </a:xfrm>
          <a:prstGeom prst="rect">
            <a:avLst/>
          </a:prstGeom>
        </p:spPr>
      </p:pic>
      <p:pic>
        <p:nvPicPr>
          <p:cNvPr id="4" name="Picture 3">
            <a:extLst>
              <a:ext uri="{FF2B5EF4-FFF2-40B4-BE49-F238E27FC236}">
                <a16:creationId xmlns:a16="http://schemas.microsoft.com/office/drawing/2014/main" id="{04E82563-5145-5048-9AD0-905FE76C63B2}"/>
              </a:ext>
            </a:extLst>
          </p:cNvPr>
          <p:cNvPicPr>
            <a:picLocks noChangeAspect="1"/>
          </p:cNvPicPr>
          <p:nvPr/>
        </p:nvPicPr>
        <p:blipFill>
          <a:blip r:embed="rId8"/>
          <a:stretch>
            <a:fillRect/>
          </a:stretch>
        </p:blipFill>
        <p:spPr>
          <a:xfrm>
            <a:off x="1027794" y="2972801"/>
            <a:ext cx="4653464" cy="3036364"/>
          </a:xfrm>
          <a:prstGeom prst="rect">
            <a:avLst/>
          </a:prstGeom>
        </p:spPr>
      </p:pic>
    </p:spTree>
    <p:extLst>
      <p:ext uri="{BB962C8B-B14F-4D97-AF65-F5344CB8AC3E}">
        <p14:creationId xmlns:p14="http://schemas.microsoft.com/office/powerpoint/2010/main" val="240728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DF959804-42AE-3D4C-9DB1-7FC0979F559F}"/>
              </a:ext>
            </a:extLst>
          </p:cNvPr>
          <p:cNvSpPr txBox="1">
            <a:spLocks/>
          </p:cNvSpPr>
          <p:nvPr/>
        </p:nvSpPr>
        <p:spPr>
          <a:xfrm>
            <a:off x="747710" y="169538"/>
            <a:ext cx="10848657" cy="1325033"/>
          </a:xfrm>
          <a:prstGeom prst="rect">
            <a:avLst/>
          </a:prstGeom>
        </p:spPr>
        <p:txBody>
          <a:bodyPr lIns="91388" tIns="45693" rIns="91388" bIns="45693"/>
          <a:lst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a:lstStyle>
          <a:p>
            <a:r>
              <a:rPr lang="en-US" sz="2400" b="1" dirty="0">
                <a:solidFill>
                  <a:schemeClr val="tx2"/>
                </a:solidFill>
                <a:latin typeface="Bogle" panose="020B0503020203060203" pitchFamily="34" charset="77"/>
              </a:rPr>
              <a:t>Delivery Experience – Delivery Issues: Contact volume as a % of total contacts </a:t>
            </a:r>
          </a:p>
        </p:txBody>
      </p:sp>
      <p:pic>
        <p:nvPicPr>
          <p:cNvPr id="42" name="Picture 3" descr="cid:image003.png@01D4D04A.D0D7FC00">
            <a:extLst>
              <a:ext uri="{FF2B5EF4-FFF2-40B4-BE49-F238E27FC236}">
                <a16:creationId xmlns:a16="http://schemas.microsoft.com/office/drawing/2014/main" id="{98AD3CED-4BDA-1744-AE28-6876D714311C}"/>
              </a:ext>
            </a:extLst>
          </p:cNvPr>
          <p:cNvPicPr>
            <a:picLocks noChangeAspect="1" noChangeArrowheads="1"/>
          </p:cNvPicPr>
          <p:nvPr/>
        </p:nvPicPr>
        <p:blipFill>
          <a:blip r:embed="rId2" r:link="rId3">
            <a:extLst>
              <a:ext uri="{28A0092B-C50C-407E-A947-70E740481C1C}">
                <a14:useLocalDpi xmlns:a14="http://schemas.microsoft.com/office/drawing/2010/main"/>
              </a:ext>
            </a:extLst>
          </a:blip>
          <a:srcRect/>
          <a:stretch>
            <a:fillRect/>
          </a:stretch>
        </p:blipFill>
        <p:spPr bwMode="auto">
          <a:xfrm>
            <a:off x="833055" y="844993"/>
            <a:ext cx="10848658" cy="4960596"/>
          </a:xfrm>
          <a:prstGeom prst="rect">
            <a:avLst/>
          </a:prstGeom>
          <a:noFill/>
          <a:ln>
            <a:solidFill>
              <a:sysClr val="window" lastClr="FFFFFF">
                <a:lumMod val="50000"/>
              </a:sysClr>
            </a:solidFill>
          </a:ln>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056C536-9DAF-0B4B-AC42-A9CD63F60CEB}"/>
              </a:ext>
            </a:extLst>
          </p:cNvPr>
          <p:cNvSpPr txBox="1"/>
          <p:nvPr/>
        </p:nvSpPr>
        <p:spPr>
          <a:xfrm>
            <a:off x="2024582" y="5897258"/>
            <a:ext cx="3488635" cy="600164"/>
          </a:xfrm>
          <a:prstGeom prst="rect">
            <a:avLst/>
          </a:prstGeom>
          <a:noFill/>
          <a:ln>
            <a:solidFill>
              <a:sysClr val="window" lastClr="FFFFFF">
                <a:lumMod val="50000"/>
              </a:sysClr>
            </a:solidFill>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prstClr val="black"/>
                </a:solidFill>
                <a:effectLst/>
                <a:uLnTx/>
                <a:uFillTx/>
                <a:latin typeface="Bogle" panose="020B0503020203060203" pitchFamily="34" charset="77"/>
              </a:rPr>
              <a:t>Delivery = only approximately 5% of total orders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prstClr val="black"/>
                </a:solidFill>
                <a:effectLst/>
                <a:uLnTx/>
                <a:uFillTx/>
                <a:latin typeface="Bogle" panose="020B0503020203060203" pitchFamily="34" charset="77"/>
              </a:rPr>
              <a:t>Above three contact reasons comprise approx. </a:t>
            </a:r>
            <a:r>
              <a:rPr kumimoji="0" lang="en-US" sz="1100" b="0" i="1" u="none" strike="noStrike" kern="0" cap="none" spc="0" normalizeH="0" baseline="0" noProof="0" dirty="0">
                <a:ln>
                  <a:noFill/>
                </a:ln>
                <a:solidFill>
                  <a:prstClr val="black"/>
                </a:solidFill>
                <a:effectLst/>
                <a:uLnTx/>
                <a:uFillTx/>
                <a:latin typeface="Bogle" panose="020B0503020203060203" pitchFamily="34" charset="77"/>
              </a:rPr>
              <a:t>2% of all contact volume </a:t>
            </a:r>
            <a:r>
              <a:rPr kumimoji="0" lang="en-US" sz="1100" b="0" i="0" u="none" strike="noStrike" kern="0" cap="none" spc="0" normalizeH="0" baseline="0" noProof="0" dirty="0">
                <a:ln>
                  <a:noFill/>
                </a:ln>
                <a:solidFill>
                  <a:prstClr val="black"/>
                </a:solidFill>
                <a:effectLst/>
                <a:uLnTx/>
                <a:uFillTx/>
                <a:latin typeface="Bogle" panose="020B0503020203060203" pitchFamily="34" charset="77"/>
              </a:rPr>
              <a:t>(for pick up &amp; delivery orders)</a:t>
            </a:r>
          </a:p>
        </p:txBody>
      </p:sp>
      <p:sp>
        <p:nvSpPr>
          <p:cNvPr id="44" name="TextBox 43">
            <a:extLst>
              <a:ext uri="{FF2B5EF4-FFF2-40B4-BE49-F238E27FC236}">
                <a16:creationId xmlns:a16="http://schemas.microsoft.com/office/drawing/2014/main" id="{FD129A9B-E1AB-E549-A13C-B9B67CC872CC}"/>
              </a:ext>
            </a:extLst>
          </p:cNvPr>
          <p:cNvSpPr txBox="1"/>
          <p:nvPr/>
        </p:nvSpPr>
        <p:spPr>
          <a:xfrm>
            <a:off x="5677277" y="5902962"/>
            <a:ext cx="4660900" cy="600164"/>
          </a:xfrm>
          <a:prstGeom prst="rect">
            <a:avLst/>
          </a:prstGeom>
          <a:noFill/>
          <a:ln>
            <a:solidFill>
              <a:sysClr val="window" lastClr="FFFFFF">
                <a:lumMod val="50000"/>
              </a:sysClr>
            </a:solidFill>
          </a:ln>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prstClr val="black"/>
                </a:solidFill>
                <a:effectLst/>
                <a:uLnTx/>
                <a:uFillTx/>
                <a:latin typeface="Bogle" panose="020B0503020203060203" pitchFamily="34" charset="77"/>
              </a:rPr>
              <a:t>50,000 total contacts/week x 2% of total contacts = 1,000 contacts/week</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prstClr val="black"/>
                </a:solidFill>
                <a:effectLst/>
                <a:uLnTx/>
                <a:uFillTx/>
                <a:latin typeface="Bogle" panose="020B0503020203060203" pitchFamily="34" charset="77"/>
              </a:rPr>
              <a:t>$6 average cost to handle a contact  = $6,000/week cost to call center</a:t>
            </a:r>
          </a:p>
        </p:txBody>
      </p:sp>
      <p:sp>
        <p:nvSpPr>
          <p:cNvPr id="45" name="Right Arrow 44">
            <a:extLst>
              <a:ext uri="{FF2B5EF4-FFF2-40B4-BE49-F238E27FC236}">
                <a16:creationId xmlns:a16="http://schemas.microsoft.com/office/drawing/2014/main" id="{51376CA4-7895-5642-9679-50BA261A61DA}"/>
              </a:ext>
            </a:extLst>
          </p:cNvPr>
          <p:cNvSpPr/>
          <p:nvPr/>
        </p:nvSpPr>
        <p:spPr>
          <a:xfrm>
            <a:off x="1225916" y="6061245"/>
            <a:ext cx="498347" cy="308113"/>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6" name="Picture 3" descr="cid:image003.png@01D4D04A.D0D7FC00">
            <a:extLst>
              <a:ext uri="{FF2B5EF4-FFF2-40B4-BE49-F238E27FC236}">
                <a16:creationId xmlns:a16="http://schemas.microsoft.com/office/drawing/2014/main" id="{65F218E4-4664-0243-94B7-DA880AF75F88}"/>
              </a:ext>
            </a:extLst>
          </p:cNvPr>
          <p:cNvPicPr>
            <a:picLocks noChangeAspect="1" noChangeArrowheads="1"/>
          </p:cNvPicPr>
          <p:nvPr/>
        </p:nvPicPr>
        <p:blipFill rotWithShape="1">
          <a:blip r:embed="rId2" r:link="rId3">
            <a:extLst>
              <a:ext uri="{28A0092B-C50C-407E-A947-70E740481C1C}">
                <a14:useLocalDpi xmlns:a14="http://schemas.microsoft.com/office/drawing/2010/main"/>
              </a:ext>
            </a:extLst>
          </a:blip>
          <a:srcRect l="28331" t="94669" r="29363"/>
          <a:stretch>
            <a:fillRect/>
          </a:stretch>
        </p:blipFill>
        <p:spPr bwMode="auto">
          <a:xfrm>
            <a:off x="3470058" y="5484425"/>
            <a:ext cx="5574651" cy="32116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B9E8CAA1-A697-234D-B3BE-A0AFD54AC1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43894" y="5869794"/>
            <a:ext cx="2188566" cy="999128"/>
          </a:xfrm>
          <a:prstGeom prst="rect">
            <a:avLst/>
          </a:prstGeom>
        </p:spPr>
      </p:pic>
    </p:spTree>
    <p:extLst>
      <p:ext uri="{BB962C8B-B14F-4D97-AF65-F5344CB8AC3E}">
        <p14:creationId xmlns:p14="http://schemas.microsoft.com/office/powerpoint/2010/main" val="1089590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DF959804-42AE-3D4C-9DB1-7FC0979F559F}"/>
              </a:ext>
            </a:extLst>
          </p:cNvPr>
          <p:cNvSpPr txBox="1">
            <a:spLocks/>
          </p:cNvSpPr>
          <p:nvPr/>
        </p:nvSpPr>
        <p:spPr>
          <a:xfrm>
            <a:off x="747710" y="169538"/>
            <a:ext cx="10848657" cy="1325033"/>
          </a:xfrm>
          <a:prstGeom prst="rect">
            <a:avLst/>
          </a:prstGeom>
        </p:spPr>
        <p:txBody>
          <a:bodyPr lIns="91388" tIns="45693" rIns="91388" bIns="45693"/>
          <a:lstStyle>
            <a:lvl1pPr algn="l" defTabSz="1218484" rtl="0" eaLnBrk="1" latinLnBrk="0" hangingPunct="1">
              <a:spcBef>
                <a:spcPct val="0"/>
              </a:spcBef>
              <a:buNone/>
              <a:defRPr sz="5867" kern="1200">
                <a:solidFill>
                  <a:schemeClr val="tx1"/>
                </a:solidFill>
                <a:latin typeface="Arial" panose="020B0604020202020204" pitchFamily="34" charset="0"/>
                <a:ea typeface="+mj-ea"/>
                <a:cs typeface="Arial" panose="020B0604020202020204" pitchFamily="34" charset="0"/>
              </a:defRPr>
            </a:lvl1pPr>
          </a:lstStyle>
          <a:p>
            <a:r>
              <a:rPr lang="en-US" sz="2400" b="1" dirty="0">
                <a:solidFill>
                  <a:schemeClr val="tx2"/>
                </a:solidFill>
                <a:latin typeface="Bogle" panose="020B0503020203060203" pitchFamily="34" charset="77"/>
              </a:rPr>
              <a:t>Delivery Experience – Opportunities within Delivery Customer Journey </a:t>
            </a:r>
          </a:p>
        </p:txBody>
      </p:sp>
      <p:pic>
        <p:nvPicPr>
          <p:cNvPr id="53" name="Picture 52">
            <a:extLst>
              <a:ext uri="{FF2B5EF4-FFF2-40B4-BE49-F238E27FC236}">
                <a16:creationId xmlns:a16="http://schemas.microsoft.com/office/drawing/2014/main" id="{13C18C8B-0570-3743-A7A6-E6B1ED05372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6323" y="5808622"/>
            <a:ext cx="2188566" cy="999128"/>
          </a:xfrm>
          <a:prstGeom prst="rect">
            <a:avLst/>
          </a:prstGeom>
        </p:spPr>
      </p:pic>
      <p:sp>
        <p:nvSpPr>
          <p:cNvPr id="54" name="TextBox 53">
            <a:extLst>
              <a:ext uri="{FF2B5EF4-FFF2-40B4-BE49-F238E27FC236}">
                <a16:creationId xmlns:a16="http://schemas.microsoft.com/office/drawing/2014/main" id="{DB83EB3F-D1E6-B542-A9D5-F49A3E0F1C1D}"/>
              </a:ext>
            </a:extLst>
          </p:cNvPr>
          <p:cNvSpPr txBox="1"/>
          <p:nvPr/>
        </p:nvSpPr>
        <p:spPr>
          <a:xfrm>
            <a:off x="1658589" y="1116934"/>
            <a:ext cx="368085" cy="246221"/>
          </a:xfrm>
          <a:prstGeom prst="rect">
            <a:avLst/>
          </a:prstGeom>
          <a:noFill/>
        </p:spPr>
        <p:txBody>
          <a:bodyPr wrap="square" rtlCol="0">
            <a:spAutoFit/>
          </a:bodyPr>
          <a:lstStyle/>
          <a:p>
            <a:fld id="{9F8A0AD0-F418-9F44-8CA6-8DE9C283D787}" type="slidenum">
              <a:rPr lang="en-US" sz="1000" b="1">
                <a:solidFill>
                  <a:prstClr val="white"/>
                </a:solidFill>
                <a:latin typeface="Bogle" panose="020B0503020203060203" pitchFamily="34" charset="77"/>
              </a:rPr>
              <a:pPr/>
              <a:t>27</a:t>
            </a:fld>
            <a:endParaRPr lang="en-US" sz="1000" b="1">
              <a:solidFill>
                <a:prstClr val="white"/>
              </a:solidFill>
              <a:latin typeface="Bogle" panose="020B0503020203060203" pitchFamily="34" charset="77"/>
            </a:endParaRPr>
          </a:p>
        </p:txBody>
      </p:sp>
      <p:sp>
        <p:nvSpPr>
          <p:cNvPr id="55" name="Right Arrow 54">
            <a:extLst>
              <a:ext uri="{FF2B5EF4-FFF2-40B4-BE49-F238E27FC236}">
                <a16:creationId xmlns:a16="http://schemas.microsoft.com/office/drawing/2014/main" id="{C89382F9-3A1D-A34C-84A7-109504EE575D}"/>
              </a:ext>
            </a:extLst>
          </p:cNvPr>
          <p:cNvSpPr/>
          <p:nvPr/>
        </p:nvSpPr>
        <p:spPr>
          <a:xfrm>
            <a:off x="1764007" y="3327484"/>
            <a:ext cx="9242770" cy="271200"/>
          </a:xfrm>
          <a:prstGeom prst="rightArrow">
            <a:avLst/>
          </a:prstGeom>
          <a:solidFill>
            <a:srgbClr val="003896"/>
          </a:solidFill>
          <a:ln w="12700" cap="flat" cmpd="sng" algn="ctr">
            <a:solidFill>
              <a:srgbClr val="00389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0BF23A7D-3F36-704C-AE37-85980E58830E}"/>
              </a:ext>
            </a:extLst>
          </p:cNvPr>
          <p:cNvSpPr txBox="1"/>
          <p:nvPr/>
        </p:nvSpPr>
        <p:spPr>
          <a:xfrm>
            <a:off x="1188483" y="2277884"/>
            <a:ext cx="114298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Awareness</a:t>
            </a:r>
          </a:p>
          <a:p>
            <a:pPr algn="ctr"/>
            <a:r>
              <a:rPr lang="en-US" sz="1400" b="1" dirty="0">
                <a:solidFill>
                  <a:srgbClr val="003896"/>
                </a:solidFill>
                <a:latin typeface="Bogle" panose="020B0503020203060203" pitchFamily="34" charset="77"/>
              </a:rPr>
              <a:t>of delivery</a:t>
            </a:r>
          </a:p>
        </p:txBody>
      </p:sp>
      <p:cxnSp>
        <p:nvCxnSpPr>
          <p:cNvPr id="57" name="Straight Connector 56">
            <a:extLst>
              <a:ext uri="{FF2B5EF4-FFF2-40B4-BE49-F238E27FC236}">
                <a16:creationId xmlns:a16="http://schemas.microsoft.com/office/drawing/2014/main" id="{F014D082-0758-C84E-B2BD-B57F68A998C9}"/>
              </a:ext>
            </a:extLst>
          </p:cNvPr>
          <p:cNvCxnSpPr>
            <a:cxnSpLocks/>
          </p:cNvCxnSpPr>
          <p:nvPr/>
        </p:nvCxnSpPr>
        <p:spPr>
          <a:xfrm flipH="1">
            <a:off x="1759978" y="2928189"/>
            <a:ext cx="1" cy="1105373"/>
          </a:xfrm>
          <a:prstGeom prst="line">
            <a:avLst/>
          </a:prstGeom>
          <a:noFill/>
          <a:ln w="28575" cap="flat" cmpd="sng" algn="ctr">
            <a:solidFill>
              <a:srgbClr val="003896"/>
            </a:solidFill>
            <a:prstDash val="solid"/>
            <a:miter lim="800000"/>
          </a:ln>
          <a:effectLst/>
        </p:spPr>
      </p:cxnSp>
      <p:sp>
        <p:nvSpPr>
          <p:cNvPr id="58" name="TextBox 57">
            <a:extLst>
              <a:ext uri="{FF2B5EF4-FFF2-40B4-BE49-F238E27FC236}">
                <a16:creationId xmlns:a16="http://schemas.microsoft.com/office/drawing/2014/main" id="{9B51B6EA-A63A-7948-921E-54059DF20AEC}"/>
              </a:ext>
            </a:extLst>
          </p:cNvPr>
          <p:cNvSpPr txBox="1"/>
          <p:nvPr/>
        </p:nvSpPr>
        <p:spPr>
          <a:xfrm>
            <a:off x="1895249" y="4179574"/>
            <a:ext cx="1142989"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Add address</a:t>
            </a:r>
          </a:p>
        </p:txBody>
      </p:sp>
      <p:sp>
        <p:nvSpPr>
          <p:cNvPr id="59" name="TextBox 58">
            <a:extLst>
              <a:ext uri="{FF2B5EF4-FFF2-40B4-BE49-F238E27FC236}">
                <a16:creationId xmlns:a16="http://schemas.microsoft.com/office/drawing/2014/main" id="{E0F8E0AF-0106-8048-92D7-D8AD5374B579}"/>
              </a:ext>
            </a:extLst>
          </p:cNvPr>
          <p:cNvSpPr txBox="1"/>
          <p:nvPr/>
        </p:nvSpPr>
        <p:spPr>
          <a:xfrm>
            <a:off x="2786926" y="2397288"/>
            <a:ext cx="1142989"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Build basket</a:t>
            </a:r>
          </a:p>
        </p:txBody>
      </p:sp>
      <p:sp>
        <p:nvSpPr>
          <p:cNvPr id="60" name="TextBox 59">
            <a:extLst>
              <a:ext uri="{FF2B5EF4-FFF2-40B4-BE49-F238E27FC236}">
                <a16:creationId xmlns:a16="http://schemas.microsoft.com/office/drawing/2014/main" id="{D79CEB60-7805-D24D-A39B-DD5FB900E6B2}"/>
              </a:ext>
            </a:extLst>
          </p:cNvPr>
          <p:cNvSpPr txBox="1"/>
          <p:nvPr/>
        </p:nvSpPr>
        <p:spPr>
          <a:xfrm>
            <a:off x="3613265" y="4137967"/>
            <a:ext cx="1142989"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Book slot</a:t>
            </a:r>
          </a:p>
        </p:txBody>
      </p:sp>
      <p:sp>
        <p:nvSpPr>
          <p:cNvPr id="61" name="TextBox 60">
            <a:extLst>
              <a:ext uri="{FF2B5EF4-FFF2-40B4-BE49-F238E27FC236}">
                <a16:creationId xmlns:a16="http://schemas.microsoft.com/office/drawing/2014/main" id="{F2F556E4-CE6C-E044-8609-44FA37ED14E2}"/>
              </a:ext>
            </a:extLst>
          </p:cNvPr>
          <p:cNvSpPr txBox="1"/>
          <p:nvPr/>
        </p:nvSpPr>
        <p:spPr>
          <a:xfrm>
            <a:off x="4396026" y="2397287"/>
            <a:ext cx="1142989"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Checkout</a:t>
            </a:r>
          </a:p>
        </p:txBody>
      </p:sp>
      <p:sp>
        <p:nvSpPr>
          <p:cNvPr id="62" name="TextBox 61">
            <a:extLst>
              <a:ext uri="{FF2B5EF4-FFF2-40B4-BE49-F238E27FC236}">
                <a16:creationId xmlns:a16="http://schemas.microsoft.com/office/drawing/2014/main" id="{D6DCAE64-6057-B24A-8952-4D0FF5FD6202}"/>
              </a:ext>
            </a:extLst>
          </p:cNvPr>
          <p:cNvSpPr txBox="1"/>
          <p:nvPr/>
        </p:nvSpPr>
        <p:spPr>
          <a:xfrm>
            <a:off x="5072796" y="4184134"/>
            <a:ext cx="138964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Order confirmation</a:t>
            </a:r>
          </a:p>
        </p:txBody>
      </p:sp>
      <p:sp>
        <p:nvSpPr>
          <p:cNvPr id="63" name="TextBox 62">
            <a:extLst>
              <a:ext uri="{FF2B5EF4-FFF2-40B4-BE49-F238E27FC236}">
                <a16:creationId xmlns:a16="http://schemas.microsoft.com/office/drawing/2014/main" id="{BD6526D6-2568-0342-86AF-3461350918F5}"/>
              </a:ext>
            </a:extLst>
          </p:cNvPr>
          <p:cNvSpPr txBox="1"/>
          <p:nvPr/>
        </p:nvSpPr>
        <p:spPr>
          <a:xfrm>
            <a:off x="6792674" y="4171246"/>
            <a:ext cx="114298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Driver on the way</a:t>
            </a:r>
          </a:p>
        </p:txBody>
      </p:sp>
      <p:sp>
        <p:nvSpPr>
          <p:cNvPr id="64" name="TextBox 63">
            <a:extLst>
              <a:ext uri="{FF2B5EF4-FFF2-40B4-BE49-F238E27FC236}">
                <a16:creationId xmlns:a16="http://schemas.microsoft.com/office/drawing/2014/main" id="{68E7A3AD-70F8-3747-894C-F474DAA39014}"/>
              </a:ext>
            </a:extLst>
          </p:cNvPr>
          <p:cNvSpPr txBox="1"/>
          <p:nvPr/>
        </p:nvSpPr>
        <p:spPr>
          <a:xfrm>
            <a:off x="7570525" y="2300560"/>
            <a:ext cx="114298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Driver arrived</a:t>
            </a:r>
          </a:p>
        </p:txBody>
      </p:sp>
      <p:sp>
        <p:nvSpPr>
          <p:cNvPr id="65" name="TextBox 64">
            <a:extLst>
              <a:ext uri="{FF2B5EF4-FFF2-40B4-BE49-F238E27FC236}">
                <a16:creationId xmlns:a16="http://schemas.microsoft.com/office/drawing/2014/main" id="{7B073409-DF2E-F147-88C4-E95DFFC3F1DB}"/>
              </a:ext>
            </a:extLst>
          </p:cNvPr>
          <p:cNvSpPr txBox="1"/>
          <p:nvPr/>
        </p:nvSpPr>
        <p:spPr>
          <a:xfrm>
            <a:off x="8204107" y="4179573"/>
            <a:ext cx="1479518"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Driver handoff</a:t>
            </a:r>
          </a:p>
        </p:txBody>
      </p:sp>
      <p:sp>
        <p:nvSpPr>
          <p:cNvPr id="66" name="TextBox 65">
            <a:extLst>
              <a:ext uri="{FF2B5EF4-FFF2-40B4-BE49-F238E27FC236}">
                <a16:creationId xmlns:a16="http://schemas.microsoft.com/office/drawing/2014/main" id="{503BE92C-6337-7B44-AE28-BBBE4E45B4E6}"/>
              </a:ext>
            </a:extLst>
          </p:cNvPr>
          <p:cNvSpPr txBox="1"/>
          <p:nvPr/>
        </p:nvSpPr>
        <p:spPr>
          <a:xfrm>
            <a:off x="8978139" y="2300560"/>
            <a:ext cx="1409693"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Delivery confirmation</a:t>
            </a:r>
          </a:p>
        </p:txBody>
      </p:sp>
      <p:sp>
        <p:nvSpPr>
          <p:cNvPr id="67" name="TextBox 66">
            <a:extLst>
              <a:ext uri="{FF2B5EF4-FFF2-40B4-BE49-F238E27FC236}">
                <a16:creationId xmlns:a16="http://schemas.microsoft.com/office/drawing/2014/main" id="{FA857E8A-B805-F040-B44F-737A94540EF5}"/>
              </a:ext>
            </a:extLst>
          </p:cNvPr>
          <p:cNvSpPr txBox="1"/>
          <p:nvPr/>
        </p:nvSpPr>
        <p:spPr>
          <a:xfrm>
            <a:off x="9739624" y="4187528"/>
            <a:ext cx="1409693" cy="307777"/>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Post order</a:t>
            </a:r>
          </a:p>
        </p:txBody>
      </p:sp>
      <p:cxnSp>
        <p:nvCxnSpPr>
          <p:cNvPr id="68" name="Straight Connector 67">
            <a:extLst>
              <a:ext uri="{FF2B5EF4-FFF2-40B4-BE49-F238E27FC236}">
                <a16:creationId xmlns:a16="http://schemas.microsoft.com/office/drawing/2014/main" id="{E775B427-C3C7-CF41-8B7A-5D994F4C955C}"/>
              </a:ext>
            </a:extLst>
          </p:cNvPr>
          <p:cNvCxnSpPr>
            <a:cxnSpLocks/>
          </p:cNvCxnSpPr>
          <p:nvPr/>
        </p:nvCxnSpPr>
        <p:spPr>
          <a:xfrm flipH="1">
            <a:off x="2509651" y="2928189"/>
            <a:ext cx="1" cy="1105373"/>
          </a:xfrm>
          <a:prstGeom prst="line">
            <a:avLst/>
          </a:prstGeom>
          <a:noFill/>
          <a:ln w="28575" cap="flat" cmpd="sng" algn="ctr">
            <a:solidFill>
              <a:srgbClr val="003896"/>
            </a:solidFill>
            <a:prstDash val="solid"/>
            <a:miter lim="800000"/>
          </a:ln>
          <a:effectLst/>
        </p:spPr>
      </p:cxnSp>
      <p:cxnSp>
        <p:nvCxnSpPr>
          <p:cNvPr id="69" name="Straight Connector 68">
            <a:extLst>
              <a:ext uri="{FF2B5EF4-FFF2-40B4-BE49-F238E27FC236}">
                <a16:creationId xmlns:a16="http://schemas.microsoft.com/office/drawing/2014/main" id="{F315EA8C-7D5B-2E47-93B6-0E0060694453}"/>
              </a:ext>
            </a:extLst>
          </p:cNvPr>
          <p:cNvCxnSpPr>
            <a:cxnSpLocks/>
          </p:cNvCxnSpPr>
          <p:nvPr/>
        </p:nvCxnSpPr>
        <p:spPr>
          <a:xfrm flipH="1">
            <a:off x="3358421" y="2943321"/>
            <a:ext cx="1" cy="1105373"/>
          </a:xfrm>
          <a:prstGeom prst="line">
            <a:avLst/>
          </a:prstGeom>
          <a:noFill/>
          <a:ln w="28575" cap="flat" cmpd="sng" algn="ctr">
            <a:solidFill>
              <a:srgbClr val="003896"/>
            </a:solidFill>
            <a:prstDash val="solid"/>
            <a:miter lim="800000"/>
          </a:ln>
          <a:effectLst/>
        </p:spPr>
      </p:cxnSp>
      <p:cxnSp>
        <p:nvCxnSpPr>
          <p:cNvPr id="70" name="Straight Connector 69">
            <a:extLst>
              <a:ext uri="{FF2B5EF4-FFF2-40B4-BE49-F238E27FC236}">
                <a16:creationId xmlns:a16="http://schemas.microsoft.com/office/drawing/2014/main" id="{77FD4152-EA5A-AE42-9D2A-807ED4BB5683}"/>
              </a:ext>
            </a:extLst>
          </p:cNvPr>
          <p:cNvCxnSpPr>
            <a:cxnSpLocks/>
          </p:cNvCxnSpPr>
          <p:nvPr/>
        </p:nvCxnSpPr>
        <p:spPr>
          <a:xfrm flipH="1">
            <a:off x="4182328" y="2943321"/>
            <a:ext cx="1" cy="1105373"/>
          </a:xfrm>
          <a:prstGeom prst="line">
            <a:avLst/>
          </a:prstGeom>
          <a:noFill/>
          <a:ln w="28575" cap="flat" cmpd="sng" algn="ctr">
            <a:solidFill>
              <a:srgbClr val="003896"/>
            </a:solidFill>
            <a:prstDash val="solid"/>
            <a:miter lim="800000"/>
          </a:ln>
          <a:effectLst/>
        </p:spPr>
      </p:cxnSp>
      <p:cxnSp>
        <p:nvCxnSpPr>
          <p:cNvPr id="71" name="Straight Connector 70">
            <a:extLst>
              <a:ext uri="{FF2B5EF4-FFF2-40B4-BE49-F238E27FC236}">
                <a16:creationId xmlns:a16="http://schemas.microsoft.com/office/drawing/2014/main" id="{01C6A6C7-8DD9-4B4B-83FC-B75E0229FADF}"/>
              </a:ext>
            </a:extLst>
          </p:cNvPr>
          <p:cNvCxnSpPr>
            <a:cxnSpLocks/>
          </p:cNvCxnSpPr>
          <p:nvPr/>
        </p:nvCxnSpPr>
        <p:spPr>
          <a:xfrm flipH="1">
            <a:off x="4967521" y="2950209"/>
            <a:ext cx="1" cy="1105373"/>
          </a:xfrm>
          <a:prstGeom prst="line">
            <a:avLst/>
          </a:prstGeom>
          <a:noFill/>
          <a:ln w="28575" cap="flat" cmpd="sng" algn="ctr">
            <a:solidFill>
              <a:srgbClr val="003896"/>
            </a:solidFill>
            <a:prstDash val="solid"/>
            <a:miter lim="800000"/>
          </a:ln>
          <a:effectLst/>
        </p:spPr>
      </p:cxnSp>
      <p:cxnSp>
        <p:nvCxnSpPr>
          <p:cNvPr id="72" name="Straight Connector 71">
            <a:extLst>
              <a:ext uri="{FF2B5EF4-FFF2-40B4-BE49-F238E27FC236}">
                <a16:creationId xmlns:a16="http://schemas.microsoft.com/office/drawing/2014/main" id="{4CFFC93F-A600-FD4B-86D8-411BA28E23CC}"/>
              </a:ext>
            </a:extLst>
          </p:cNvPr>
          <p:cNvCxnSpPr>
            <a:cxnSpLocks/>
          </p:cNvCxnSpPr>
          <p:nvPr/>
        </p:nvCxnSpPr>
        <p:spPr>
          <a:xfrm flipH="1">
            <a:off x="5767621" y="2930434"/>
            <a:ext cx="1" cy="1105373"/>
          </a:xfrm>
          <a:prstGeom prst="line">
            <a:avLst/>
          </a:prstGeom>
          <a:noFill/>
          <a:ln w="28575" cap="flat" cmpd="sng" algn="ctr">
            <a:solidFill>
              <a:srgbClr val="003896"/>
            </a:solidFill>
            <a:prstDash val="solid"/>
            <a:miter lim="800000"/>
          </a:ln>
          <a:effectLst/>
        </p:spPr>
      </p:cxnSp>
      <p:cxnSp>
        <p:nvCxnSpPr>
          <p:cNvPr id="73" name="Straight Connector 72">
            <a:extLst>
              <a:ext uri="{FF2B5EF4-FFF2-40B4-BE49-F238E27FC236}">
                <a16:creationId xmlns:a16="http://schemas.microsoft.com/office/drawing/2014/main" id="{C46FEA3F-918E-EF40-8D93-C4B3D293B8DB}"/>
              </a:ext>
            </a:extLst>
          </p:cNvPr>
          <p:cNvCxnSpPr>
            <a:cxnSpLocks/>
          </p:cNvCxnSpPr>
          <p:nvPr/>
        </p:nvCxnSpPr>
        <p:spPr>
          <a:xfrm flipH="1">
            <a:off x="6552813" y="2930433"/>
            <a:ext cx="1" cy="1105373"/>
          </a:xfrm>
          <a:prstGeom prst="line">
            <a:avLst/>
          </a:prstGeom>
          <a:noFill/>
          <a:ln w="28575" cap="flat" cmpd="sng" algn="ctr">
            <a:solidFill>
              <a:srgbClr val="003896"/>
            </a:solidFill>
            <a:prstDash val="solid"/>
            <a:miter lim="800000"/>
          </a:ln>
          <a:effectLst/>
        </p:spPr>
      </p:cxnSp>
      <p:cxnSp>
        <p:nvCxnSpPr>
          <p:cNvPr id="74" name="Straight Connector 73">
            <a:extLst>
              <a:ext uri="{FF2B5EF4-FFF2-40B4-BE49-F238E27FC236}">
                <a16:creationId xmlns:a16="http://schemas.microsoft.com/office/drawing/2014/main" id="{DA2E06B6-E577-6E45-A5AC-65B2004EB59F}"/>
              </a:ext>
            </a:extLst>
          </p:cNvPr>
          <p:cNvCxnSpPr>
            <a:cxnSpLocks/>
          </p:cNvCxnSpPr>
          <p:nvPr/>
        </p:nvCxnSpPr>
        <p:spPr>
          <a:xfrm flipH="1">
            <a:off x="7364169" y="2943320"/>
            <a:ext cx="1" cy="1105373"/>
          </a:xfrm>
          <a:prstGeom prst="line">
            <a:avLst/>
          </a:prstGeom>
          <a:noFill/>
          <a:ln w="28575" cap="flat" cmpd="sng" algn="ctr">
            <a:solidFill>
              <a:srgbClr val="003896"/>
            </a:solidFill>
            <a:prstDash val="solid"/>
            <a:miter lim="800000"/>
          </a:ln>
          <a:effectLst/>
        </p:spPr>
      </p:cxnSp>
      <p:cxnSp>
        <p:nvCxnSpPr>
          <p:cNvPr id="75" name="Straight Connector 74">
            <a:extLst>
              <a:ext uri="{FF2B5EF4-FFF2-40B4-BE49-F238E27FC236}">
                <a16:creationId xmlns:a16="http://schemas.microsoft.com/office/drawing/2014/main" id="{98C3C1A8-D07D-FC40-A56D-14C786C734FA}"/>
              </a:ext>
            </a:extLst>
          </p:cNvPr>
          <p:cNvCxnSpPr>
            <a:cxnSpLocks/>
          </p:cNvCxnSpPr>
          <p:nvPr/>
        </p:nvCxnSpPr>
        <p:spPr>
          <a:xfrm flipH="1">
            <a:off x="8142020" y="2922667"/>
            <a:ext cx="1" cy="1105373"/>
          </a:xfrm>
          <a:prstGeom prst="line">
            <a:avLst/>
          </a:prstGeom>
          <a:noFill/>
          <a:ln w="28575" cap="flat" cmpd="sng" algn="ctr">
            <a:solidFill>
              <a:srgbClr val="003896"/>
            </a:solidFill>
            <a:prstDash val="solid"/>
            <a:miter lim="800000"/>
          </a:ln>
          <a:effectLst/>
        </p:spPr>
      </p:cxnSp>
      <p:cxnSp>
        <p:nvCxnSpPr>
          <p:cNvPr id="76" name="Straight Connector 75">
            <a:extLst>
              <a:ext uri="{FF2B5EF4-FFF2-40B4-BE49-F238E27FC236}">
                <a16:creationId xmlns:a16="http://schemas.microsoft.com/office/drawing/2014/main" id="{8EE4A559-1EE2-0148-ACA6-7F32C98D3459}"/>
              </a:ext>
            </a:extLst>
          </p:cNvPr>
          <p:cNvCxnSpPr>
            <a:cxnSpLocks/>
          </p:cNvCxnSpPr>
          <p:nvPr/>
        </p:nvCxnSpPr>
        <p:spPr>
          <a:xfrm flipH="1">
            <a:off x="8965927" y="2922666"/>
            <a:ext cx="1" cy="1105373"/>
          </a:xfrm>
          <a:prstGeom prst="line">
            <a:avLst/>
          </a:prstGeom>
          <a:noFill/>
          <a:ln w="28575" cap="flat" cmpd="sng" algn="ctr">
            <a:solidFill>
              <a:srgbClr val="003896"/>
            </a:solidFill>
            <a:prstDash val="solid"/>
            <a:miter lim="800000"/>
          </a:ln>
          <a:effectLst/>
        </p:spPr>
      </p:cxnSp>
      <p:cxnSp>
        <p:nvCxnSpPr>
          <p:cNvPr id="77" name="Straight Connector 76">
            <a:extLst>
              <a:ext uri="{FF2B5EF4-FFF2-40B4-BE49-F238E27FC236}">
                <a16:creationId xmlns:a16="http://schemas.microsoft.com/office/drawing/2014/main" id="{4C7F13EF-A96B-E044-8780-ACBF768A7E63}"/>
              </a:ext>
            </a:extLst>
          </p:cNvPr>
          <p:cNvCxnSpPr>
            <a:cxnSpLocks/>
          </p:cNvCxnSpPr>
          <p:nvPr/>
        </p:nvCxnSpPr>
        <p:spPr>
          <a:xfrm flipH="1">
            <a:off x="9705199" y="2943319"/>
            <a:ext cx="1" cy="1105373"/>
          </a:xfrm>
          <a:prstGeom prst="line">
            <a:avLst/>
          </a:prstGeom>
          <a:noFill/>
          <a:ln w="28575" cap="flat" cmpd="sng" algn="ctr">
            <a:solidFill>
              <a:srgbClr val="003896"/>
            </a:solidFill>
            <a:prstDash val="solid"/>
            <a:miter lim="800000"/>
          </a:ln>
          <a:effectLst/>
        </p:spPr>
      </p:cxnSp>
      <p:cxnSp>
        <p:nvCxnSpPr>
          <p:cNvPr id="78" name="Straight Connector 77">
            <a:extLst>
              <a:ext uri="{FF2B5EF4-FFF2-40B4-BE49-F238E27FC236}">
                <a16:creationId xmlns:a16="http://schemas.microsoft.com/office/drawing/2014/main" id="{82820865-8E03-5948-BF91-1464C1DA51AA}"/>
              </a:ext>
            </a:extLst>
          </p:cNvPr>
          <p:cNvCxnSpPr>
            <a:cxnSpLocks/>
          </p:cNvCxnSpPr>
          <p:nvPr/>
        </p:nvCxnSpPr>
        <p:spPr>
          <a:xfrm flipH="1">
            <a:off x="10444471" y="2950209"/>
            <a:ext cx="1" cy="1105373"/>
          </a:xfrm>
          <a:prstGeom prst="line">
            <a:avLst/>
          </a:prstGeom>
          <a:noFill/>
          <a:ln w="28575" cap="flat" cmpd="sng" algn="ctr">
            <a:solidFill>
              <a:srgbClr val="003896"/>
            </a:solidFill>
            <a:prstDash val="solid"/>
            <a:miter lim="800000"/>
          </a:ln>
          <a:effectLst/>
        </p:spPr>
      </p:cxnSp>
      <p:sp>
        <p:nvSpPr>
          <p:cNvPr id="79" name="TextBox 78">
            <a:extLst>
              <a:ext uri="{FF2B5EF4-FFF2-40B4-BE49-F238E27FC236}">
                <a16:creationId xmlns:a16="http://schemas.microsoft.com/office/drawing/2014/main" id="{9E65D322-0286-7346-ACD8-31C34FE52330}"/>
              </a:ext>
            </a:extLst>
          </p:cNvPr>
          <p:cNvSpPr txBox="1"/>
          <p:nvPr/>
        </p:nvSpPr>
        <p:spPr>
          <a:xfrm>
            <a:off x="5802080" y="2289565"/>
            <a:ext cx="1389649" cy="523220"/>
          </a:xfrm>
          <a:prstGeom prst="rect">
            <a:avLst/>
          </a:prstGeom>
          <a:noFill/>
        </p:spPr>
        <p:txBody>
          <a:bodyPr wrap="square" rtlCol="0">
            <a:spAutoFit/>
          </a:bodyPr>
          <a:lstStyle/>
          <a:p>
            <a:pPr algn="ctr"/>
            <a:r>
              <a:rPr lang="en-US" sz="1400" b="1" dirty="0">
                <a:solidFill>
                  <a:srgbClr val="003896"/>
                </a:solidFill>
                <a:latin typeface="Bogle" panose="020B0503020203060203" pitchFamily="34" charset="77"/>
              </a:rPr>
              <a:t>Order </a:t>
            </a:r>
          </a:p>
          <a:p>
            <a:pPr algn="ctr"/>
            <a:r>
              <a:rPr lang="en-US" sz="1400" b="1" dirty="0">
                <a:solidFill>
                  <a:srgbClr val="003896"/>
                </a:solidFill>
                <a:latin typeface="Bogle" panose="020B0503020203060203" pitchFamily="34" charset="77"/>
              </a:rPr>
              <a:t>progress</a:t>
            </a:r>
          </a:p>
        </p:txBody>
      </p:sp>
      <p:pic>
        <p:nvPicPr>
          <p:cNvPr id="80" name="Graphic 79" descr="Arrow: U-turn">
            <a:extLst>
              <a:ext uri="{FF2B5EF4-FFF2-40B4-BE49-F238E27FC236}">
                <a16:creationId xmlns:a16="http://schemas.microsoft.com/office/drawing/2014/main" id="{0B01A920-C0E3-684A-AC59-DC23C8899B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11423797" y="3343134"/>
            <a:ext cx="454375" cy="555786"/>
          </a:xfrm>
          <a:prstGeom prst="rect">
            <a:avLst/>
          </a:prstGeom>
        </p:spPr>
      </p:pic>
      <p:sp>
        <p:nvSpPr>
          <p:cNvPr id="81" name="TextBox 80">
            <a:extLst>
              <a:ext uri="{FF2B5EF4-FFF2-40B4-BE49-F238E27FC236}">
                <a16:creationId xmlns:a16="http://schemas.microsoft.com/office/drawing/2014/main" id="{4D8BC931-CB2F-434A-8798-077278ED0643}"/>
              </a:ext>
            </a:extLst>
          </p:cNvPr>
          <p:cNvSpPr txBox="1"/>
          <p:nvPr/>
        </p:nvSpPr>
        <p:spPr>
          <a:xfrm>
            <a:off x="10896184" y="3858320"/>
            <a:ext cx="1409693" cy="307777"/>
          </a:xfrm>
          <a:prstGeom prst="rect">
            <a:avLst/>
          </a:prstGeom>
          <a:noFill/>
        </p:spPr>
        <p:txBody>
          <a:bodyPr wrap="square" rtlCol="0">
            <a:spAutoFit/>
          </a:bodyPr>
          <a:lstStyle/>
          <a:p>
            <a:pPr algn="ctr"/>
            <a:r>
              <a:rPr lang="en-US" sz="1400" b="1" dirty="0">
                <a:solidFill>
                  <a:srgbClr val="ED7D31"/>
                </a:solidFill>
                <a:latin typeface="Bogle" panose="020B0503020203060203" pitchFamily="34" charset="77"/>
              </a:rPr>
              <a:t>Reorder</a:t>
            </a:r>
          </a:p>
        </p:txBody>
      </p:sp>
      <p:sp>
        <p:nvSpPr>
          <p:cNvPr id="82" name="TextBox 81">
            <a:extLst>
              <a:ext uri="{FF2B5EF4-FFF2-40B4-BE49-F238E27FC236}">
                <a16:creationId xmlns:a16="http://schemas.microsoft.com/office/drawing/2014/main" id="{DB6D164B-FBEA-524A-B3AB-1D1DC34F426D}"/>
              </a:ext>
            </a:extLst>
          </p:cNvPr>
          <p:cNvSpPr txBox="1"/>
          <p:nvPr/>
        </p:nvSpPr>
        <p:spPr>
          <a:xfrm>
            <a:off x="1735618" y="4915001"/>
            <a:ext cx="1548064" cy="600164"/>
          </a:xfrm>
          <a:prstGeom prst="rect">
            <a:avLst/>
          </a:prstGeom>
          <a:noFill/>
        </p:spPr>
        <p:txBody>
          <a:bodyPr wrap="square" rtlCol="0">
            <a:spAutoFit/>
          </a:bodyPr>
          <a:lstStyle/>
          <a:p>
            <a:pPr algn="ctr"/>
            <a:r>
              <a:rPr lang="en-US" sz="1100" b="1" dirty="0">
                <a:solidFill>
                  <a:srgbClr val="FFC000"/>
                </a:solidFill>
                <a:latin typeface="Bogle" panose="020B0503020203060203" pitchFamily="34" charset="77"/>
              </a:rPr>
              <a:t>Must add address to check for delivery eligibility</a:t>
            </a:r>
          </a:p>
        </p:txBody>
      </p:sp>
      <p:sp>
        <p:nvSpPr>
          <p:cNvPr id="83" name="Left Brace 82">
            <a:extLst>
              <a:ext uri="{FF2B5EF4-FFF2-40B4-BE49-F238E27FC236}">
                <a16:creationId xmlns:a16="http://schemas.microsoft.com/office/drawing/2014/main" id="{3B5C8741-D173-4547-A1D1-5C0467A25870}"/>
              </a:ext>
            </a:extLst>
          </p:cNvPr>
          <p:cNvSpPr/>
          <p:nvPr/>
        </p:nvSpPr>
        <p:spPr>
          <a:xfrm rot="16200000" flipH="1">
            <a:off x="2355761" y="4119660"/>
            <a:ext cx="307779" cy="1142992"/>
          </a:xfrm>
          <a:prstGeom prst="leftBrace">
            <a:avLst/>
          </a:prstGeom>
          <a:noFill/>
          <a:ln w="2857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88C4CB81-9952-9A45-988D-A0AC750F6C7C}"/>
              </a:ext>
            </a:extLst>
          </p:cNvPr>
          <p:cNvSpPr txBox="1"/>
          <p:nvPr/>
        </p:nvSpPr>
        <p:spPr>
          <a:xfrm>
            <a:off x="985945" y="1513476"/>
            <a:ext cx="1548064" cy="430887"/>
          </a:xfrm>
          <a:prstGeom prst="rect">
            <a:avLst/>
          </a:prstGeom>
          <a:noFill/>
        </p:spPr>
        <p:txBody>
          <a:bodyPr wrap="square" rtlCol="0">
            <a:spAutoFit/>
          </a:bodyPr>
          <a:lstStyle/>
          <a:p>
            <a:pPr algn="ctr"/>
            <a:r>
              <a:rPr lang="en-US" sz="1100" b="1" dirty="0">
                <a:solidFill>
                  <a:srgbClr val="FFC000"/>
                </a:solidFill>
                <a:latin typeface="Bogle" panose="020B0503020203060203" pitchFamily="34" charset="77"/>
              </a:rPr>
              <a:t>Fulfillment option defaults to pick up</a:t>
            </a:r>
          </a:p>
        </p:txBody>
      </p:sp>
      <p:sp>
        <p:nvSpPr>
          <p:cNvPr id="85" name="Left Brace 84">
            <a:extLst>
              <a:ext uri="{FF2B5EF4-FFF2-40B4-BE49-F238E27FC236}">
                <a16:creationId xmlns:a16="http://schemas.microsoft.com/office/drawing/2014/main" id="{194A4165-7242-2B44-B753-AEDE0066AAB4}"/>
              </a:ext>
            </a:extLst>
          </p:cNvPr>
          <p:cNvSpPr/>
          <p:nvPr/>
        </p:nvSpPr>
        <p:spPr>
          <a:xfrm rot="5400000" flipH="1">
            <a:off x="1606089" y="1490127"/>
            <a:ext cx="307779" cy="1142992"/>
          </a:xfrm>
          <a:prstGeom prst="leftBrace">
            <a:avLst>
              <a:gd name="adj1" fmla="val 8333"/>
              <a:gd name="adj2" fmla="val 50870"/>
            </a:avLst>
          </a:prstGeom>
          <a:noFill/>
          <a:ln w="2857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 name="Left Brace 85">
            <a:extLst>
              <a:ext uri="{FF2B5EF4-FFF2-40B4-BE49-F238E27FC236}">
                <a16:creationId xmlns:a16="http://schemas.microsoft.com/office/drawing/2014/main" id="{59D763D9-C1B2-8449-8B2B-78F37717F73E}"/>
              </a:ext>
            </a:extLst>
          </p:cNvPr>
          <p:cNvSpPr/>
          <p:nvPr/>
        </p:nvSpPr>
        <p:spPr>
          <a:xfrm rot="16200000" flipH="1">
            <a:off x="7985229" y="1222602"/>
            <a:ext cx="371850" cy="1613973"/>
          </a:xfrm>
          <a:prstGeom prst="leftBrace">
            <a:avLst>
              <a:gd name="adj1" fmla="val 8333"/>
              <a:gd name="adj2" fmla="val 50870"/>
            </a:avLst>
          </a:prstGeom>
          <a:noFill/>
          <a:ln w="2857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FD5DF1DD-CF4C-3142-BB03-E1998A83A413}"/>
              </a:ext>
            </a:extLst>
          </p:cNvPr>
          <p:cNvSpPr txBox="1"/>
          <p:nvPr/>
        </p:nvSpPr>
        <p:spPr>
          <a:xfrm>
            <a:off x="7062313" y="1190005"/>
            <a:ext cx="2236296" cy="600164"/>
          </a:xfrm>
          <a:prstGeom prst="rect">
            <a:avLst/>
          </a:prstGeom>
          <a:noFill/>
        </p:spPr>
        <p:txBody>
          <a:bodyPr wrap="square" rtlCol="0">
            <a:spAutoFit/>
          </a:bodyPr>
          <a:lstStyle/>
          <a:p>
            <a:pPr marL="171450" indent="-171450" algn="ctr">
              <a:buFont typeface="Arial" panose="020B0604020202020204" pitchFamily="34" charset="0"/>
              <a:buChar char="•"/>
            </a:pPr>
            <a:r>
              <a:rPr lang="en-US" sz="1100" b="1" dirty="0">
                <a:solidFill>
                  <a:srgbClr val="FFC000"/>
                </a:solidFill>
                <a:latin typeface="Bogle" panose="020B0503020203060203" pitchFamily="34" charset="77"/>
              </a:rPr>
              <a:t>Low engagement with LOT</a:t>
            </a:r>
          </a:p>
          <a:p>
            <a:pPr marL="171450" indent="-171450" algn="ctr">
              <a:buFont typeface="Arial" panose="020B0604020202020204" pitchFamily="34" charset="0"/>
              <a:buChar char="•"/>
            </a:pPr>
            <a:r>
              <a:rPr lang="en-US" sz="1100" b="1" dirty="0">
                <a:solidFill>
                  <a:srgbClr val="FFC000"/>
                </a:solidFill>
                <a:latin typeface="Bogle" panose="020B0503020203060203" pitchFamily="34" charset="77"/>
              </a:rPr>
              <a:t>Map refresh every 30 seconds</a:t>
            </a:r>
          </a:p>
          <a:p>
            <a:pPr marL="171450" indent="-171450" algn="ctr">
              <a:buFont typeface="Arial" panose="020B0604020202020204" pitchFamily="34" charset="0"/>
              <a:buChar char="•"/>
            </a:pPr>
            <a:r>
              <a:rPr lang="en-US" sz="1100" b="1" dirty="0">
                <a:solidFill>
                  <a:srgbClr val="FFC000"/>
                </a:solidFill>
                <a:latin typeface="Bogle" panose="020B0503020203060203" pitchFamily="34" charset="77"/>
              </a:rPr>
              <a:t>Customer can’t contact driver</a:t>
            </a:r>
          </a:p>
        </p:txBody>
      </p:sp>
      <p:sp>
        <p:nvSpPr>
          <p:cNvPr id="88" name="TextBox 87">
            <a:extLst>
              <a:ext uri="{FF2B5EF4-FFF2-40B4-BE49-F238E27FC236}">
                <a16:creationId xmlns:a16="http://schemas.microsoft.com/office/drawing/2014/main" id="{B4B009FA-0512-DA4A-B921-EBC81AD6274C}"/>
              </a:ext>
            </a:extLst>
          </p:cNvPr>
          <p:cNvSpPr txBox="1"/>
          <p:nvPr/>
        </p:nvSpPr>
        <p:spPr>
          <a:xfrm>
            <a:off x="8191895" y="4912001"/>
            <a:ext cx="1548064" cy="430887"/>
          </a:xfrm>
          <a:prstGeom prst="rect">
            <a:avLst/>
          </a:prstGeom>
          <a:noFill/>
        </p:spPr>
        <p:txBody>
          <a:bodyPr wrap="square" rtlCol="0">
            <a:spAutoFit/>
          </a:bodyPr>
          <a:lstStyle/>
          <a:p>
            <a:pPr algn="ctr"/>
            <a:r>
              <a:rPr lang="en-US" sz="1100" b="1" dirty="0">
                <a:solidFill>
                  <a:srgbClr val="FFC000"/>
                </a:solidFill>
                <a:latin typeface="Bogle" panose="020B0503020203060203" pitchFamily="34" charset="77"/>
              </a:rPr>
              <a:t>Average hand off time = 7 min</a:t>
            </a:r>
          </a:p>
        </p:txBody>
      </p:sp>
      <p:sp>
        <p:nvSpPr>
          <p:cNvPr id="89" name="TextBox 88">
            <a:extLst>
              <a:ext uri="{FF2B5EF4-FFF2-40B4-BE49-F238E27FC236}">
                <a16:creationId xmlns:a16="http://schemas.microsoft.com/office/drawing/2014/main" id="{50620E58-2FF1-354C-8496-BAE7CC8E01B3}"/>
              </a:ext>
            </a:extLst>
          </p:cNvPr>
          <p:cNvSpPr txBox="1"/>
          <p:nvPr/>
        </p:nvSpPr>
        <p:spPr>
          <a:xfrm>
            <a:off x="4182328" y="1505011"/>
            <a:ext cx="1548064" cy="430887"/>
          </a:xfrm>
          <a:prstGeom prst="rect">
            <a:avLst/>
          </a:prstGeom>
          <a:noFill/>
        </p:spPr>
        <p:txBody>
          <a:bodyPr wrap="square" rtlCol="0">
            <a:spAutoFit/>
          </a:bodyPr>
          <a:lstStyle/>
          <a:p>
            <a:pPr algn="ctr"/>
            <a:r>
              <a:rPr lang="en-US" sz="1100" b="1" dirty="0">
                <a:solidFill>
                  <a:srgbClr val="FFC000"/>
                </a:solidFill>
                <a:latin typeface="Bogle" panose="020B0503020203060203" pitchFamily="34" charset="77"/>
              </a:rPr>
              <a:t>Don’t store phone number to account </a:t>
            </a:r>
          </a:p>
        </p:txBody>
      </p:sp>
      <p:sp>
        <p:nvSpPr>
          <p:cNvPr id="90" name="Left Brace 89">
            <a:extLst>
              <a:ext uri="{FF2B5EF4-FFF2-40B4-BE49-F238E27FC236}">
                <a16:creationId xmlns:a16="http://schemas.microsoft.com/office/drawing/2014/main" id="{F52AB24B-F5B3-A84A-A69D-48712F5537C9}"/>
              </a:ext>
            </a:extLst>
          </p:cNvPr>
          <p:cNvSpPr/>
          <p:nvPr/>
        </p:nvSpPr>
        <p:spPr>
          <a:xfrm rot="16200000" flipH="1">
            <a:off x="8812038" y="4105928"/>
            <a:ext cx="307779" cy="1142992"/>
          </a:xfrm>
          <a:prstGeom prst="leftBrace">
            <a:avLst/>
          </a:prstGeom>
          <a:noFill/>
          <a:ln w="2857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Left Brace 90">
            <a:extLst>
              <a:ext uri="{FF2B5EF4-FFF2-40B4-BE49-F238E27FC236}">
                <a16:creationId xmlns:a16="http://schemas.microsoft.com/office/drawing/2014/main" id="{F2F25E01-EB96-0D43-9895-1BB5DA25A2B9}"/>
              </a:ext>
            </a:extLst>
          </p:cNvPr>
          <p:cNvSpPr/>
          <p:nvPr/>
        </p:nvSpPr>
        <p:spPr>
          <a:xfrm rot="5400000" flipH="1">
            <a:off x="4813633" y="1523345"/>
            <a:ext cx="307779" cy="1142992"/>
          </a:xfrm>
          <a:prstGeom prst="leftBrace">
            <a:avLst>
              <a:gd name="adj1" fmla="val 8333"/>
              <a:gd name="adj2" fmla="val 50870"/>
            </a:avLst>
          </a:prstGeom>
          <a:noFill/>
          <a:ln w="28575"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305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69E23D6-5FCC-9F4F-81D6-E83D977C0091}"/>
              </a:ext>
            </a:extLst>
          </p:cNvPr>
          <p:cNvSpPr/>
          <p:nvPr/>
        </p:nvSpPr>
        <p:spPr>
          <a:xfrm>
            <a:off x="6923708" y="755051"/>
            <a:ext cx="4061434" cy="4061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F547F4EA-C101-8743-94B0-A684652892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98898" y="920404"/>
            <a:ext cx="4039662" cy="3896081"/>
          </a:xfrm>
          <a:prstGeom prst="rect">
            <a:avLst/>
          </a:prstGeom>
        </p:spPr>
      </p:pic>
      <p:pic>
        <p:nvPicPr>
          <p:cNvPr id="3" name="Picture 2">
            <a:extLst>
              <a:ext uri="{FF2B5EF4-FFF2-40B4-BE49-F238E27FC236}">
                <a16:creationId xmlns:a16="http://schemas.microsoft.com/office/drawing/2014/main" id="{0A77191C-5518-5841-953F-6B4B75E717C9}"/>
              </a:ext>
            </a:extLst>
          </p:cNvPr>
          <p:cNvPicPr>
            <a:picLocks noChangeAspect="1"/>
          </p:cNvPicPr>
          <p:nvPr/>
        </p:nvPicPr>
        <p:blipFill>
          <a:blip r:embed="rId4"/>
          <a:stretch>
            <a:fillRect/>
          </a:stretch>
        </p:blipFill>
        <p:spPr>
          <a:xfrm>
            <a:off x="6619979" y="4816485"/>
            <a:ext cx="5397500" cy="1993900"/>
          </a:xfrm>
          <a:prstGeom prst="rect">
            <a:avLst/>
          </a:prstGeom>
        </p:spPr>
      </p:pic>
      <p:pic>
        <p:nvPicPr>
          <p:cNvPr id="11" name="Picture 10">
            <a:extLst>
              <a:ext uri="{FF2B5EF4-FFF2-40B4-BE49-F238E27FC236}">
                <a16:creationId xmlns:a16="http://schemas.microsoft.com/office/drawing/2014/main" id="{4EDE610C-8A43-8F45-BA63-271D9B76E74A}"/>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2398751">
            <a:off x="10009829" y="-247797"/>
            <a:ext cx="3388891" cy="2165628"/>
          </a:xfrm>
          <a:prstGeom prst="rect">
            <a:avLst/>
          </a:prstGeom>
        </p:spPr>
      </p:pic>
      <p:sp>
        <p:nvSpPr>
          <p:cNvPr id="7" name="Title 2">
            <a:extLst>
              <a:ext uri="{FF2B5EF4-FFF2-40B4-BE49-F238E27FC236}">
                <a16:creationId xmlns:a16="http://schemas.microsoft.com/office/drawing/2014/main" id="{B3B08CB0-3ED8-B64C-B18A-C2B750FF5DDA}"/>
              </a:ext>
            </a:extLst>
          </p:cNvPr>
          <p:cNvSpPr txBox="1">
            <a:spLocks/>
          </p:cNvSpPr>
          <p:nvPr/>
        </p:nvSpPr>
        <p:spPr>
          <a:xfrm>
            <a:off x="1760090" y="2080918"/>
            <a:ext cx="11426658" cy="1409699"/>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3900" b="1" kern="1200">
                <a:solidFill>
                  <a:schemeClr val="bg1"/>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1F497D"/>
                </a:solidFill>
                <a:effectLst/>
                <a:uLnTx/>
                <a:uFillTx/>
                <a:latin typeface="Calibri"/>
                <a:ea typeface="+mj-ea"/>
                <a:cs typeface="+mj-cs"/>
              </a:rPr>
              <a:t>Basket Building </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2200" dirty="0">
                <a:solidFill>
                  <a:srgbClr val="1F497D"/>
                </a:solidFill>
                <a:latin typeface="Calibri"/>
              </a:rPr>
              <a:t>(</a:t>
            </a:r>
            <a:r>
              <a:rPr kumimoji="0" lang="en-US" sz="2200" b="1" i="0" u="none" strike="noStrike" kern="1200" cap="none" spc="0" normalizeH="0" baseline="0" noProof="0" dirty="0">
                <a:ln>
                  <a:noFill/>
                </a:ln>
                <a:solidFill>
                  <a:srgbClr val="1F497D"/>
                </a:solidFill>
                <a:effectLst/>
                <a:uLnTx/>
                <a:uFillTx/>
                <a:latin typeface="Calibri"/>
                <a:ea typeface="+mj-ea"/>
                <a:cs typeface="+mj-cs"/>
              </a:rPr>
              <a:t>One more item in the basket)</a:t>
            </a:r>
            <a:br>
              <a:rPr kumimoji="0" lang="en-US" sz="3600" b="1" i="0" u="none" strike="noStrike" kern="1200" cap="none" spc="0" normalizeH="0" baseline="0" noProof="0" dirty="0">
                <a:ln>
                  <a:noFill/>
                </a:ln>
                <a:solidFill>
                  <a:srgbClr val="1F497D"/>
                </a:solidFill>
                <a:effectLst/>
                <a:uLnTx/>
                <a:uFillTx/>
                <a:latin typeface="Calibri"/>
                <a:ea typeface="+mj-ea"/>
                <a:cs typeface="+mj-cs"/>
              </a:rPr>
            </a:br>
            <a:br>
              <a:rPr kumimoji="0" lang="en-US" sz="3600" b="1" i="0" u="none" strike="noStrike" kern="1200" cap="none" spc="0" normalizeH="0" baseline="0" noProof="0" dirty="0">
                <a:ln>
                  <a:noFill/>
                </a:ln>
                <a:solidFill>
                  <a:srgbClr val="1F497D"/>
                </a:solidFill>
                <a:effectLst/>
                <a:uLnTx/>
                <a:uFillTx/>
                <a:latin typeface="Calibri"/>
                <a:ea typeface="+mj-ea"/>
                <a:cs typeface="+mj-cs"/>
              </a:rPr>
            </a:br>
            <a:r>
              <a:rPr kumimoji="0" lang="en-US" sz="2700" b="1" i="0" u="none" strike="noStrike" kern="1200" cap="none" spc="0" normalizeH="0" baseline="0" noProof="0" dirty="0">
                <a:ln>
                  <a:noFill/>
                </a:ln>
                <a:solidFill>
                  <a:srgbClr val="1F497D"/>
                </a:solidFill>
                <a:effectLst/>
                <a:uLnTx/>
                <a:uFillTx/>
                <a:latin typeface="Calibri"/>
                <a:ea typeface="+mj-ea"/>
                <a:cs typeface="+mj-cs"/>
              </a:rPr>
              <a:t>Presenter: Joann Tran</a:t>
            </a:r>
            <a:endParaRPr kumimoji="0" lang="en-US" sz="3600" b="1" i="0" u="none" strike="noStrike" kern="1200" cap="none" spc="0" normalizeH="0" baseline="0" noProof="0" dirty="0">
              <a:ln>
                <a:noFill/>
              </a:ln>
              <a:solidFill>
                <a:srgbClr val="1F497D"/>
              </a:solidFill>
              <a:effectLst/>
              <a:uLnTx/>
              <a:uFillTx/>
              <a:latin typeface="Calibri"/>
              <a:ea typeface="+mj-ea"/>
              <a:cs typeface="+mj-cs"/>
            </a:endParaRPr>
          </a:p>
        </p:txBody>
      </p:sp>
    </p:spTree>
    <p:extLst>
      <p:ext uri="{BB962C8B-B14F-4D97-AF65-F5344CB8AC3E}">
        <p14:creationId xmlns:p14="http://schemas.microsoft.com/office/powerpoint/2010/main" val="3721045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2">
            <a:extLst>
              <a:ext uri="{FF2B5EF4-FFF2-40B4-BE49-F238E27FC236}">
                <a16:creationId xmlns:a16="http://schemas.microsoft.com/office/drawing/2014/main" id="{AEDEE38B-D642-F24E-AC40-1E1DDE3F79B3}"/>
              </a:ext>
            </a:extLst>
          </p:cNvPr>
          <p:cNvSpPr txBox="1">
            <a:spLocks/>
          </p:cNvSpPr>
          <p:nvPr/>
        </p:nvSpPr>
        <p:spPr bwMode="auto">
          <a:xfrm>
            <a:off x="917049" y="198851"/>
            <a:ext cx="10972800" cy="534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61384" rIns="0" bIns="61384" numCol="1" anchor="t" anchorCtr="0" compatLnSpc="1">
            <a:prstTxWarp prst="textNoShape">
              <a:avLst/>
            </a:prstTxWarp>
            <a:noAutofit/>
          </a:bodyPr>
          <a:lstStyle>
            <a:lvl1pPr algn="l" rtl="0" eaLnBrk="0" fontAlgn="base" hangingPunct="0">
              <a:spcBef>
                <a:spcPct val="0"/>
              </a:spcBef>
              <a:spcAft>
                <a:spcPct val="0"/>
              </a:spcAft>
              <a:defRPr sz="2000">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5pPr>
            <a:lvl6pPr marL="457200" algn="l" rtl="0" eaLnBrk="0" fontAlgn="base" hangingPunct="0">
              <a:spcBef>
                <a:spcPct val="0"/>
              </a:spcBef>
              <a:spcAft>
                <a:spcPct val="0"/>
              </a:spcAft>
              <a:defRPr b="1">
                <a:solidFill>
                  <a:schemeClr val="accent2"/>
                </a:solidFill>
                <a:latin typeface="Arial" charset="0"/>
              </a:defRPr>
            </a:lvl6pPr>
            <a:lvl7pPr marL="914400" algn="l" rtl="0" eaLnBrk="0" fontAlgn="base" hangingPunct="0">
              <a:spcBef>
                <a:spcPct val="0"/>
              </a:spcBef>
              <a:spcAft>
                <a:spcPct val="0"/>
              </a:spcAft>
              <a:defRPr b="1">
                <a:solidFill>
                  <a:schemeClr val="accent2"/>
                </a:solidFill>
                <a:latin typeface="Arial" charset="0"/>
              </a:defRPr>
            </a:lvl7pPr>
            <a:lvl8pPr marL="1371600" algn="l" rtl="0" eaLnBrk="0" fontAlgn="base" hangingPunct="0">
              <a:spcBef>
                <a:spcPct val="0"/>
              </a:spcBef>
              <a:spcAft>
                <a:spcPct val="0"/>
              </a:spcAft>
              <a:defRPr b="1">
                <a:solidFill>
                  <a:schemeClr val="accent2"/>
                </a:solidFill>
                <a:latin typeface="Arial" charset="0"/>
              </a:defRPr>
            </a:lvl8pPr>
            <a:lvl9pPr marL="1828800" algn="l" rtl="0" eaLnBrk="0" fontAlgn="base" hangingPunct="0">
              <a:spcBef>
                <a:spcPct val="0"/>
              </a:spcBef>
              <a:spcAft>
                <a:spcPct val="0"/>
              </a:spcAft>
              <a:defRPr b="1">
                <a:solidFill>
                  <a:schemeClr val="accent2"/>
                </a:solidFill>
                <a:latin typeface="Arial" charset="0"/>
              </a:defRPr>
            </a:lvl9pPr>
          </a:lstStyle>
          <a:p>
            <a:pPr defTabSz="1219170"/>
            <a:r>
              <a:rPr lang="en-US" sz="2400" b="1" kern="0" dirty="0">
                <a:solidFill>
                  <a:schemeClr val="tx2"/>
                </a:solidFill>
              </a:rPr>
              <a:t>Basket Building - Missions &amp; Journeys</a:t>
            </a:r>
          </a:p>
        </p:txBody>
      </p:sp>
      <p:cxnSp>
        <p:nvCxnSpPr>
          <p:cNvPr id="43" name="Straight Connector 42">
            <a:extLst>
              <a:ext uri="{FF2B5EF4-FFF2-40B4-BE49-F238E27FC236}">
                <a16:creationId xmlns:a16="http://schemas.microsoft.com/office/drawing/2014/main" id="{B754BADD-EABD-9543-AE61-84F2DBC30212}"/>
              </a:ext>
            </a:extLst>
          </p:cNvPr>
          <p:cNvCxnSpPr/>
          <p:nvPr/>
        </p:nvCxnSpPr>
        <p:spPr bwMode="auto">
          <a:xfrm>
            <a:off x="839127" y="1403164"/>
            <a:ext cx="975360" cy="0"/>
          </a:xfrm>
          <a:prstGeom prst="line">
            <a:avLst/>
          </a:prstGeom>
          <a:solidFill>
            <a:schemeClr val="accent1"/>
          </a:solidFill>
          <a:ln w="12700" cap="flat" cmpd="sng" algn="ctr">
            <a:solidFill>
              <a:schemeClr val="bg1"/>
            </a:solidFill>
            <a:prstDash val="solid"/>
            <a:round/>
            <a:headEnd type="none" w="sm" len="sm"/>
            <a:tailEnd type="none" w="sm" len="sm"/>
          </a:ln>
          <a:effectLst/>
        </p:spPr>
      </p:cxnSp>
      <p:sp>
        <p:nvSpPr>
          <p:cNvPr id="44" name="Rectangle 43">
            <a:extLst>
              <a:ext uri="{FF2B5EF4-FFF2-40B4-BE49-F238E27FC236}">
                <a16:creationId xmlns:a16="http://schemas.microsoft.com/office/drawing/2014/main" id="{4F94346C-791C-F24E-B57F-63950CBF0773}"/>
              </a:ext>
            </a:extLst>
          </p:cNvPr>
          <p:cNvSpPr/>
          <p:nvPr/>
        </p:nvSpPr>
        <p:spPr>
          <a:xfrm>
            <a:off x="917050" y="1166842"/>
            <a:ext cx="10357900" cy="4524315"/>
          </a:xfrm>
          <a:prstGeom prst="rect">
            <a:avLst/>
          </a:prstGeom>
        </p:spPr>
        <p:txBody>
          <a:bodyPr wrap="square">
            <a:spAutoFit/>
          </a:bodyPr>
          <a:lstStyle/>
          <a:p>
            <a:pPr defTabSz="1219170" eaLnBrk="0" fontAlgn="base" hangingPunct="0">
              <a:spcBef>
                <a:spcPct val="0"/>
              </a:spcBef>
              <a:spcAft>
                <a:spcPct val="0"/>
              </a:spcAft>
            </a:pPr>
            <a:r>
              <a:rPr lang="en-US" sz="2400" b="1" dirty="0">
                <a:solidFill>
                  <a:srgbClr val="404040"/>
                </a:solidFill>
                <a:latin typeface="Bogle" panose="020B0503020203060203" pitchFamily="34" charset="77"/>
                <a:ea typeface="MS PGothic" panose="020B0600070205080204" pitchFamily="34" charset="-128"/>
              </a:rPr>
              <a:t>Mission: </a:t>
            </a:r>
            <a:r>
              <a:rPr lang="en-US" sz="2400" dirty="0">
                <a:solidFill>
                  <a:srgbClr val="404040"/>
                </a:solidFill>
                <a:latin typeface="Bogle" panose="020B0503020203060203" pitchFamily="34" charset="77"/>
                <a:ea typeface="MS PGothic" panose="020B0600070205080204" pitchFamily="34" charset="-128"/>
              </a:rPr>
              <a:t>Help me feed my family &amp; take care of my home </a:t>
            </a:r>
            <a:r>
              <a:rPr lang="en-US" sz="2400" dirty="0">
                <a:solidFill>
                  <a:srgbClr val="000000"/>
                </a:solidFill>
                <a:latin typeface="Bogle" panose="020B0503020203060203" pitchFamily="34" charset="77"/>
                <a:ea typeface="MS PGothic" panose="020B0600070205080204" pitchFamily="34" charset="-128"/>
              </a:rPr>
              <a:t>​</a:t>
            </a:r>
            <a:endParaRPr lang="en-US" sz="2400" dirty="0">
              <a:solidFill>
                <a:srgbClr val="000000"/>
              </a:solidFill>
              <a:latin typeface="Segoe UI"/>
              <a:ea typeface="MS PGothic" panose="020B0600070205080204" pitchFamily="34" charset="-128"/>
            </a:endParaRPr>
          </a:p>
          <a:p>
            <a:pPr defTabSz="1219170" eaLnBrk="0" fontAlgn="base" hangingPunct="0">
              <a:spcBef>
                <a:spcPct val="0"/>
              </a:spcBef>
              <a:spcAft>
                <a:spcPct val="0"/>
              </a:spcAft>
            </a:pPr>
            <a:r>
              <a:rPr lang="en-US" sz="2400" dirty="0">
                <a:solidFill>
                  <a:srgbClr val="000000"/>
                </a:solidFill>
                <a:latin typeface="Bogle" panose="020B0503020203060203" pitchFamily="34" charset="77"/>
                <a:ea typeface="MS PGothic" panose="020B0600070205080204" pitchFamily="34" charset="-128"/>
              </a:rPr>
              <a:t>​</a:t>
            </a:r>
            <a:endParaRPr lang="en-US" sz="2400" dirty="0">
              <a:solidFill>
                <a:srgbClr val="000000"/>
              </a:solidFill>
              <a:latin typeface="Segoe UI"/>
              <a:ea typeface="MS PGothic" panose="020B0600070205080204" pitchFamily="34" charset="-128"/>
            </a:endParaRPr>
          </a:p>
          <a:p>
            <a:pPr defTabSz="1219170" eaLnBrk="0" fontAlgn="base" hangingPunct="0">
              <a:spcBef>
                <a:spcPct val="0"/>
              </a:spcBef>
              <a:spcAft>
                <a:spcPct val="0"/>
              </a:spcAft>
            </a:pPr>
            <a:r>
              <a:rPr lang="en-US" sz="2400" b="1" dirty="0">
                <a:solidFill>
                  <a:srgbClr val="404040"/>
                </a:solidFill>
                <a:latin typeface="Bogle" panose="020B0503020203060203" pitchFamily="34" charset="77"/>
                <a:ea typeface="MS PGothic" panose="020B0600070205080204" pitchFamily="34" charset="-128"/>
              </a:rPr>
              <a:t>Journeys:</a:t>
            </a:r>
            <a:r>
              <a:rPr lang="en-US" sz="2400" dirty="0">
                <a:solidFill>
                  <a:srgbClr val="000000"/>
                </a:solidFill>
                <a:latin typeface="Bogle" panose="020B0503020203060203" pitchFamily="34" charset="77"/>
                <a:ea typeface="MS PGothic" panose="020B0600070205080204" pitchFamily="34" charset="-128"/>
              </a:rPr>
              <a:t>​</a:t>
            </a:r>
            <a:endParaRPr lang="en-US" sz="2400" dirty="0">
              <a:solidFill>
                <a:srgbClr val="000000"/>
              </a:solidFill>
              <a:latin typeface="Segoe UI"/>
              <a:ea typeface="MS PGothic" panose="020B0600070205080204" pitchFamily="34" charset="-128"/>
            </a:endParaRPr>
          </a:p>
          <a:p>
            <a:pPr defTabSz="1219170" eaLnBrk="0" fontAlgn="base" hangingPunct="0">
              <a:spcBef>
                <a:spcPct val="0"/>
              </a:spcBef>
              <a:spcAft>
                <a:spcPct val="0"/>
              </a:spcAft>
            </a:pPr>
            <a:r>
              <a:rPr lang="en-US" sz="2400" dirty="0">
                <a:solidFill>
                  <a:srgbClr val="000000"/>
                </a:solidFill>
                <a:latin typeface="Bogle" panose="020B0503020203060203" pitchFamily="34" charset="77"/>
                <a:ea typeface="MS PGothic" panose="020B0600070205080204" pitchFamily="34" charset="-128"/>
              </a:rPr>
              <a:t>​</a:t>
            </a:r>
            <a:endParaRPr lang="en-US" sz="2400" dirty="0">
              <a:solidFill>
                <a:srgbClr val="000000"/>
              </a:solidFill>
              <a:latin typeface="Segoe UI"/>
              <a:ea typeface="MS PGothic" panose="020B0600070205080204" pitchFamily="34" charset="-128"/>
            </a:endParaRPr>
          </a:p>
          <a:p>
            <a:pPr marL="457189" indent="-457189" defTabSz="1219170" eaLnBrk="0" fontAlgn="base" hangingPunct="0">
              <a:spcBef>
                <a:spcPct val="0"/>
              </a:spcBef>
              <a:spcAft>
                <a:spcPct val="0"/>
              </a:spcAft>
              <a:buFont typeface="+mj-lt"/>
              <a:buAutoNum type="arabicPeriod"/>
            </a:pPr>
            <a:r>
              <a:rPr lang="en-US" sz="2400" dirty="0">
                <a:solidFill>
                  <a:srgbClr val="404040"/>
                </a:solidFill>
                <a:latin typeface="Bogle" panose="020B0503020203060203" pitchFamily="34" charset="77"/>
                <a:ea typeface="MS PGothic" panose="020B0600070205080204" pitchFamily="34" charset="-128"/>
              </a:rPr>
              <a:t> Make my weekly shopping more efficient and help me discover new items I might like. (Basket Building)</a:t>
            </a:r>
            <a:r>
              <a:rPr lang="en-US" sz="2400" dirty="0">
                <a:solidFill>
                  <a:srgbClr val="000000"/>
                </a:solidFill>
                <a:latin typeface="Bogle" panose="020B0503020203060203" pitchFamily="34" charset="77"/>
                <a:ea typeface="MS PGothic" panose="020B0600070205080204" pitchFamily="34" charset="-128"/>
              </a:rPr>
              <a:t>​</a:t>
            </a:r>
          </a:p>
          <a:p>
            <a:pPr marL="457189" indent="-457189" defTabSz="1219170" eaLnBrk="0" fontAlgn="base" hangingPunct="0">
              <a:spcBef>
                <a:spcPct val="0"/>
              </a:spcBef>
              <a:spcAft>
                <a:spcPct val="0"/>
              </a:spcAft>
              <a:buFont typeface="+mj-lt"/>
              <a:buAutoNum type="arabicPeriod"/>
            </a:pPr>
            <a:endParaRPr lang="en-US" sz="2400" dirty="0">
              <a:solidFill>
                <a:srgbClr val="000000"/>
              </a:solidFill>
              <a:latin typeface="Bogle" panose="020B0503020203060203" pitchFamily="34" charset="77"/>
              <a:ea typeface="MS PGothic" panose="020B0600070205080204" pitchFamily="34" charset="-128"/>
            </a:endParaRPr>
          </a:p>
          <a:p>
            <a:pPr marL="457189" indent="-457189" defTabSz="1219170" eaLnBrk="0" fontAlgn="base" hangingPunct="0">
              <a:spcBef>
                <a:spcPct val="0"/>
              </a:spcBef>
              <a:spcAft>
                <a:spcPct val="0"/>
              </a:spcAft>
              <a:buFont typeface="+mj-lt"/>
              <a:buAutoNum type="arabicPeriod"/>
            </a:pPr>
            <a:r>
              <a:rPr lang="en-US" sz="2400" dirty="0">
                <a:solidFill>
                  <a:srgbClr val="404040"/>
                </a:solidFill>
                <a:latin typeface="Bogle" panose="020B0503020203060203" pitchFamily="34" charset="77"/>
                <a:ea typeface="MS PGothic" panose="020B0600070205080204" pitchFamily="34" charset="-128"/>
              </a:rPr>
              <a:t> I want my groceries when and where it’s convenient for me. (Slot Availability)</a:t>
            </a:r>
            <a:r>
              <a:rPr lang="en-US" sz="2400" dirty="0">
                <a:solidFill>
                  <a:srgbClr val="000000"/>
                </a:solidFill>
                <a:latin typeface="Bogle" panose="020B0503020203060203" pitchFamily="34" charset="77"/>
                <a:ea typeface="MS PGothic" panose="020B0600070205080204" pitchFamily="34" charset="-128"/>
              </a:rPr>
              <a:t>​</a:t>
            </a:r>
          </a:p>
          <a:p>
            <a:pPr marL="457189" indent="-457189" defTabSz="1219170" eaLnBrk="0" fontAlgn="base" hangingPunct="0">
              <a:spcBef>
                <a:spcPct val="0"/>
              </a:spcBef>
              <a:spcAft>
                <a:spcPct val="0"/>
              </a:spcAft>
              <a:buFont typeface="+mj-lt"/>
              <a:buAutoNum type="arabicPeriod"/>
            </a:pPr>
            <a:endParaRPr lang="en-US" sz="2400" dirty="0">
              <a:solidFill>
                <a:srgbClr val="000000"/>
              </a:solidFill>
              <a:latin typeface="Arial" panose="020B0604020202020204" pitchFamily="34" charset="0"/>
              <a:ea typeface="MS PGothic" panose="020B0600070205080204" pitchFamily="34" charset="-128"/>
            </a:endParaRPr>
          </a:p>
          <a:p>
            <a:pPr marL="457189" indent="-457189" defTabSz="1219170" eaLnBrk="0" fontAlgn="base" hangingPunct="0">
              <a:spcBef>
                <a:spcPct val="0"/>
              </a:spcBef>
              <a:spcAft>
                <a:spcPct val="0"/>
              </a:spcAft>
              <a:buFont typeface="+mj-lt"/>
              <a:buAutoNum type="arabicPeriod"/>
            </a:pPr>
            <a:r>
              <a:rPr lang="en-US" sz="2400" dirty="0">
                <a:solidFill>
                  <a:srgbClr val="404040"/>
                </a:solidFill>
                <a:latin typeface="Bogle" panose="020B0503020203060203" pitchFamily="34" charset="77"/>
                <a:ea typeface="MS PGothic" panose="020B0600070205080204" pitchFamily="34" charset="-128"/>
              </a:rPr>
              <a:t> I want to feel confident the groceries I receive will meet my expectations. (Item, Order, Fulfillment issues)  </a:t>
            </a:r>
            <a:endParaRPr lang="en-US" sz="2400" dirty="0">
              <a:solidFill>
                <a:srgbClr val="000000"/>
              </a:solidFill>
              <a:latin typeface="Arial" panose="020B0604020202020204" pitchFamily="34" charset="0"/>
              <a:ea typeface="MS PGothic" panose="020B0600070205080204" pitchFamily="34" charset="-128"/>
            </a:endParaRPr>
          </a:p>
        </p:txBody>
      </p:sp>
      <p:sp>
        <p:nvSpPr>
          <p:cNvPr id="45" name="Rectangle 44">
            <a:extLst>
              <a:ext uri="{FF2B5EF4-FFF2-40B4-BE49-F238E27FC236}">
                <a16:creationId xmlns:a16="http://schemas.microsoft.com/office/drawing/2014/main" id="{B63C72E2-BB30-2E4E-A0DE-906ED0B03530}"/>
              </a:ext>
            </a:extLst>
          </p:cNvPr>
          <p:cNvSpPr/>
          <p:nvPr/>
        </p:nvSpPr>
        <p:spPr>
          <a:xfrm>
            <a:off x="917049" y="2506796"/>
            <a:ext cx="10474519" cy="99060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219170" eaLnBrk="0" fontAlgn="base" hangingPunct="0">
              <a:spcBef>
                <a:spcPct val="0"/>
              </a:spcBef>
              <a:spcAft>
                <a:spcPct val="0"/>
              </a:spcAft>
            </a:pPr>
            <a:endParaRPr lang="en-US" sz="1600" b="1" dirty="0">
              <a:solidFill>
                <a:srgbClr val="000000">
                  <a:lumMod val="50000"/>
                  <a:lumOff val="50000"/>
                </a:srgbClr>
              </a:solidFill>
              <a:latin typeface="Bogle"/>
            </a:endParaRPr>
          </a:p>
        </p:txBody>
      </p:sp>
    </p:spTree>
    <p:extLst>
      <p:ext uri="{BB962C8B-B14F-4D97-AF65-F5344CB8AC3E}">
        <p14:creationId xmlns:p14="http://schemas.microsoft.com/office/powerpoint/2010/main" val="191142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E9A7BA3-A338-3646-8E97-FB5C4098145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6983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CCBFF1E-04DE-0444-AD8D-DB6FF302D1F9}"/>
              </a:ext>
            </a:extLst>
          </p:cNvPr>
          <p:cNvSpPr txBox="1">
            <a:spLocks/>
          </p:cNvSpPr>
          <p:nvPr/>
        </p:nvSpPr>
        <p:spPr bwMode="auto">
          <a:xfrm>
            <a:off x="917049" y="198851"/>
            <a:ext cx="10972800" cy="534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61384" rIns="0" bIns="61384" numCol="1" anchor="t" anchorCtr="0" compatLnSpc="1">
            <a:prstTxWarp prst="textNoShape">
              <a:avLst/>
            </a:prstTxWarp>
            <a:noAutofit/>
          </a:bodyPr>
          <a:lstStyle>
            <a:lvl1pPr algn="l" rtl="0" eaLnBrk="0" fontAlgn="base" hangingPunct="0">
              <a:spcBef>
                <a:spcPct val="0"/>
              </a:spcBef>
              <a:spcAft>
                <a:spcPct val="0"/>
              </a:spcAft>
              <a:defRPr sz="2000">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5pPr>
            <a:lvl6pPr marL="457200" algn="l" rtl="0" eaLnBrk="0" fontAlgn="base" hangingPunct="0">
              <a:spcBef>
                <a:spcPct val="0"/>
              </a:spcBef>
              <a:spcAft>
                <a:spcPct val="0"/>
              </a:spcAft>
              <a:defRPr b="1">
                <a:solidFill>
                  <a:schemeClr val="accent2"/>
                </a:solidFill>
                <a:latin typeface="Arial" charset="0"/>
              </a:defRPr>
            </a:lvl6pPr>
            <a:lvl7pPr marL="914400" algn="l" rtl="0" eaLnBrk="0" fontAlgn="base" hangingPunct="0">
              <a:spcBef>
                <a:spcPct val="0"/>
              </a:spcBef>
              <a:spcAft>
                <a:spcPct val="0"/>
              </a:spcAft>
              <a:defRPr b="1">
                <a:solidFill>
                  <a:schemeClr val="accent2"/>
                </a:solidFill>
                <a:latin typeface="Arial" charset="0"/>
              </a:defRPr>
            </a:lvl7pPr>
            <a:lvl8pPr marL="1371600" algn="l" rtl="0" eaLnBrk="0" fontAlgn="base" hangingPunct="0">
              <a:spcBef>
                <a:spcPct val="0"/>
              </a:spcBef>
              <a:spcAft>
                <a:spcPct val="0"/>
              </a:spcAft>
              <a:defRPr b="1">
                <a:solidFill>
                  <a:schemeClr val="accent2"/>
                </a:solidFill>
                <a:latin typeface="Arial" charset="0"/>
              </a:defRPr>
            </a:lvl8pPr>
            <a:lvl9pPr marL="1828800" algn="l" rtl="0" eaLnBrk="0" fontAlgn="base" hangingPunct="0">
              <a:spcBef>
                <a:spcPct val="0"/>
              </a:spcBef>
              <a:spcAft>
                <a:spcPct val="0"/>
              </a:spcAft>
              <a:defRPr b="1">
                <a:solidFill>
                  <a:schemeClr val="accent2"/>
                </a:solidFill>
                <a:latin typeface="Arial" charset="0"/>
              </a:defRPr>
            </a:lvl9pPr>
          </a:lstStyle>
          <a:p>
            <a:pPr defTabSz="1219170"/>
            <a:r>
              <a:rPr lang="en-US" sz="2400" b="1" kern="0" dirty="0">
                <a:solidFill>
                  <a:schemeClr val="tx2"/>
                </a:solidFill>
              </a:rPr>
              <a:t>Basket Building – True Intent Study Clips</a:t>
            </a:r>
          </a:p>
        </p:txBody>
      </p:sp>
      <p:sp>
        <p:nvSpPr>
          <p:cNvPr id="3" name="Title 1">
            <a:extLst>
              <a:ext uri="{FF2B5EF4-FFF2-40B4-BE49-F238E27FC236}">
                <a16:creationId xmlns:a16="http://schemas.microsoft.com/office/drawing/2014/main" id="{D7807B8E-E267-3240-951D-1896A17E51B5}"/>
              </a:ext>
            </a:extLst>
          </p:cNvPr>
          <p:cNvSpPr txBox="1">
            <a:spLocks/>
          </p:cNvSpPr>
          <p:nvPr/>
        </p:nvSpPr>
        <p:spPr bwMode="auto">
          <a:xfrm>
            <a:off x="917049" y="733187"/>
            <a:ext cx="10972800" cy="503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6038" rIns="0" bIns="46038" numCol="1" anchor="t" anchorCtr="0" compatLnSpc="1">
            <a:prstTxWarp prst="textNoShape">
              <a:avLst/>
            </a:prstTxWarp>
            <a:spAutoFit/>
          </a:bodyPr>
          <a:lstStyle>
            <a:lvl1pPr algn="l" rtl="0" eaLnBrk="0" fontAlgn="base" hangingPunct="0">
              <a:spcBef>
                <a:spcPct val="0"/>
              </a:spcBef>
              <a:spcAft>
                <a:spcPct val="0"/>
              </a:spcAft>
              <a:defRPr sz="2667">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5pPr>
            <a:lvl6pPr marL="609585" algn="l" rtl="0" eaLnBrk="0" fontAlgn="base" hangingPunct="0">
              <a:spcBef>
                <a:spcPct val="0"/>
              </a:spcBef>
              <a:spcAft>
                <a:spcPct val="0"/>
              </a:spcAft>
              <a:defRPr b="1">
                <a:solidFill>
                  <a:schemeClr val="accent2"/>
                </a:solidFill>
                <a:latin typeface="Arial" charset="0"/>
              </a:defRPr>
            </a:lvl6pPr>
            <a:lvl7pPr marL="1219170" algn="l" rtl="0" eaLnBrk="0" fontAlgn="base" hangingPunct="0">
              <a:spcBef>
                <a:spcPct val="0"/>
              </a:spcBef>
              <a:spcAft>
                <a:spcPct val="0"/>
              </a:spcAft>
              <a:defRPr b="1">
                <a:solidFill>
                  <a:schemeClr val="accent2"/>
                </a:solidFill>
                <a:latin typeface="Arial" charset="0"/>
              </a:defRPr>
            </a:lvl7pPr>
            <a:lvl8pPr marL="1828754" algn="l" rtl="0" eaLnBrk="0" fontAlgn="base" hangingPunct="0">
              <a:spcBef>
                <a:spcPct val="0"/>
              </a:spcBef>
              <a:spcAft>
                <a:spcPct val="0"/>
              </a:spcAft>
              <a:defRPr b="1">
                <a:solidFill>
                  <a:schemeClr val="accent2"/>
                </a:solidFill>
                <a:latin typeface="Arial" charset="0"/>
              </a:defRPr>
            </a:lvl8pPr>
            <a:lvl9pPr marL="2438339" algn="l" rtl="0" eaLnBrk="0" fontAlgn="base" hangingPunct="0">
              <a:spcBef>
                <a:spcPct val="0"/>
              </a:spcBef>
              <a:spcAft>
                <a:spcPct val="0"/>
              </a:spcAft>
              <a:defRPr b="1">
                <a:solidFill>
                  <a:schemeClr val="accent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67" b="0" i="0" u="none" strike="noStrike" kern="0" cap="none" spc="0" normalizeH="0" baseline="0" noProof="0" dirty="0">
                <a:ln>
                  <a:noFill/>
                </a:ln>
                <a:solidFill>
                  <a:srgbClr val="3072C9"/>
                </a:solidFill>
                <a:effectLst/>
                <a:uLnTx/>
                <a:uFillTx/>
                <a:latin typeface="Bogle"/>
                <a:ea typeface="MS PGothic"/>
              </a:rPr>
              <a:t>Learning #1:  Our customers heavily rely on search, for multiple use cases</a:t>
            </a:r>
            <a:endParaRPr kumimoji="0" lang="en-US" sz="2667" b="0" i="0" u="none" strike="noStrike" kern="0" cap="none" spc="0" normalizeH="0" baseline="0" noProof="0" dirty="0">
              <a:ln>
                <a:noFill/>
              </a:ln>
              <a:solidFill>
                <a:srgbClr val="3072C9"/>
              </a:solidFill>
              <a:effectLst/>
              <a:uLnTx/>
              <a:uFillTx/>
              <a:latin typeface="Bogle" panose="020B0503020203060203" pitchFamily="34" charset="0"/>
              <a:ea typeface="MS PGothic" panose="020B0600070205080204" pitchFamily="34" charset="-128"/>
            </a:endParaRPr>
          </a:p>
        </p:txBody>
      </p:sp>
      <p:sp>
        <p:nvSpPr>
          <p:cNvPr id="4" name="Content Placeholder 2">
            <a:extLst>
              <a:ext uri="{FF2B5EF4-FFF2-40B4-BE49-F238E27FC236}">
                <a16:creationId xmlns:a16="http://schemas.microsoft.com/office/drawing/2014/main" id="{AD409C00-852C-3440-B224-621E3D65AD3B}"/>
              </a:ext>
            </a:extLst>
          </p:cNvPr>
          <p:cNvSpPr txBox="1">
            <a:spLocks/>
          </p:cNvSpPr>
          <p:nvPr/>
        </p:nvSpPr>
        <p:spPr bwMode="auto">
          <a:xfrm>
            <a:off x="917049" y="1287865"/>
            <a:ext cx="4383817"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83108" indent="-383108" algn="l" rtl="0" eaLnBrk="0" fontAlgn="base" hangingPunct="0">
              <a:spcBef>
                <a:spcPct val="0"/>
              </a:spcBef>
              <a:spcAft>
                <a:spcPts val="800"/>
              </a:spcAft>
              <a:buClr>
                <a:schemeClr val="folHlink"/>
              </a:buClr>
              <a:buSzPct val="120000"/>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cs typeface="ＭＳ Ｐゴシック" charset="0"/>
              </a:defRPr>
            </a:lvl1pPr>
            <a:lvl2pPr marL="836063" indent="-300559"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2pPr>
            <a:lvl3pPr marL="1214936" indent="-226478" algn="l" rtl="0" eaLnBrk="0" fontAlgn="base" hangingPunct="0">
              <a:spcBef>
                <a:spcPct val="0"/>
              </a:spcBef>
              <a:spcAft>
                <a:spcPts val="800"/>
              </a:spcAft>
              <a:buClr>
                <a:schemeClr val="hlink"/>
              </a:buClr>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defRPr>
            </a:lvl3pPr>
            <a:lvl4pPr marL="1682709" indent="-315376"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4pPr>
            <a:lvl5pPr marL="2133547" indent="-298443"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5pPr>
            <a:lvl6pPr marL="2743131" indent="-298443" algn="l" rtl="0" fontAlgn="base">
              <a:spcBef>
                <a:spcPct val="0"/>
              </a:spcBef>
              <a:spcAft>
                <a:spcPct val="0"/>
              </a:spcAft>
              <a:buChar char="»"/>
              <a:defRPr sz="2667">
                <a:solidFill>
                  <a:schemeClr val="tx1"/>
                </a:solidFill>
                <a:latin typeface="+mn-lt"/>
              </a:defRPr>
            </a:lvl6pPr>
            <a:lvl7pPr marL="3352716" indent="-298443" algn="l" rtl="0" fontAlgn="base">
              <a:spcBef>
                <a:spcPct val="0"/>
              </a:spcBef>
              <a:spcAft>
                <a:spcPct val="0"/>
              </a:spcAft>
              <a:buChar char="»"/>
              <a:defRPr sz="2667">
                <a:solidFill>
                  <a:schemeClr val="tx1"/>
                </a:solidFill>
                <a:latin typeface="+mn-lt"/>
              </a:defRPr>
            </a:lvl7pPr>
            <a:lvl8pPr marL="3962301" indent="-298443" algn="l" rtl="0" fontAlgn="base">
              <a:spcBef>
                <a:spcPct val="0"/>
              </a:spcBef>
              <a:spcAft>
                <a:spcPct val="0"/>
              </a:spcAft>
              <a:buChar char="»"/>
              <a:defRPr sz="2667">
                <a:solidFill>
                  <a:schemeClr val="tx1"/>
                </a:solidFill>
                <a:latin typeface="+mn-lt"/>
              </a:defRPr>
            </a:lvl8pPr>
            <a:lvl9pPr marL="4571886" indent="-298443" algn="l" rtl="0" fontAlgn="base">
              <a:spcBef>
                <a:spcPct val="0"/>
              </a:spcBef>
              <a:spcAft>
                <a:spcPct val="0"/>
              </a:spcAft>
              <a:buChar char="»"/>
              <a:defRPr sz="2667">
                <a:solidFill>
                  <a:schemeClr val="tx1"/>
                </a:solidFill>
                <a:latin typeface="+mn-lt"/>
              </a:defRPr>
            </a:lvl9pPr>
          </a:lstStyle>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400" b="0" i="0" u="sng" strike="noStrike" kern="0" cap="none" spc="0" normalizeH="0" baseline="0" noProof="0" dirty="0">
                <a:ln>
                  <a:noFill/>
                </a:ln>
                <a:solidFill>
                  <a:srgbClr val="404040"/>
                </a:solidFill>
                <a:effectLst/>
                <a:uLnTx/>
                <a:uFillTx/>
                <a:latin typeface="Bogle"/>
                <a:ea typeface="MS PGothic"/>
              </a:rPr>
              <a:t>Qualitative learning:</a:t>
            </a: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400" b="0" i="0" u="none" strike="noStrike" kern="0" cap="none" spc="0" normalizeH="0" baseline="0" noProof="0" dirty="0">
              <a:ln>
                <a:noFill/>
              </a:ln>
              <a:solidFill>
                <a:srgbClr val="404040"/>
              </a:solidFill>
              <a:effectLst/>
              <a:uLnTx/>
              <a:uFillTx/>
              <a:latin typeface="Bogle"/>
              <a:ea typeface="MS PGothic"/>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400" b="0" i="0" u="none" strike="noStrike" kern="0" cap="none" spc="0" normalizeH="0" baseline="0" noProof="0" dirty="0">
                <a:ln>
                  <a:noFill/>
                </a:ln>
                <a:solidFill>
                  <a:srgbClr val="404040"/>
                </a:solidFill>
                <a:effectLst/>
                <a:uLnTx/>
                <a:uFillTx/>
                <a:latin typeface="Bogle"/>
                <a:ea typeface="MS PGothic"/>
              </a:rPr>
              <a:t>Our customers use </a:t>
            </a:r>
            <a:r>
              <a:rPr kumimoji="0" lang="en-US" sz="2400" b="0" i="0" u="none" strike="noStrike" kern="0" cap="none" spc="0" normalizeH="0" baseline="0" noProof="0" dirty="0">
                <a:ln>
                  <a:noFill/>
                </a:ln>
                <a:solidFill>
                  <a:srgbClr val="7AC142"/>
                </a:solidFill>
                <a:effectLst/>
                <a:uLnTx/>
                <a:uFillTx/>
                <a:latin typeface="Bogle"/>
                <a:ea typeface="MS PGothic"/>
              </a:rPr>
              <a:t>search</a:t>
            </a:r>
            <a:r>
              <a:rPr kumimoji="0" lang="en-US" sz="2400" b="0" i="0" u="none" strike="noStrike" kern="0" cap="none" spc="0" normalizeH="0" baseline="0" noProof="0" dirty="0">
                <a:ln>
                  <a:noFill/>
                </a:ln>
                <a:solidFill>
                  <a:srgbClr val="404040"/>
                </a:solidFill>
                <a:effectLst/>
                <a:uLnTx/>
                <a:uFillTx/>
                <a:latin typeface="Bogle"/>
                <a:ea typeface="MS PGothic"/>
              </a:rPr>
              <a:t> to </a:t>
            </a:r>
            <a:r>
              <a:rPr kumimoji="0" lang="en-US" sz="2400" b="0" i="0" u="none" strike="noStrike" kern="0" cap="none" spc="0" normalizeH="0" baseline="0" noProof="0" dirty="0">
                <a:ln>
                  <a:noFill/>
                </a:ln>
                <a:solidFill>
                  <a:srgbClr val="7AC142"/>
                </a:solidFill>
                <a:effectLst/>
                <a:uLnTx/>
                <a:uFillTx/>
                <a:latin typeface="Bogle"/>
                <a:ea typeface="MS PGothic"/>
              </a:rPr>
              <a:t>browse, repurchase</a:t>
            </a:r>
            <a:r>
              <a:rPr kumimoji="0" lang="en-US" sz="2400" b="0" i="0" u="none" strike="noStrike" kern="0" cap="none" spc="0" normalizeH="0" baseline="0" noProof="0" dirty="0">
                <a:ln>
                  <a:noFill/>
                </a:ln>
                <a:solidFill>
                  <a:srgbClr val="404040"/>
                </a:solidFill>
                <a:effectLst/>
                <a:uLnTx/>
                <a:uFillTx/>
                <a:latin typeface="Bogle"/>
                <a:ea typeface="MS PGothic"/>
              </a:rPr>
              <a:t>, as well as </a:t>
            </a:r>
            <a:r>
              <a:rPr kumimoji="0" lang="en-US" sz="2400" b="0" i="0" u="none" strike="noStrike" kern="0" cap="none" spc="0" normalizeH="0" baseline="0" noProof="0" dirty="0">
                <a:ln>
                  <a:noFill/>
                </a:ln>
                <a:solidFill>
                  <a:srgbClr val="7AC142"/>
                </a:solidFill>
                <a:effectLst/>
                <a:uLnTx/>
                <a:uFillTx/>
                <a:latin typeface="Bogle"/>
                <a:ea typeface="MS PGothic"/>
              </a:rPr>
              <a:t>search for specific </a:t>
            </a:r>
            <a:r>
              <a:rPr kumimoji="0" lang="en-US" sz="2400" b="0" i="0" u="none" strike="noStrike" kern="0" cap="none" spc="0" normalizeH="0" baseline="0" noProof="0" dirty="0">
                <a:ln>
                  <a:noFill/>
                </a:ln>
                <a:solidFill>
                  <a:srgbClr val="404040"/>
                </a:solidFill>
                <a:effectLst/>
                <a:uLnTx/>
                <a:uFillTx/>
                <a:latin typeface="Bogle"/>
                <a:ea typeface="MS PGothic"/>
              </a:rPr>
              <a:t>items...</a:t>
            </a:r>
            <a:endParaRPr kumimoji="0" lang="en-US" sz="2400" b="0" i="0" u="none" strike="noStrike" kern="0" cap="none" spc="0" normalizeH="0" baseline="0" noProof="0" dirty="0">
              <a:ln>
                <a:noFill/>
              </a:ln>
              <a:solidFill>
                <a:srgbClr val="404040"/>
              </a:solidFill>
              <a:effectLst/>
              <a:uLnTx/>
              <a:uFillTx/>
            </a:endParaRPr>
          </a:p>
          <a:p>
            <a:pPr marL="535080" marR="0" lvl="1" indent="0" algn="l" defTabSz="914400" rtl="0" eaLnBrk="0" fontAlgn="base" latinLnBrk="0" hangingPunct="0">
              <a:lnSpc>
                <a:spcPct val="100000"/>
              </a:lnSpc>
              <a:spcBef>
                <a:spcPct val="0"/>
              </a:spcBef>
              <a:spcAft>
                <a:spcPts val="800"/>
              </a:spcAft>
              <a:buClrTx/>
              <a:buSzTx/>
              <a:buFontTx/>
              <a:buNone/>
              <a:tabLst/>
              <a:defRPr/>
            </a:pPr>
            <a:r>
              <a:rPr kumimoji="0" lang="en-US" sz="2400" b="0" i="0" u="none" strike="noStrike" kern="0" cap="none" spc="0" normalizeH="0" baseline="0" noProof="0" dirty="0">
                <a:ln>
                  <a:noFill/>
                </a:ln>
                <a:solidFill>
                  <a:srgbClr val="404040"/>
                </a:solidFill>
                <a:effectLst/>
                <a:uLnTx/>
                <a:uFillTx/>
                <a:latin typeface="Bogle"/>
                <a:ea typeface="MS PGothic"/>
              </a:rPr>
              <a:t>...however our UX doesn't support it</a:t>
            </a:r>
          </a:p>
          <a:p>
            <a:pPr marL="82125"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400" b="0" i="0" u="none" strike="noStrike" kern="0" cap="none" spc="0" normalizeH="0" baseline="0" noProof="0" dirty="0">
              <a:ln>
                <a:noFill/>
              </a:ln>
              <a:solidFill>
                <a:srgbClr val="404040"/>
              </a:solidFill>
              <a:effectLst/>
              <a:uLnTx/>
              <a:uFillTx/>
              <a:latin typeface="Bogle"/>
              <a:ea typeface="MS PGothic"/>
            </a:endParaRPr>
          </a:p>
          <a:p>
            <a:pPr marL="82125"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400" b="0" i="0" u="none" strike="noStrike" kern="0" cap="none" spc="0" normalizeH="0" baseline="0" noProof="0" dirty="0">
                <a:ln>
                  <a:noFill/>
                </a:ln>
                <a:solidFill>
                  <a:srgbClr val="404040"/>
                </a:solidFill>
                <a:effectLst/>
                <a:uLnTx/>
                <a:uFillTx/>
                <a:latin typeface="Bogle"/>
                <a:ea typeface="MS PGothic"/>
              </a:rPr>
              <a:t>Pain points shared: </a:t>
            </a: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1" u="none" strike="noStrike" kern="0" cap="none" spc="0" normalizeH="0" baseline="0" noProof="0" dirty="0">
                <a:ln>
                  <a:noFill/>
                </a:ln>
                <a:solidFill>
                  <a:srgbClr val="404040"/>
                </a:solidFill>
                <a:effectLst/>
                <a:uLnTx/>
                <a:uFillTx/>
                <a:latin typeface="Bogle"/>
                <a:ea typeface="MS PGothic"/>
              </a:rPr>
              <a:t>- "When I am searching for a new item, there are so many results, I am not sure which one to pick"</a:t>
            </a: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1" u="none" strike="noStrike" kern="0" cap="none" spc="0" normalizeH="0" baseline="0" noProof="0" dirty="0">
                <a:ln>
                  <a:noFill/>
                </a:ln>
                <a:solidFill>
                  <a:srgbClr val="404040"/>
                </a:solidFill>
                <a:effectLst/>
                <a:uLnTx/>
                <a:uFillTx/>
                <a:latin typeface="Bogle"/>
                <a:ea typeface="MS PGothic"/>
              </a:rPr>
              <a:t>- "Visual clutter of items in search"</a:t>
            </a:r>
            <a:endParaRPr kumimoji="0" lang="en-US" sz="2133" b="0" i="1" u="none" strike="noStrike" kern="0" cap="none" spc="0" normalizeH="0" baseline="0" noProof="0" dirty="0">
              <a:ln>
                <a:noFill/>
              </a:ln>
              <a:solidFill>
                <a:srgbClr val="404040"/>
              </a:solidFill>
              <a:effectLst/>
              <a:uLnTx/>
              <a:uFillTx/>
            </a:endParaRPr>
          </a:p>
          <a:p>
            <a:pPr marL="82125"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400" b="0" i="0" u="none" strike="noStrike" kern="0" cap="none" spc="0" normalizeH="0" baseline="0" noProof="0" dirty="0">
              <a:ln>
                <a:noFill/>
              </a:ln>
              <a:solidFill>
                <a:srgbClr val="404040"/>
              </a:solidFill>
              <a:effectLst/>
              <a:uLnTx/>
              <a:uFillTx/>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1867" b="0" i="0" u="none" strike="noStrike" kern="0" cap="none" spc="0" normalizeH="0" baseline="0" noProof="0" dirty="0">
              <a:ln>
                <a:noFill/>
              </a:ln>
              <a:solidFill>
                <a:srgbClr val="404040"/>
              </a:solidFill>
              <a:effectLst/>
              <a:uLnTx/>
              <a:uFillTx/>
              <a:latin typeface="Bogle"/>
              <a:ea typeface="MS PGothic"/>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667" b="0" i="0" u="none" strike="noStrike" kern="0" cap="none" spc="0" normalizeH="0" baseline="0" noProof="0" dirty="0">
              <a:ln>
                <a:noFill/>
              </a:ln>
              <a:solidFill>
                <a:srgbClr val="404040"/>
              </a:solidFill>
              <a:effectLst/>
              <a:uLnTx/>
              <a:uFillTx/>
              <a:latin typeface="Bogle"/>
              <a:ea typeface="MS PGothic"/>
            </a:endParaRPr>
          </a:p>
        </p:txBody>
      </p:sp>
      <p:sp>
        <p:nvSpPr>
          <p:cNvPr id="5" name="Content Placeholder 2">
            <a:extLst>
              <a:ext uri="{FF2B5EF4-FFF2-40B4-BE49-F238E27FC236}">
                <a16:creationId xmlns:a16="http://schemas.microsoft.com/office/drawing/2014/main" id="{3AAC13FB-C9C8-F84B-AA4A-F8F8D66D9AD4}"/>
              </a:ext>
            </a:extLst>
          </p:cNvPr>
          <p:cNvSpPr txBox="1">
            <a:spLocks/>
          </p:cNvSpPr>
          <p:nvPr/>
        </p:nvSpPr>
        <p:spPr bwMode="auto">
          <a:xfrm>
            <a:off x="6719733" y="1287865"/>
            <a:ext cx="4700103"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87338" indent="-287338" algn="l" rtl="0" eaLnBrk="0" fontAlgn="base" hangingPunct="0">
              <a:spcBef>
                <a:spcPct val="0"/>
              </a:spcBef>
              <a:spcAft>
                <a:spcPts val="600"/>
              </a:spcAft>
              <a:buClr>
                <a:schemeClr val="folHlink"/>
              </a:buClr>
              <a:buSzPct val="120000"/>
              <a:buFont typeface="Times" panose="02020603050405020304" pitchFamily="18" charset="0"/>
              <a:buChar char="•"/>
              <a:defRPr sz="2000">
                <a:solidFill>
                  <a:srgbClr val="404040"/>
                </a:solidFill>
                <a:latin typeface="Bogle" panose="020B0503020203060203" pitchFamily="34" charset="0"/>
                <a:ea typeface="MS PGothic" panose="020B0600070205080204" pitchFamily="34" charset="-128"/>
                <a:cs typeface="ＭＳ Ｐゴシック" charset="0"/>
              </a:defRPr>
            </a:lvl1pPr>
            <a:lvl2pPr marL="627063" indent="-225425" algn="l" rtl="0" eaLnBrk="0" fontAlgn="base" hangingPunct="0">
              <a:spcBef>
                <a:spcPct val="0"/>
              </a:spcBef>
              <a:spcAft>
                <a:spcPts val="600"/>
              </a:spcAft>
              <a:buChar char="–"/>
              <a:defRPr sz="2000">
                <a:solidFill>
                  <a:srgbClr val="404040"/>
                </a:solidFill>
                <a:latin typeface="Bogle" panose="020B0503020203060203" pitchFamily="34" charset="0"/>
                <a:ea typeface="MS PGothic" panose="020B0600070205080204" pitchFamily="34" charset="-128"/>
              </a:defRPr>
            </a:lvl2pPr>
            <a:lvl3pPr marL="911225" indent="-169863" algn="l" rtl="0" eaLnBrk="0" fontAlgn="base" hangingPunct="0">
              <a:spcBef>
                <a:spcPct val="0"/>
              </a:spcBef>
              <a:spcAft>
                <a:spcPts val="600"/>
              </a:spcAft>
              <a:buClr>
                <a:schemeClr val="hlink"/>
              </a:buClr>
              <a:buFont typeface="Times" panose="02020603050405020304" pitchFamily="18" charset="0"/>
              <a:buChar char="•"/>
              <a:defRPr sz="2000">
                <a:solidFill>
                  <a:srgbClr val="404040"/>
                </a:solidFill>
                <a:latin typeface="Bogle" panose="020B0503020203060203" pitchFamily="34" charset="0"/>
                <a:ea typeface="MS PGothic" panose="020B0600070205080204" pitchFamily="34" charset="-128"/>
              </a:defRPr>
            </a:lvl3pPr>
            <a:lvl4pPr marL="1262063" indent="-236538" algn="l" rtl="0" eaLnBrk="0" fontAlgn="base" hangingPunct="0">
              <a:spcBef>
                <a:spcPct val="0"/>
              </a:spcBef>
              <a:spcAft>
                <a:spcPts val="600"/>
              </a:spcAft>
              <a:buChar char="–"/>
              <a:defRPr sz="2000">
                <a:solidFill>
                  <a:srgbClr val="404040"/>
                </a:solidFill>
                <a:latin typeface="Bogle" panose="020B0503020203060203" pitchFamily="34" charset="0"/>
                <a:ea typeface="MS PGothic" panose="020B0600070205080204" pitchFamily="34" charset="-128"/>
              </a:defRPr>
            </a:lvl4pPr>
            <a:lvl5pPr marL="1600200" indent="-223838" algn="l" rtl="0" eaLnBrk="0" fontAlgn="base" hangingPunct="0">
              <a:spcBef>
                <a:spcPct val="0"/>
              </a:spcBef>
              <a:spcAft>
                <a:spcPts val="600"/>
              </a:spcAft>
              <a:buChar char="»"/>
              <a:defRPr sz="2000">
                <a:solidFill>
                  <a:srgbClr val="404040"/>
                </a:solidFill>
                <a:latin typeface="Bogle" panose="020B0503020203060203" pitchFamily="34" charset="0"/>
                <a:ea typeface="MS PGothic" panose="020B0600070205080204" pitchFamily="34" charset="-128"/>
              </a:defRPr>
            </a:lvl5pPr>
            <a:lvl6pPr marL="2057400" indent="-223838" algn="l" rtl="0" fontAlgn="base">
              <a:spcBef>
                <a:spcPct val="0"/>
              </a:spcBef>
              <a:spcAft>
                <a:spcPct val="0"/>
              </a:spcAft>
              <a:buChar char="»"/>
              <a:defRPr sz="2000">
                <a:solidFill>
                  <a:schemeClr val="tx1"/>
                </a:solidFill>
                <a:latin typeface="+mn-lt"/>
              </a:defRPr>
            </a:lvl6pPr>
            <a:lvl7pPr marL="2514600" indent="-223838" algn="l" rtl="0" fontAlgn="base">
              <a:spcBef>
                <a:spcPct val="0"/>
              </a:spcBef>
              <a:spcAft>
                <a:spcPct val="0"/>
              </a:spcAft>
              <a:buChar char="»"/>
              <a:defRPr sz="2000">
                <a:solidFill>
                  <a:schemeClr val="tx1"/>
                </a:solidFill>
                <a:latin typeface="+mn-lt"/>
              </a:defRPr>
            </a:lvl7pPr>
            <a:lvl8pPr marL="2971800" indent="-223838" algn="l" rtl="0" fontAlgn="base">
              <a:spcBef>
                <a:spcPct val="0"/>
              </a:spcBef>
              <a:spcAft>
                <a:spcPct val="0"/>
              </a:spcAft>
              <a:buChar char="»"/>
              <a:defRPr sz="2000">
                <a:solidFill>
                  <a:schemeClr val="tx1"/>
                </a:solidFill>
                <a:latin typeface="+mn-lt"/>
              </a:defRPr>
            </a:lvl8pPr>
            <a:lvl9pPr marL="3429000" indent="-223838" algn="l" rtl="0" fontAlgn="base">
              <a:spcBef>
                <a:spcPct val="0"/>
              </a:spcBef>
              <a:spcAft>
                <a:spcPct val="0"/>
              </a:spcAft>
              <a:buChar char="»"/>
              <a:defRPr sz="2000">
                <a:solidFill>
                  <a:schemeClr val="tx1"/>
                </a:solidFill>
                <a:latin typeface="+mn-lt"/>
              </a:defRPr>
            </a:lvl9pPr>
          </a:lstStyle>
          <a:p>
            <a:pPr marL="0" indent="0" defTabSz="1219170">
              <a:spcAft>
                <a:spcPts val="800"/>
              </a:spcAft>
              <a:buClr>
                <a:srgbClr val="FDBB30"/>
              </a:buClr>
              <a:buFont typeface="Times" panose="02020603050405020304" pitchFamily="18" charset="0"/>
              <a:buNone/>
            </a:pPr>
            <a:r>
              <a:rPr lang="en-US" sz="2133" u="sng" kern="0" dirty="0">
                <a:latin typeface="Bogle"/>
                <a:ea typeface="MS PGothic"/>
              </a:rPr>
              <a:t>Quantitative validation: </a:t>
            </a:r>
          </a:p>
          <a:p>
            <a:pPr marL="0" indent="0" defTabSz="1219170">
              <a:spcAft>
                <a:spcPts val="800"/>
              </a:spcAft>
              <a:buClr>
                <a:srgbClr val="FDBB30"/>
              </a:buClr>
              <a:buFont typeface="Times" panose="02020603050405020304" pitchFamily="18" charset="0"/>
              <a:buNone/>
            </a:pPr>
            <a:endParaRPr lang="en-US" sz="2133" kern="0" dirty="0">
              <a:latin typeface="Bogle"/>
              <a:ea typeface="MS PGothic"/>
            </a:endParaRPr>
          </a:p>
          <a:p>
            <a:pPr marL="383108" indent="-383108" defTabSz="1219170">
              <a:spcAft>
                <a:spcPts val="800"/>
              </a:spcAft>
              <a:buClr>
                <a:srgbClr val="FDBB30"/>
              </a:buClr>
            </a:pPr>
            <a:r>
              <a:rPr lang="en-US" sz="2133" kern="0" dirty="0">
                <a:latin typeface="Bogle"/>
                <a:ea typeface="MS PGothic"/>
              </a:rPr>
              <a:t>&gt;50% of all Add to Cart’s come from search</a:t>
            </a:r>
          </a:p>
          <a:p>
            <a:pPr marL="383108" indent="-383108" defTabSz="1219170">
              <a:spcAft>
                <a:spcPts val="800"/>
              </a:spcAft>
              <a:buClr>
                <a:srgbClr val="FDBB30"/>
              </a:buClr>
            </a:pPr>
            <a:r>
              <a:rPr lang="en-US" sz="2133" kern="0" dirty="0">
                <a:latin typeface="Bogle"/>
                <a:ea typeface="MS PGothic"/>
              </a:rPr>
              <a:t>&gt;20% of repurchase Add to Cart’s come from search</a:t>
            </a:r>
          </a:p>
          <a:p>
            <a:pPr marL="383108" indent="-383108" defTabSz="1219170">
              <a:spcAft>
                <a:spcPts val="800"/>
              </a:spcAft>
              <a:buClr>
                <a:srgbClr val="FDBB30"/>
              </a:buClr>
            </a:pPr>
            <a:r>
              <a:rPr lang="en-US" sz="2133" kern="0" dirty="0">
                <a:latin typeface="Bogle"/>
                <a:ea typeface="MS PGothic"/>
              </a:rPr>
              <a:t>Search is a key tool for repurchase, even when a customer uses Favorites</a:t>
            </a:r>
          </a:p>
          <a:p>
            <a:pPr marL="383108" indent="-383108" defTabSz="1219170">
              <a:spcAft>
                <a:spcPts val="800"/>
              </a:spcAft>
              <a:buClr>
                <a:srgbClr val="FDBB30"/>
              </a:buClr>
            </a:pPr>
            <a:r>
              <a:rPr lang="en-US" sz="2133" kern="0" dirty="0">
                <a:latin typeface="Bogle"/>
                <a:ea typeface="MS PGothic"/>
              </a:rPr>
              <a:t>36% of the top 10K queries by traffic had one keyword (“broad” search)</a:t>
            </a:r>
          </a:p>
          <a:p>
            <a:pPr marL="383108" indent="-383108" defTabSz="1219170">
              <a:spcAft>
                <a:spcPts val="800"/>
              </a:spcAft>
              <a:buClr>
                <a:srgbClr val="FDBB30"/>
              </a:buClr>
            </a:pPr>
            <a:endParaRPr lang="en-US" sz="2400" kern="0" dirty="0">
              <a:latin typeface="Bogle"/>
              <a:ea typeface="MS PGothic"/>
            </a:endParaRPr>
          </a:p>
          <a:p>
            <a:pPr marL="383108" indent="-383108" defTabSz="1219170">
              <a:spcAft>
                <a:spcPts val="800"/>
              </a:spcAft>
              <a:buClr>
                <a:srgbClr val="FDBB30"/>
              </a:buClr>
            </a:pPr>
            <a:endParaRPr lang="en-US" sz="2400" kern="0" dirty="0">
              <a:latin typeface="Bogle"/>
              <a:ea typeface="MS PGothic"/>
            </a:endParaRPr>
          </a:p>
          <a:p>
            <a:pPr marL="383108" indent="-383108" defTabSz="1219170">
              <a:spcAft>
                <a:spcPts val="800"/>
              </a:spcAft>
              <a:buClr>
                <a:srgbClr val="FDBB30"/>
              </a:buClr>
            </a:pPr>
            <a:endParaRPr lang="en-US" sz="2400" kern="0" dirty="0">
              <a:latin typeface="Bogle"/>
              <a:ea typeface="MS PGothic"/>
            </a:endParaRPr>
          </a:p>
          <a:p>
            <a:pPr marL="383108" indent="-383108" defTabSz="1219170">
              <a:spcAft>
                <a:spcPts val="800"/>
              </a:spcAft>
              <a:buClr>
                <a:srgbClr val="FDBB30"/>
              </a:buClr>
            </a:pPr>
            <a:endParaRPr lang="en-US" sz="1867" kern="0" dirty="0">
              <a:latin typeface="Bogle"/>
              <a:ea typeface="MS PGothic"/>
            </a:endParaRPr>
          </a:p>
          <a:p>
            <a:pPr marL="0" indent="0" defTabSz="1219170">
              <a:spcAft>
                <a:spcPts val="800"/>
              </a:spcAft>
              <a:buClr>
                <a:srgbClr val="FDBB30"/>
              </a:buClr>
              <a:buFont typeface="Times" panose="02020603050405020304" pitchFamily="18" charset="0"/>
              <a:buNone/>
            </a:pPr>
            <a:endParaRPr lang="en-US" sz="2667" kern="0" dirty="0">
              <a:latin typeface="Bogle"/>
              <a:ea typeface="MS PGothic"/>
            </a:endParaRPr>
          </a:p>
        </p:txBody>
      </p:sp>
    </p:spTree>
    <p:extLst>
      <p:ext uri="{BB962C8B-B14F-4D97-AF65-F5344CB8AC3E}">
        <p14:creationId xmlns:p14="http://schemas.microsoft.com/office/powerpoint/2010/main" val="3354377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3A55923-F07A-924F-B096-FCFE2B346ED6}"/>
              </a:ext>
            </a:extLst>
          </p:cNvPr>
          <p:cNvSpPr txBox="1">
            <a:spLocks/>
          </p:cNvSpPr>
          <p:nvPr/>
        </p:nvSpPr>
        <p:spPr bwMode="auto">
          <a:xfrm>
            <a:off x="917049" y="198851"/>
            <a:ext cx="10972800" cy="534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61384" rIns="0" bIns="61384" numCol="1" anchor="t" anchorCtr="0" compatLnSpc="1">
            <a:prstTxWarp prst="textNoShape">
              <a:avLst/>
            </a:prstTxWarp>
            <a:noAutofit/>
          </a:bodyPr>
          <a:lstStyle>
            <a:lvl1pPr algn="l" rtl="0" eaLnBrk="0" fontAlgn="base" hangingPunct="0">
              <a:spcBef>
                <a:spcPct val="0"/>
              </a:spcBef>
              <a:spcAft>
                <a:spcPct val="0"/>
              </a:spcAft>
              <a:defRPr sz="2000">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5pPr>
            <a:lvl6pPr marL="457200" algn="l" rtl="0" eaLnBrk="0" fontAlgn="base" hangingPunct="0">
              <a:spcBef>
                <a:spcPct val="0"/>
              </a:spcBef>
              <a:spcAft>
                <a:spcPct val="0"/>
              </a:spcAft>
              <a:defRPr b="1">
                <a:solidFill>
                  <a:schemeClr val="accent2"/>
                </a:solidFill>
                <a:latin typeface="Arial" charset="0"/>
              </a:defRPr>
            </a:lvl6pPr>
            <a:lvl7pPr marL="914400" algn="l" rtl="0" eaLnBrk="0" fontAlgn="base" hangingPunct="0">
              <a:spcBef>
                <a:spcPct val="0"/>
              </a:spcBef>
              <a:spcAft>
                <a:spcPct val="0"/>
              </a:spcAft>
              <a:defRPr b="1">
                <a:solidFill>
                  <a:schemeClr val="accent2"/>
                </a:solidFill>
                <a:latin typeface="Arial" charset="0"/>
              </a:defRPr>
            </a:lvl7pPr>
            <a:lvl8pPr marL="1371600" algn="l" rtl="0" eaLnBrk="0" fontAlgn="base" hangingPunct="0">
              <a:spcBef>
                <a:spcPct val="0"/>
              </a:spcBef>
              <a:spcAft>
                <a:spcPct val="0"/>
              </a:spcAft>
              <a:defRPr b="1">
                <a:solidFill>
                  <a:schemeClr val="accent2"/>
                </a:solidFill>
                <a:latin typeface="Arial" charset="0"/>
              </a:defRPr>
            </a:lvl8pPr>
            <a:lvl9pPr marL="1828800" algn="l" rtl="0" eaLnBrk="0" fontAlgn="base" hangingPunct="0">
              <a:spcBef>
                <a:spcPct val="0"/>
              </a:spcBef>
              <a:spcAft>
                <a:spcPct val="0"/>
              </a:spcAft>
              <a:defRPr b="1">
                <a:solidFill>
                  <a:schemeClr val="accent2"/>
                </a:solidFill>
                <a:latin typeface="Arial" charset="0"/>
              </a:defRPr>
            </a:lvl9pPr>
          </a:lstStyle>
          <a:p>
            <a:pPr defTabSz="1219170"/>
            <a:r>
              <a:rPr lang="en-US" sz="2400" b="1" kern="0" dirty="0">
                <a:solidFill>
                  <a:schemeClr val="tx2"/>
                </a:solidFill>
              </a:rPr>
              <a:t>Basket Building – True Intent Study Clips</a:t>
            </a:r>
          </a:p>
        </p:txBody>
      </p:sp>
      <p:sp>
        <p:nvSpPr>
          <p:cNvPr id="3" name="Title 1">
            <a:extLst>
              <a:ext uri="{FF2B5EF4-FFF2-40B4-BE49-F238E27FC236}">
                <a16:creationId xmlns:a16="http://schemas.microsoft.com/office/drawing/2014/main" id="{C28F6BB7-EEC3-5047-A9F6-6E87ADAF817C}"/>
              </a:ext>
            </a:extLst>
          </p:cNvPr>
          <p:cNvSpPr txBox="1">
            <a:spLocks/>
          </p:cNvSpPr>
          <p:nvPr/>
        </p:nvSpPr>
        <p:spPr bwMode="auto">
          <a:xfrm>
            <a:off x="917049" y="711304"/>
            <a:ext cx="10972800" cy="503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6038" rIns="0" bIns="46038" numCol="1" anchor="t" anchorCtr="0" compatLnSpc="1">
            <a:prstTxWarp prst="textNoShape">
              <a:avLst/>
            </a:prstTxWarp>
            <a:spAutoFit/>
          </a:bodyPr>
          <a:lstStyle>
            <a:lvl1pPr algn="l" rtl="0" eaLnBrk="0" fontAlgn="base" hangingPunct="0">
              <a:spcBef>
                <a:spcPct val="0"/>
              </a:spcBef>
              <a:spcAft>
                <a:spcPct val="0"/>
              </a:spcAft>
              <a:defRPr sz="2667">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5pPr>
            <a:lvl6pPr marL="609585" algn="l" rtl="0" eaLnBrk="0" fontAlgn="base" hangingPunct="0">
              <a:spcBef>
                <a:spcPct val="0"/>
              </a:spcBef>
              <a:spcAft>
                <a:spcPct val="0"/>
              </a:spcAft>
              <a:defRPr b="1">
                <a:solidFill>
                  <a:schemeClr val="accent2"/>
                </a:solidFill>
                <a:latin typeface="Arial" charset="0"/>
              </a:defRPr>
            </a:lvl6pPr>
            <a:lvl7pPr marL="1219170" algn="l" rtl="0" eaLnBrk="0" fontAlgn="base" hangingPunct="0">
              <a:spcBef>
                <a:spcPct val="0"/>
              </a:spcBef>
              <a:spcAft>
                <a:spcPct val="0"/>
              </a:spcAft>
              <a:defRPr b="1">
                <a:solidFill>
                  <a:schemeClr val="accent2"/>
                </a:solidFill>
                <a:latin typeface="Arial" charset="0"/>
              </a:defRPr>
            </a:lvl7pPr>
            <a:lvl8pPr marL="1828754" algn="l" rtl="0" eaLnBrk="0" fontAlgn="base" hangingPunct="0">
              <a:spcBef>
                <a:spcPct val="0"/>
              </a:spcBef>
              <a:spcAft>
                <a:spcPct val="0"/>
              </a:spcAft>
              <a:defRPr b="1">
                <a:solidFill>
                  <a:schemeClr val="accent2"/>
                </a:solidFill>
                <a:latin typeface="Arial" charset="0"/>
              </a:defRPr>
            </a:lvl8pPr>
            <a:lvl9pPr marL="2438339" algn="l" rtl="0" eaLnBrk="0" fontAlgn="base" hangingPunct="0">
              <a:spcBef>
                <a:spcPct val="0"/>
              </a:spcBef>
              <a:spcAft>
                <a:spcPct val="0"/>
              </a:spcAft>
              <a:defRPr b="1">
                <a:solidFill>
                  <a:schemeClr val="accent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67" b="0" i="0" u="none" strike="noStrike" kern="0" cap="none" spc="0" normalizeH="0" baseline="0" noProof="0" dirty="0">
                <a:ln>
                  <a:noFill/>
                </a:ln>
                <a:solidFill>
                  <a:srgbClr val="3072C9"/>
                </a:solidFill>
                <a:effectLst/>
                <a:uLnTx/>
                <a:uFillTx/>
                <a:latin typeface="Bogle"/>
                <a:ea typeface="MS PGothic"/>
              </a:rPr>
              <a:t>Learning #2: we do not help our customers make purchase decisions</a:t>
            </a:r>
            <a:endParaRPr kumimoji="0" lang="en-US" sz="2667" b="0" i="0" u="none" strike="noStrike" kern="0" cap="none" spc="0" normalizeH="0" baseline="0" noProof="0" dirty="0">
              <a:ln>
                <a:noFill/>
              </a:ln>
              <a:solidFill>
                <a:srgbClr val="3072C9"/>
              </a:solidFill>
              <a:effectLst/>
              <a:uLnTx/>
              <a:uFillTx/>
              <a:latin typeface="Bogle" panose="020B0503020203060203" pitchFamily="34" charset="0"/>
              <a:ea typeface="MS PGothic" panose="020B0600070205080204" pitchFamily="34" charset="-128"/>
            </a:endParaRPr>
          </a:p>
        </p:txBody>
      </p:sp>
      <p:sp>
        <p:nvSpPr>
          <p:cNvPr id="4" name="Content Placeholder 2">
            <a:extLst>
              <a:ext uri="{FF2B5EF4-FFF2-40B4-BE49-F238E27FC236}">
                <a16:creationId xmlns:a16="http://schemas.microsoft.com/office/drawing/2014/main" id="{5A412A2A-2BCD-3243-90C3-9181EB49D59A}"/>
              </a:ext>
            </a:extLst>
          </p:cNvPr>
          <p:cNvSpPr txBox="1">
            <a:spLocks/>
          </p:cNvSpPr>
          <p:nvPr/>
        </p:nvSpPr>
        <p:spPr bwMode="auto">
          <a:xfrm>
            <a:off x="867224" y="1214713"/>
            <a:ext cx="561892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83108" indent="-383108" algn="l" rtl="0" eaLnBrk="0" fontAlgn="base" hangingPunct="0">
              <a:spcBef>
                <a:spcPct val="0"/>
              </a:spcBef>
              <a:spcAft>
                <a:spcPts val="800"/>
              </a:spcAft>
              <a:buClr>
                <a:schemeClr val="folHlink"/>
              </a:buClr>
              <a:buSzPct val="120000"/>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cs typeface="ＭＳ Ｐゴシック" charset="0"/>
              </a:defRPr>
            </a:lvl1pPr>
            <a:lvl2pPr marL="836063" indent="-300559"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2pPr>
            <a:lvl3pPr marL="1214936" indent="-226478" algn="l" rtl="0" eaLnBrk="0" fontAlgn="base" hangingPunct="0">
              <a:spcBef>
                <a:spcPct val="0"/>
              </a:spcBef>
              <a:spcAft>
                <a:spcPts val="800"/>
              </a:spcAft>
              <a:buClr>
                <a:schemeClr val="hlink"/>
              </a:buClr>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defRPr>
            </a:lvl3pPr>
            <a:lvl4pPr marL="1682709" indent="-315376"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4pPr>
            <a:lvl5pPr marL="2133547" indent="-298443"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5pPr>
            <a:lvl6pPr marL="2743131" indent="-298443" algn="l" rtl="0" fontAlgn="base">
              <a:spcBef>
                <a:spcPct val="0"/>
              </a:spcBef>
              <a:spcAft>
                <a:spcPct val="0"/>
              </a:spcAft>
              <a:buChar char="»"/>
              <a:defRPr sz="2667">
                <a:solidFill>
                  <a:schemeClr val="tx1"/>
                </a:solidFill>
                <a:latin typeface="+mn-lt"/>
              </a:defRPr>
            </a:lvl6pPr>
            <a:lvl7pPr marL="3352716" indent="-298443" algn="l" rtl="0" fontAlgn="base">
              <a:spcBef>
                <a:spcPct val="0"/>
              </a:spcBef>
              <a:spcAft>
                <a:spcPct val="0"/>
              </a:spcAft>
              <a:buChar char="»"/>
              <a:defRPr sz="2667">
                <a:solidFill>
                  <a:schemeClr val="tx1"/>
                </a:solidFill>
                <a:latin typeface="+mn-lt"/>
              </a:defRPr>
            </a:lvl7pPr>
            <a:lvl8pPr marL="3962301" indent="-298443" algn="l" rtl="0" fontAlgn="base">
              <a:spcBef>
                <a:spcPct val="0"/>
              </a:spcBef>
              <a:spcAft>
                <a:spcPct val="0"/>
              </a:spcAft>
              <a:buChar char="»"/>
              <a:defRPr sz="2667">
                <a:solidFill>
                  <a:schemeClr val="tx1"/>
                </a:solidFill>
                <a:latin typeface="+mn-lt"/>
              </a:defRPr>
            </a:lvl8pPr>
            <a:lvl9pPr marL="4571886" indent="-298443" algn="l" rtl="0" fontAlgn="base">
              <a:spcBef>
                <a:spcPct val="0"/>
              </a:spcBef>
              <a:spcAft>
                <a:spcPct val="0"/>
              </a:spcAft>
              <a:buChar char="»"/>
              <a:defRPr sz="2667">
                <a:solidFill>
                  <a:schemeClr val="tx1"/>
                </a:solidFill>
                <a:latin typeface="+mn-lt"/>
              </a:defRPr>
            </a:lvl9pPr>
          </a:lstStyle>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sng" strike="noStrike" kern="0" cap="none" spc="0" normalizeH="0" baseline="0" noProof="0" dirty="0">
                <a:ln>
                  <a:noFill/>
                </a:ln>
                <a:solidFill>
                  <a:srgbClr val="404040"/>
                </a:solidFill>
                <a:effectLst/>
                <a:uLnTx/>
                <a:uFillTx/>
                <a:latin typeface="Bogle"/>
                <a:ea typeface="MS PGothic"/>
              </a:rPr>
              <a:t>Qualitative learning:</a:t>
            </a: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133" b="0" i="0" u="none" strike="noStrike" kern="0" cap="none" spc="0" normalizeH="0" baseline="0" noProof="0" dirty="0">
              <a:ln>
                <a:noFill/>
              </a:ln>
              <a:solidFill>
                <a:srgbClr val="404040"/>
              </a:solidFill>
              <a:effectLst/>
              <a:uLnTx/>
              <a:uFillTx/>
              <a:latin typeface="Bogle"/>
              <a:ea typeface="MS PGothic"/>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none" strike="noStrike" kern="0" cap="none" spc="0" normalizeH="0" baseline="0" noProof="0" dirty="0">
                <a:ln>
                  <a:noFill/>
                </a:ln>
                <a:solidFill>
                  <a:srgbClr val="404040"/>
                </a:solidFill>
                <a:effectLst/>
                <a:uLnTx/>
                <a:uFillTx/>
                <a:latin typeface="Bogle"/>
                <a:ea typeface="MS PGothic"/>
              </a:rPr>
              <a:t>Customers have a difficult time </a:t>
            </a:r>
            <a:r>
              <a:rPr kumimoji="0" lang="en-US" sz="2133" b="0" i="0" u="none" strike="noStrike" kern="0" cap="none" spc="0" normalizeH="0" baseline="0" noProof="0" dirty="0">
                <a:ln>
                  <a:noFill/>
                </a:ln>
                <a:solidFill>
                  <a:srgbClr val="7AC142"/>
                </a:solidFill>
                <a:effectLst/>
                <a:uLnTx/>
                <a:uFillTx/>
                <a:latin typeface="Bogle"/>
                <a:ea typeface="MS PGothic"/>
              </a:rPr>
              <a:t>deciding which item to purchase</a:t>
            </a:r>
            <a:r>
              <a:rPr kumimoji="0" lang="en-US" sz="2133" b="0" i="0" u="none" strike="noStrike" kern="0" cap="none" spc="0" normalizeH="0" baseline="0" noProof="0" dirty="0">
                <a:ln>
                  <a:noFill/>
                </a:ln>
                <a:solidFill>
                  <a:srgbClr val="404040"/>
                </a:solidFill>
                <a:effectLst/>
                <a:uLnTx/>
                <a:uFillTx/>
                <a:latin typeface="Bogle"/>
                <a:ea typeface="MS PGothic"/>
              </a:rPr>
              <a:t>...</a:t>
            </a:r>
            <a:endParaRPr kumimoji="0" lang="en-US" sz="2133"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none" strike="noStrike" kern="0" cap="none" spc="0" normalizeH="0" baseline="0" noProof="0" dirty="0">
                <a:ln>
                  <a:noFill/>
                </a:ln>
                <a:solidFill>
                  <a:srgbClr val="404040"/>
                </a:solidFill>
                <a:effectLst/>
                <a:uLnTx/>
                <a:uFillTx/>
                <a:latin typeface="Bogle"/>
                <a:ea typeface="MS PGothic"/>
              </a:rPr>
              <a:t>       ... however our UX does not help our customers pick an item to ATC...</a:t>
            </a:r>
            <a:endParaRPr kumimoji="0" lang="en-US" sz="2133"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none" strike="noStrike" kern="0" cap="none" spc="0" normalizeH="0" baseline="0" noProof="0" dirty="0">
                <a:ln>
                  <a:noFill/>
                </a:ln>
                <a:solidFill>
                  <a:srgbClr val="404040"/>
                </a:solidFill>
                <a:effectLst/>
                <a:uLnTx/>
                <a:uFillTx/>
                <a:latin typeface="Bogle"/>
                <a:ea typeface="MS PGothic"/>
              </a:rPr>
              <a:t>      …and </a:t>
            </a:r>
            <a:r>
              <a:rPr kumimoji="0" lang="en-US" sz="2133" b="0" i="0" u="none" strike="noStrike" kern="0" cap="none" spc="0" normalizeH="0" baseline="0" noProof="0" dirty="0">
                <a:ln>
                  <a:noFill/>
                </a:ln>
                <a:solidFill>
                  <a:srgbClr val="7AC142"/>
                </a:solidFill>
                <a:effectLst/>
                <a:uLnTx/>
                <a:uFillTx/>
                <a:latin typeface="Bogle"/>
                <a:ea typeface="MS PGothic"/>
              </a:rPr>
              <a:t>most decisions are made at the item tile</a:t>
            </a:r>
            <a:r>
              <a:rPr kumimoji="0" lang="en-US" sz="2133" b="0" i="0" u="none" strike="noStrike" kern="0" cap="none" spc="0" normalizeH="0" baseline="0" noProof="0" dirty="0">
                <a:ln>
                  <a:noFill/>
                </a:ln>
                <a:solidFill>
                  <a:srgbClr val="404040"/>
                </a:solidFill>
                <a:effectLst/>
                <a:uLnTx/>
                <a:uFillTx/>
                <a:latin typeface="Bogle"/>
                <a:ea typeface="MS PGothic"/>
              </a:rPr>
              <a:t> level</a:t>
            </a: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400" b="0" i="0" u="none" strike="noStrike" kern="0" cap="none" spc="0" normalizeH="0" baseline="0" noProof="0" dirty="0">
              <a:ln>
                <a:noFill/>
              </a:ln>
              <a:solidFill>
                <a:srgbClr val="404040"/>
              </a:solidFill>
              <a:effectLst/>
              <a:uLnTx/>
              <a:uFillTx/>
              <a:latin typeface="Bogle"/>
              <a:ea typeface="MS PGothic"/>
            </a:endParaRPr>
          </a:p>
          <a:p>
            <a:pPr marL="82125"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none" strike="noStrike" kern="0" cap="none" spc="0" normalizeH="0" baseline="0" noProof="0" dirty="0">
                <a:ln>
                  <a:noFill/>
                </a:ln>
                <a:solidFill>
                  <a:srgbClr val="404040"/>
                </a:solidFill>
                <a:effectLst/>
                <a:uLnTx/>
                <a:uFillTx/>
                <a:latin typeface="Bogle"/>
                <a:ea typeface="MS PGothic"/>
              </a:rPr>
              <a:t>Pain points shared: </a:t>
            </a: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1867" b="0" i="1" u="none" strike="noStrike" kern="0" cap="none" spc="0" normalizeH="0" baseline="0" noProof="0" dirty="0">
                <a:ln>
                  <a:noFill/>
                </a:ln>
                <a:solidFill>
                  <a:srgbClr val="404040"/>
                </a:solidFill>
                <a:effectLst/>
                <a:uLnTx/>
                <a:uFillTx/>
                <a:latin typeface="Bogle"/>
                <a:ea typeface="MS PGothic"/>
              </a:rPr>
              <a:t>- “Hard to see item packaging, description, benefits when exploring items that are new to me"</a:t>
            </a: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1867" b="0" i="1" u="none" strike="noStrike" kern="0" cap="none" spc="0" normalizeH="0" baseline="0" noProof="0" dirty="0">
                <a:ln>
                  <a:noFill/>
                </a:ln>
                <a:solidFill>
                  <a:srgbClr val="404040"/>
                </a:solidFill>
                <a:effectLst/>
                <a:uLnTx/>
                <a:uFillTx/>
                <a:latin typeface="Bogle"/>
                <a:ea typeface="MS PGothic"/>
              </a:rPr>
              <a:t>- "There are too many options on the site  available. Making decision based on Title / Picture alone are difficult"</a:t>
            </a:r>
            <a:endParaRPr kumimoji="0" lang="en-US" sz="1867"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1867" b="0" i="0" u="none" strike="noStrike" kern="0" cap="none" spc="0" normalizeH="0" baseline="0" noProof="0" dirty="0">
              <a:ln>
                <a:noFill/>
              </a:ln>
              <a:solidFill>
                <a:srgbClr val="404040"/>
              </a:solidFill>
              <a:effectLst/>
              <a:uLnTx/>
              <a:uFillTx/>
              <a:latin typeface="Bogle"/>
              <a:ea typeface="MS PGothic"/>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667" b="0" i="0" u="none" strike="noStrike" kern="0" cap="none" spc="0" normalizeH="0" baseline="0" noProof="0" dirty="0">
              <a:ln>
                <a:noFill/>
              </a:ln>
              <a:solidFill>
                <a:srgbClr val="404040"/>
              </a:solidFill>
              <a:effectLst/>
              <a:uLnTx/>
              <a:uFillTx/>
              <a:latin typeface="Bogle"/>
              <a:ea typeface="MS PGothic"/>
            </a:endParaRPr>
          </a:p>
        </p:txBody>
      </p:sp>
      <p:sp>
        <p:nvSpPr>
          <p:cNvPr id="5" name="Content Placeholder 2">
            <a:extLst>
              <a:ext uri="{FF2B5EF4-FFF2-40B4-BE49-F238E27FC236}">
                <a16:creationId xmlns:a16="http://schemas.microsoft.com/office/drawing/2014/main" id="{0AC12F71-A9B6-9F46-8163-8DA19BAF9817}"/>
              </a:ext>
            </a:extLst>
          </p:cNvPr>
          <p:cNvSpPr txBox="1">
            <a:spLocks/>
          </p:cNvSpPr>
          <p:nvPr/>
        </p:nvSpPr>
        <p:spPr bwMode="auto">
          <a:xfrm>
            <a:off x="7171723" y="1214713"/>
            <a:ext cx="4700103"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87338" indent="-287338" algn="l" rtl="0" eaLnBrk="0" fontAlgn="base" hangingPunct="0">
              <a:spcBef>
                <a:spcPct val="0"/>
              </a:spcBef>
              <a:spcAft>
                <a:spcPts val="600"/>
              </a:spcAft>
              <a:buClr>
                <a:schemeClr val="folHlink"/>
              </a:buClr>
              <a:buSzPct val="120000"/>
              <a:buFont typeface="Times" panose="02020603050405020304" pitchFamily="18" charset="0"/>
              <a:buChar char="•"/>
              <a:defRPr sz="2000">
                <a:solidFill>
                  <a:srgbClr val="404040"/>
                </a:solidFill>
                <a:latin typeface="Bogle" panose="020B0503020203060203" pitchFamily="34" charset="0"/>
                <a:ea typeface="MS PGothic" panose="020B0600070205080204" pitchFamily="34" charset="-128"/>
                <a:cs typeface="ＭＳ Ｐゴシック" charset="0"/>
              </a:defRPr>
            </a:lvl1pPr>
            <a:lvl2pPr marL="627063" indent="-225425" algn="l" rtl="0" eaLnBrk="0" fontAlgn="base" hangingPunct="0">
              <a:spcBef>
                <a:spcPct val="0"/>
              </a:spcBef>
              <a:spcAft>
                <a:spcPts val="600"/>
              </a:spcAft>
              <a:buChar char="–"/>
              <a:defRPr sz="2000">
                <a:solidFill>
                  <a:srgbClr val="404040"/>
                </a:solidFill>
                <a:latin typeface="Bogle" panose="020B0503020203060203" pitchFamily="34" charset="0"/>
                <a:ea typeface="MS PGothic" panose="020B0600070205080204" pitchFamily="34" charset="-128"/>
              </a:defRPr>
            </a:lvl2pPr>
            <a:lvl3pPr marL="911225" indent="-169863" algn="l" rtl="0" eaLnBrk="0" fontAlgn="base" hangingPunct="0">
              <a:spcBef>
                <a:spcPct val="0"/>
              </a:spcBef>
              <a:spcAft>
                <a:spcPts val="600"/>
              </a:spcAft>
              <a:buClr>
                <a:schemeClr val="hlink"/>
              </a:buClr>
              <a:buFont typeface="Times" panose="02020603050405020304" pitchFamily="18" charset="0"/>
              <a:buChar char="•"/>
              <a:defRPr sz="2000">
                <a:solidFill>
                  <a:srgbClr val="404040"/>
                </a:solidFill>
                <a:latin typeface="Bogle" panose="020B0503020203060203" pitchFamily="34" charset="0"/>
                <a:ea typeface="MS PGothic" panose="020B0600070205080204" pitchFamily="34" charset="-128"/>
              </a:defRPr>
            </a:lvl3pPr>
            <a:lvl4pPr marL="1262063" indent="-236538" algn="l" rtl="0" eaLnBrk="0" fontAlgn="base" hangingPunct="0">
              <a:spcBef>
                <a:spcPct val="0"/>
              </a:spcBef>
              <a:spcAft>
                <a:spcPts val="600"/>
              </a:spcAft>
              <a:buChar char="–"/>
              <a:defRPr sz="2000">
                <a:solidFill>
                  <a:srgbClr val="404040"/>
                </a:solidFill>
                <a:latin typeface="Bogle" panose="020B0503020203060203" pitchFamily="34" charset="0"/>
                <a:ea typeface="MS PGothic" panose="020B0600070205080204" pitchFamily="34" charset="-128"/>
              </a:defRPr>
            </a:lvl4pPr>
            <a:lvl5pPr marL="1600200" indent="-223838" algn="l" rtl="0" eaLnBrk="0" fontAlgn="base" hangingPunct="0">
              <a:spcBef>
                <a:spcPct val="0"/>
              </a:spcBef>
              <a:spcAft>
                <a:spcPts val="600"/>
              </a:spcAft>
              <a:buChar char="»"/>
              <a:defRPr sz="2000">
                <a:solidFill>
                  <a:srgbClr val="404040"/>
                </a:solidFill>
                <a:latin typeface="Bogle" panose="020B0503020203060203" pitchFamily="34" charset="0"/>
                <a:ea typeface="MS PGothic" panose="020B0600070205080204" pitchFamily="34" charset="-128"/>
              </a:defRPr>
            </a:lvl5pPr>
            <a:lvl6pPr marL="2057400" indent="-223838" algn="l" rtl="0" fontAlgn="base">
              <a:spcBef>
                <a:spcPct val="0"/>
              </a:spcBef>
              <a:spcAft>
                <a:spcPct val="0"/>
              </a:spcAft>
              <a:buChar char="»"/>
              <a:defRPr sz="2000">
                <a:solidFill>
                  <a:schemeClr val="tx1"/>
                </a:solidFill>
                <a:latin typeface="+mn-lt"/>
              </a:defRPr>
            </a:lvl6pPr>
            <a:lvl7pPr marL="2514600" indent="-223838" algn="l" rtl="0" fontAlgn="base">
              <a:spcBef>
                <a:spcPct val="0"/>
              </a:spcBef>
              <a:spcAft>
                <a:spcPct val="0"/>
              </a:spcAft>
              <a:buChar char="»"/>
              <a:defRPr sz="2000">
                <a:solidFill>
                  <a:schemeClr val="tx1"/>
                </a:solidFill>
                <a:latin typeface="+mn-lt"/>
              </a:defRPr>
            </a:lvl7pPr>
            <a:lvl8pPr marL="2971800" indent="-223838" algn="l" rtl="0" fontAlgn="base">
              <a:spcBef>
                <a:spcPct val="0"/>
              </a:spcBef>
              <a:spcAft>
                <a:spcPct val="0"/>
              </a:spcAft>
              <a:buChar char="»"/>
              <a:defRPr sz="2000">
                <a:solidFill>
                  <a:schemeClr val="tx1"/>
                </a:solidFill>
                <a:latin typeface="+mn-lt"/>
              </a:defRPr>
            </a:lvl8pPr>
            <a:lvl9pPr marL="3429000" indent="-223838" algn="l" rtl="0" fontAlgn="base">
              <a:spcBef>
                <a:spcPct val="0"/>
              </a:spcBef>
              <a:spcAft>
                <a:spcPct val="0"/>
              </a:spcAft>
              <a:buChar char="»"/>
              <a:defRPr sz="2000">
                <a:solidFill>
                  <a:schemeClr val="tx1"/>
                </a:solidFill>
                <a:latin typeface="+mn-lt"/>
              </a:defRPr>
            </a:lvl9pPr>
          </a:lstStyle>
          <a:p>
            <a:pPr marL="0" marR="0" lvl="0" indent="0"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sng" strike="noStrike" kern="0" cap="none" spc="0" normalizeH="0" baseline="0" noProof="0" dirty="0">
                <a:ln>
                  <a:noFill/>
                </a:ln>
                <a:solidFill>
                  <a:srgbClr val="404040"/>
                </a:solidFill>
                <a:effectLst/>
                <a:uLnTx/>
                <a:uFillTx/>
                <a:latin typeface="Bogle"/>
                <a:ea typeface="MS PGothic"/>
              </a:rPr>
              <a:t>Quantitative validation: </a:t>
            </a:r>
          </a:p>
          <a:p>
            <a:pPr marL="0" marR="0" lvl="0" indent="0"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133" b="0" i="0" u="none" strike="noStrike" kern="0" cap="none" spc="0" normalizeH="0" baseline="0" noProof="0" dirty="0">
              <a:ln>
                <a:noFill/>
              </a:ln>
              <a:solidFill>
                <a:srgbClr val="404040"/>
              </a:solidFill>
              <a:effectLst/>
              <a:uLnTx/>
              <a:uFillTx/>
              <a:latin typeface="Bogle"/>
              <a:ea typeface="MS PGothic"/>
            </a:endParaRPr>
          </a:p>
          <a:p>
            <a:pPr marL="457189" marR="0" lvl="0" indent="-457189"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r>
              <a:rPr kumimoji="0" lang="en-US" sz="2133" b="0" i="0" u="none" strike="noStrike" kern="0" cap="none" spc="0" normalizeH="0" baseline="0" noProof="0" dirty="0">
                <a:ln>
                  <a:noFill/>
                </a:ln>
                <a:solidFill>
                  <a:srgbClr val="404040"/>
                </a:solidFill>
                <a:effectLst/>
                <a:uLnTx/>
                <a:uFillTx/>
                <a:latin typeface="Bogle"/>
                <a:ea typeface="MS PGothic"/>
              </a:rPr>
              <a:t>Page views for Item Tile are low</a:t>
            </a:r>
          </a:p>
          <a:p>
            <a:pPr marL="457189" marR="0" lvl="0" indent="-457189"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r>
              <a:rPr kumimoji="0" lang="en-US" sz="2133" b="0" i="0" u="none" strike="noStrike" kern="0" cap="none" spc="0" normalizeH="0" baseline="0" noProof="0" dirty="0">
                <a:ln>
                  <a:noFill/>
                </a:ln>
                <a:solidFill>
                  <a:srgbClr val="404040"/>
                </a:solidFill>
                <a:effectLst/>
                <a:uLnTx/>
                <a:uFillTx/>
                <a:latin typeface="Bogle"/>
                <a:ea typeface="MS PGothic"/>
              </a:rPr>
              <a:t>&lt;4% of ATC's come from the Product Page / Product Details Page</a:t>
            </a:r>
            <a:endParaRPr kumimoji="0" lang="en-US" sz="2133"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endParaRPr>
          </a:p>
          <a:p>
            <a:pPr marL="0" marR="0" lvl="0" indent="0"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400" b="0" i="0" u="none" strike="noStrike" kern="0" cap="none" spc="0" normalizeH="0" baseline="0" noProof="0" dirty="0">
              <a:ln>
                <a:noFill/>
              </a:ln>
              <a:solidFill>
                <a:srgbClr val="404040"/>
              </a:solidFill>
              <a:effectLst/>
              <a:uLnTx/>
              <a:uFillTx/>
              <a:latin typeface="Bogle"/>
              <a:ea typeface="MS PGothic"/>
            </a:endParaRPr>
          </a:p>
          <a:p>
            <a:pPr marL="383108" marR="0" lvl="0" indent="-383108"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endParaRPr kumimoji="0" lang="en-US" sz="2400" b="0" i="0" u="none" strike="noStrike" kern="0" cap="none" spc="0" normalizeH="0" baseline="0" noProof="0" dirty="0">
              <a:ln>
                <a:noFill/>
              </a:ln>
              <a:solidFill>
                <a:srgbClr val="404040"/>
              </a:solidFill>
              <a:effectLst/>
              <a:uLnTx/>
              <a:uFillTx/>
              <a:latin typeface="Bogle"/>
              <a:ea typeface="MS PGothic"/>
            </a:endParaRPr>
          </a:p>
          <a:p>
            <a:pPr marL="383108" marR="0" lvl="0" indent="-383108"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endParaRPr kumimoji="0" lang="en-US" sz="2400" b="0" i="0" u="none" strike="noStrike" kern="0" cap="none" spc="0" normalizeH="0" baseline="0" noProof="0" dirty="0">
              <a:ln>
                <a:noFill/>
              </a:ln>
              <a:solidFill>
                <a:srgbClr val="404040"/>
              </a:solidFill>
              <a:effectLst/>
              <a:uLnTx/>
              <a:uFillTx/>
              <a:latin typeface="Bogle"/>
              <a:ea typeface="MS PGothic"/>
            </a:endParaRPr>
          </a:p>
          <a:p>
            <a:pPr marL="383108" marR="0" lvl="0" indent="-383108"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endParaRPr kumimoji="0" lang="en-US" sz="1867" b="0" i="0" u="none" strike="noStrike" kern="0" cap="none" spc="0" normalizeH="0" baseline="0" noProof="0" dirty="0">
              <a:ln>
                <a:noFill/>
              </a:ln>
              <a:solidFill>
                <a:srgbClr val="404040"/>
              </a:solidFill>
              <a:effectLst/>
              <a:uLnTx/>
              <a:uFillTx/>
              <a:latin typeface="Bogle"/>
              <a:ea typeface="MS PGothic"/>
            </a:endParaRPr>
          </a:p>
          <a:p>
            <a:pPr marL="0" marR="0" lvl="0" indent="0"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667" b="0" i="0" u="none" strike="noStrike" kern="0" cap="none" spc="0" normalizeH="0" baseline="0" noProof="0" dirty="0">
              <a:ln>
                <a:noFill/>
              </a:ln>
              <a:solidFill>
                <a:srgbClr val="404040"/>
              </a:solidFill>
              <a:effectLst/>
              <a:uLnTx/>
              <a:uFillTx/>
              <a:latin typeface="Bogle"/>
              <a:ea typeface="MS PGothic"/>
            </a:endParaRPr>
          </a:p>
        </p:txBody>
      </p:sp>
    </p:spTree>
    <p:extLst>
      <p:ext uri="{BB962C8B-B14F-4D97-AF65-F5344CB8AC3E}">
        <p14:creationId xmlns:p14="http://schemas.microsoft.com/office/powerpoint/2010/main" val="2849427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CD20585-DBA9-9143-8022-ABA1B8A178C6}"/>
              </a:ext>
            </a:extLst>
          </p:cNvPr>
          <p:cNvSpPr txBox="1">
            <a:spLocks/>
          </p:cNvSpPr>
          <p:nvPr/>
        </p:nvSpPr>
        <p:spPr bwMode="auto">
          <a:xfrm>
            <a:off x="917049" y="198851"/>
            <a:ext cx="10972800" cy="534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61384" rIns="0" bIns="61384" numCol="1" anchor="t" anchorCtr="0" compatLnSpc="1">
            <a:prstTxWarp prst="textNoShape">
              <a:avLst/>
            </a:prstTxWarp>
            <a:noAutofit/>
          </a:bodyPr>
          <a:lstStyle>
            <a:lvl1pPr algn="l" rtl="0" eaLnBrk="0" fontAlgn="base" hangingPunct="0">
              <a:spcBef>
                <a:spcPct val="0"/>
              </a:spcBef>
              <a:spcAft>
                <a:spcPct val="0"/>
              </a:spcAft>
              <a:defRPr sz="2000">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5pPr>
            <a:lvl6pPr marL="457200" algn="l" rtl="0" eaLnBrk="0" fontAlgn="base" hangingPunct="0">
              <a:spcBef>
                <a:spcPct val="0"/>
              </a:spcBef>
              <a:spcAft>
                <a:spcPct val="0"/>
              </a:spcAft>
              <a:defRPr b="1">
                <a:solidFill>
                  <a:schemeClr val="accent2"/>
                </a:solidFill>
                <a:latin typeface="Arial" charset="0"/>
              </a:defRPr>
            </a:lvl6pPr>
            <a:lvl7pPr marL="914400" algn="l" rtl="0" eaLnBrk="0" fontAlgn="base" hangingPunct="0">
              <a:spcBef>
                <a:spcPct val="0"/>
              </a:spcBef>
              <a:spcAft>
                <a:spcPct val="0"/>
              </a:spcAft>
              <a:defRPr b="1">
                <a:solidFill>
                  <a:schemeClr val="accent2"/>
                </a:solidFill>
                <a:latin typeface="Arial" charset="0"/>
              </a:defRPr>
            </a:lvl7pPr>
            <a:lvl8pPr marL="1371600" algn="l" rtl="0" eaLnBrk="0" fontAlgn="base" hangingPunct="0">
              <a:spcBef>
                <a:spcPct val="0"/>
              </a:spcBef>
              <a:spcAft>
                <a:spcPct val="0"/>
              </a:spcAft>
              <a:defRPr b="1">
                <a:solidFill>
                  <a:schemeClr val="accent2"/>
                </a:solidFill>
                <a:latin typeface="Arial" charset="0"/>
              </a:defRPr>
            </a:lvl8pPr>
            <a:lvl9pPr marL="1828800" algn="l" rtl="0" eaLnBrk="0" fontAlgn="base" hangingPunct="0">
              <a:spcBef>
                <a:spcPct val="0"/>
              </a:spcBef>
              <a:spcAft>
                <a:spcPct val="0"/>
              </a:spcAft>
              <a:defRPr b="1">
                <a:solidFill>
                  <a:schemeClr val="accent2"/>
                </a:solidFill>
                <a:latin typeface="Arial" charset="0"/>
              </a:defRPr>
            </a:lvl9pPr>
          </a:lstStyle>
          <a:p>
            <a:pPr defTabSz="1219170"/>
            <a:r>
              <a:rPr lang="en-US" sz="2400" b="1" kern="0" dirty="0">
                <a:solidFill>
                  <a:schemeClr val="tx2"/>
                </a:solidFill>
              </a:rPr>
              <a:t>Basket Building – True Intent Study Clips</a:t>
            </a:r>
          </a:p>
        </p:txBody>
      </p:sp>
      <p:sp>
        <p:nvSpPr>
          <p:cNvPr id="3" name="Title 1">
            <a:extLst>
              <a:ext uri="{FF2B5EF4-FFF2-40B4-BE49-F238E27FC236}">
                <a16:creationId xmlns:a16="http://schemas.microsoft.com/office/drawing/2014/main" id="{4C4FF69A-C187-EE4E-BB06-A898C9610632}"/>
              </a:ext>
            </a:extLst>
          </p:cNvPr>
          <p:cNvSpPr txBox="1">
            <a:spLocks/>
          </p:cNvSpPr>
          <p:nvPr/>
        </p:nvSpPr>
        <p:spPr bwMode="auto">
          <a:xfrm>
            <a:off x="917049" y="733187"/>
            <a:ext cx="10972800" cy="503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6038" rIns="0" bIns="46038" numCol="1" anchor="t" anchorCtr="0" compatLnSpc="1">
            <a:prstTxWarp prst="textNoShape">
              <a:avLst/>
            </a:prstTxWarp>
            <a:spAutoFit/>
          </a:bodyPr>
          <a:lstStyle>
            <a:lvl1pPr algn="l" rtl="0" eaLnBrk="0" fontAlgn="base" hangingPunct="0">
              <a:spcBef>
                <a:spcPct val="0"/>
              </a:spcBef>
              <a:spcAft>
                <a:spcPct val="0"/>
              </a:spcAft>
              <a:defRPr sz="2667">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3200">
                <a:solidFill>
                  <a:srgbClr val="3072C9"/>
                </a:solidFill>
                <a:latin typeface="Arial" charset="0"/>
                <a:ea typeface="MS PGothic" panose="020B0600070205080204" pitchFamily="34" charset="-128"/>
                <a:cs typeface="ＭＳ Ｐゴシック" charset="0"/>
              </a:defRPr>
            </a:lvl5pPr>
            <a:lvl6pPr marL="609585" algn="l" rtl="0" eaLnBrk="0" fontAlgn="base" hangingPunct="0">
              <a:spcBef>
                <a:spcPct val="0"/>
              </a:spcBef>
              <a:spcAft>
                <a:spcPct val="0"/>
              </a:spcAft>
              <a:defRPr b="1">
                <a:solidFill>
                  <a:schemeClr val="accent2"/>
                </a:solidFill>
                <a:latin typeface="Arial" charset="0"/>
              </a:defRPr>
            </a:lvl6pPr>
            <a:lvl7pPr marL="1219170" algn="l" rtl="0" eaLnBrk="0" fontAlgn="base" hangingPunct="0">
              <a:spcBef>
                <a:spcPct val="0"/>
              </a:spcBef>
              <a:spcAft>
                <a:spcPct val="0"/>
              </a:spcAft>
              <a:defRPr b="1">
                <a:solidFill>
                  <a:schemeClr val="accent2"/>
                </a:solidFill>
                <a:latin typeface="Arial" charset="0"/>
              </a:defRPr>
            </a:lvl7pPr>
            <a:lvl8pPr marL="1828754" algn="l" rtl="0" eaLnBrk="0" fontAlgn="base" hangingPunct="0">
              <a:spcBef>
                <a:spcPct val="0"/>
              </a:spcBef>
              <a:spcAft>
                <a:spcPct val="0"/>
              </a:spcAft>
              <a:defRPr b="1">
                <a:solidFill>
                  <a:schemeClr val="accent2"/>
                </a:solidFill>
                <a:latin typeface="Arial" charset="0"/>
              </a:defRPr>
            </a:lvl8pPr>
            <a:lvl9pPr marL="2438339" algn="l" rtl="0" eaLnBrk="0" fontAlgn="base" hangingPunct="0">
              <a:spcBef>
                <a:spcPct val="0"/>
              </a:spcBef>
              <a:spcAft>
                <a:spcPct val="0"/>
              </a:spcAft>
              <a:defRPr b="1">
                <a:solidFill>
                  <a:schemeClr val="accent2"/>
                </a:solidFill>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667" b="0" i="0" u="none" strike="noStrike" kern="0" cap="none" spc="0" normalizeH="0" baseline="0" noProof="0" dirty="0">
                <a:ln>
                  <a:noFill/>
                </a:ln>
                <a:solidFill>
                  <a:srgbClr val="3072C9"/>
                </a:solidFill>
                <a:effectLst/>
                <a:uLnTx/>
                <a:uFillTx/>
                <a:latin typeface="Bogle"/>
                <a:ea typeface="MS PGothic"/>
              </a:rPr>
              <a:t>Learning #3: discovery of “new” items can mean multiple things</a:t>
            </a:r>
            <a:endParaRPr kumimoji="0" lang="en-US" sz="2667" b="0" i="0" u="none" strike="noStrike" kern="0" cap="none" spc="0" normalizeH="0" baseline="0" noProof="0" dirty="0">
              <a:ln>
                <a:noFill/>
              </a:ln>
              <a:solidFill>
                <a:srgbClr val="3072C9"/>
              </a:solidFill>
              <a:effectLst/>
              <a:uLnTx/>
              <a:uFillTx/>
              <a:latin typeface="Bogle" panose="020B0503020203060203" pitchFamily="34" charset="0"/>
              <a:ea typeface="MS PGothic" panose="020B0600070205080204" pitchFamily="34" charset="-128"/>
            </a:endParaRPr>
          </a:p>
        </p:txBody>
      </p:sp>
      <p:sp>
        <p:nvSpPr>
          <p:cNvPr id="4" name="Content Placeholder 2">
            <a:extLst>
              <a:ext uri="{FF2B5EF4-FFF2-40B4-BE49-F238E27FC236}">
                <a16:creationId xmlns:a16="http://schemas.microsoft.com/office/drawing/2014/main" id="{49510EB8-494F-E74D-9A90-F37F5C2E6B20}"/>
              </a:ext>
            </a:extLst>
          </p:cNvPr>
          <p:cNvSpPr txBox="1">
            <a:spLocks/>
          </p:cNvSpPr>
          <p:nvPr/>
        </p:nvSpPr>
        <p:spPr bwMode="auto">
          <a:xfrm>
            <a:off x="885247" y="1513853"/>
            <a:ext cx="512064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83108" indent="-383108" algn="l" rtl="0" eaLnBrk="0" fontAlgn="base" hangingPunct="0">
              <a:spcBef>
                <a:spcPct val="0"/>
              </a:spcBef>
              <a:spcAft>
                <a:spcPts val="800"/>
              </a:spcAft>
              <a:buClr>
                <a:schemeClr val="folHlink"/>
              </a:buClr>
              <a:buSzPct val="120000"/>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cs typeface="ＭＳ Ｐゴシック" charset="0"/>
              </a:defRPr>
            </a:lvl1pPr>
            <a:lvl2pPr marL="836063" indent="-300559"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2pPr>
            <a:lvl3pPr marL="1214936" indent="-226478" algn="l" rtl="0" eaLnBrk="0" fontAlgn="base" hangingPunct="0">
              <a:spcBef>
                <a:spcPct val="0"/>
              </a:spcBef>
              <a:spcAft>
                <a:spcPts val="800"/>
              </a:spcAft>
              <a:buClr>
                <a:schemeClr val="hlink"/>
              </a:buClr>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defRPr>
            </a:lvl3pPr>
            <a:lvl4pPr marL="1682709" indent="-315376"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4pPr>
            <a:lvl5pPr marL="2133547" indent="-298443"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5pPr>
            <a:lvl6pPr marL="2743131" indent="-298443" algn="l" rtl="0" fontAlgn="base">
              <a:spcBef>
                <a:spcPct val="0"/>
              </a:spcBef>
              <a:spcAft>
                <a:spcPct val="0"/>
              </a:spcAft>
              <a:buChar char="»"/>
              <a:defRPr sz="2667">
                <a:solidFill>
                  <a:schemeClr val="tx1"/>
                </a:solidFill>
                <a:latin typeface="+mn-lt"/>
              </a:defRPr>
            </a:lvl6pPr>
            <a:lvl7pPr marL="3352716" indent="-298443" algn="l" rtl="0" fontAlgn="base">
              <a:spcBef>
                <a:spcPct val="0"/>
              </a:spcBef>
              <a:spcAft>
                <a:spcPct val="0"/>
              </a:spcAft>
              <a:buChar char="»"/>
              <a:defRPr sz="2667">
                <a:solidFill>
                  <a:schemeClr val="tx1"/>
                </a:solidFill>
                <a:latin typeface="+mn-lt"/>
              </a:defRPr>
            </a:lvl7pPr>
            <a:lvl8pPr marL="3962301" indent="-298443" algn="l" rtl="0" fontAlgn="base">
              <a:spcBef>
                <a:spcPct val="0"/>
              </a:spcBef>
              <a:spcAft>
                <a:spcPct val="0"/>
              </a:spcAft>
              <a:buChar char="»"/>
              <a:defRPr sz="2667">
                <a:solidFill>
                  <a:schemeClr val="tx1"/>
                </a:solidFill>
                <a:latin typeface="+mn-lt"/>
              </a:defRPr>
            </a:lvl8pPr>
            <a:lvl9pPr marL="4571886" indent="-298443" algn="l" rtl="0" fontAlgn="base">
              <a:spcBef>
                <a:spcPct val="0"/>
              </a:spcBef>
              <a:spcAft>
                <a:spcPct val="0"/>
              </a:spcAft>
              <a:buChar char="»"/>
              <a:defRPr sz="2667">
                <a:solidFill>
                  <a:schemeClr val="tx1"/>
                </a:solidFill>
                <a:latin typeface="+mn-lt"/>
              </a:defRPr>
            </a:lvl9pPr>
          </a:lstStyle>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sng" strike="noStrike" kern="0" cap="none" spc="0" normalizeH="0" baseline="0" noProof="0">
                <a:ln>
                  <a:noFill/>
                </a:ln>
                <a:solidFill>
                  <a:srgbClr val="404040"/>
                </a:solidFill>
                <a:effectLst/>
                <a:uLnTx/>
                <a:uFillTx/>
                <a:latin typeface="Bogle"/>
                <a:ea typeface="MS PGothic"/>
              </a:rPr>
              <a:t>Qualitative learning:</a:t>
            </a:r>
            <a:endParaRPr kumimoji="0" lang="en-US" sz="2133" b="0" i="0" u="none" strike="noStrike" kern="0" cap="none" spc="0" normalizeH="0" baseline="0" noProof="0">
              <a:ln>
                <a:noFill/>
              </a:ln>
              <a:solidFill>
                <a:srgbClr val="404040"/>
              </a:solidFill>
              <a:effectLst/>
              <a:uLnTx/>
              <a:uFillTx/>
              <a:latin typeface="Bogle"/>
              <a:ea typeface="MS PGothic"/>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none" strike="noStrike" kern="0" cap="none" spc="0" normalizeH="0" baseline="0" noProof="0">
                <a:ln>
                  <a:noFill/>
                </a:ln>
                <a:solidFill>
                  <a:srgbClr val="000000"/>
                </a:solidFill>
                <a:effectLst/>
                <a:uLnTx/>
                <a:uFillTx/>
                <a:latin typeface="Bogle"/>
                <a:ea typeface="MS PGothic"/>
              </a:rPr>
              <a:t>It turns out </a:t>
            </a:r>
            <a:r>
              <a:rPr kumimoji="0" lang="en-US" sz="2133" b="0" i="0" u="none" strike="noStrike" kern="0" cap="none" spc="0" normalizeH="0" baseline="0" noProof="0">
                <a:ln>
                  <a:noFill/>
                </a:ln>
                <a:solidFill>
                  <a:srgbClr val="7AC142"/>
                </a:solidFill>
                <a:effectLst/>
                <a:uLnTx/>
                <a:uFillTx/>
                <a:latin typeface="Bogle"/>
                <a:ea typeface="MS PGothic"/>
              </a:rPr>
              <a:t>item discovery </a:t>
            </a:r>
            <a:r>
              <a:rPr kumimoji="0" lang="en-US" sz="2133" b="0" i="0" u="none" strike="noStrike" kern="0" cap="none" spc="0" normalizeH="0" baseline="0" noProof="0">
                <a:ln>
                  <a:noFill/>
                </a:ln>
                <a:solidFill>
                  <a:srgbClr val="000000"/>
                </a:solidFill>
                <a:effectLst/>
                <a:uLnTx/>
                <a:uFillTx/>
                <a:latin typeface="Bogle"/>
                <a:ea typeface="MS PGothic"/>
              </a:rPr>
              <a:t>are often </a:t>
            </a:r>
            <a:r>
              <a:rPr kumimoji="0" lang="en-US" sz="2133" b="0" i="0" u="none" strike="noStrike" kern="0" cap="none" spc="0" normalizeH="0" baseline="0" noProof="0">
                <a:ln>
                  <a:noFill/>
                </a:ln>
                <a:solidFill>
                  <a:srgbClr val="7AC142"/>
                </a:solidFill>
                <a:effectLst/>
                <a:uLnTx/>
                <a:uFillTx/>
                <a:latin typeface="Bogle"/>
                <a:ea typeface="MS PGothic"/>
              </a:rPr>
              <a:t>different versions </a:t>
            </a:r>
            <a:r>
              <a:rPr kumimoji="0" lang="en-US" sz="2133" b="0" i="0" u="none" strike="noStrike" kern="0" cap="none" spc="0" normalizeH="0" baseline="0" noProof="0">
                <a:ln>
                  <a:noFill/>
                </a:ln>
                <a:solidFill>
                  <a:srgbClr val="000000"/>
                </a:solidFill>
                <a:effectLst/>
                <a:uLnTx/>
                <a:uFillTx/>
                <a:latin typeface="Bogle"/>
                <a:ea typeface="MS PGothic"/>
              </a:rPr>
              <a:t>of items customers have bought in the past...</a:t>
            </a:r>
            <a:endParaRPr kumimoji="0" lang="en-US" sz="2133" b="0" i="0" u="none" strike="noStrike" kern="0" cap="none" spc="0" normalizeH="0" baseline="0" noProof="0">
              <a:ln>
                <a:noFill/>
              </a:ln>
              <a:solidFill>
                <a:srgbClr val="000000"/>
              </a:solidFill>
              <a:effectLst/>
              <a:uLnTx/>
              <a:uFillTx/>
              <a:latin typeface="Bogle" panose="020B0503020203060203" pitchFamily="34" charset="0"/>
              <a:ea typeface="MS PGothic" panose="020B0600070205080204" pitchFamily="34" charset="-128"/>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none" strike="noStrike" kern="0" cap="none" spc="0" normalizeH="0" baseline="0" noProof="0">
                <a:ln>
                  <a:noFill/>
                </a:ln>
                <a:solidFill>
                  <a:srgbClr val="000000"/>
                </a:solidFill>
                <a:effectLst/>
                <a:uLnTx/>
                <a:uFillTx/>
                <a:latin typeface="Bogle"/>
                <a:ea typeface="MS PGothic"/>
              </a:rPr>
              <a:t>      ...shoppers can be </a:t>
            </a:r>
            <a:r>
              <a:rPr kumimoji="0" lang="en-US" sz="2133" b="0" i="0" u="none" strike="noStrike" kern="0" cap="none" spc="0" normalizeH="0" baseline="0" noProof="0">
                <a:ln>
                  <a:noFill/>
                </a:ln>
                <a:solidFill>
                  <a:srgbClr val="7AC142"/>
                </a:solidFill>
                <a:effectLst/>
                <a:uLnTx/>
                <a:uFillTx/>
                <a:latin typeface="Bogle"/>
                <a:ea typeface="MS PGothic"/>
              </a:rPr>
              <a:t>influenced by flavor, brand, price, quantity, what "looks good", what's in stock</a:t>
            </a:r>
            <a:r>
              <a:rPr kumimoji="0" lang="en-US" sz="2133" b="0" i="0" u="none" strike="noStrike" kern="0" cap="none" spc="0" normalizeH="0" baseline="0" noProof="0">
                <a:ln>
                  <a:noFill/>
                </a:ln>
                <a:solidFill>
                  <a:srgbClr val="000000"/>
                </a:solidFill>
                <a:effectLst/>
                <a:uLnTx/>
                <a:uFillTx/>
                <a:latin typeface="Bogle"/>
                <a:ea typeface="MS PGothic"/>
              </a:rPr>
              <a:t>, etc. </a:t>
            </a:r>
            <a:endParaRPr kumimoji="0" lang="en-US" sz="2133" b="0" i="0" u="none" strike="noStrike" kern="0" cap="none" spc="0" normalizeH="0" baseline="0" noProof="0">
              <a:ln>
                <a:noFill/>
              </a:ln>
              <a:solidFill>
                <a:srgbClr val="000000"/>
              </a:solidFill>
              <a:effectLst/>
              <a:uLnTx/>
              <a:uFillTx/>
              <a:latin typeface="Bogle" panose="020B0503020203060203" pitchFamily="34" charset="0"/>
              <a:ea typeface="MS PGothic" panose="020B0600070205080204" pitchFamily="34" charset="-128"/>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133" b="0" i="0" u="none" strike="noStrike" kern="0" cap="none" spc="0" normalizeH="0" baseline="0" noProof="0">
              <a:ln>
                <a:noFill/>
              </a:ln>
              <a:solidFill>
                <a:srgbClr val="000000"/>
              </a:solidFill>
              <a:effectLst/>
              <a:uLnTx/>
              <a:uFillTx/>
              <a:latin typeface="Bogle" panose="020B0503020203060203" pitchFamily="34" charset="0"/>
              <a:ea typeface="MS PGothic" panose="020B0600070205080204" pitchFamily="34" charset="-128"/>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1" u="none" strike="noStrike" kern="0" cap="none" spc="0" normalizeH="0" baseline="0" noProof="0">
                <a:ln>
                  <a:noFill/>
                </a:ln>
                <a:solidFill>
                  <a:srgbClr val="000000"/>
                </a:solidFill>
                <a:effectLst/>
                <a:uLnTx/>
                <a:uFillTx/>
                <a:latin typeface="Bogle"/>
                <a:ea typeface="MS PGothic"/>
              </a:rPr>
              <a:t>Examples of pain points shared:</a:t>
            </a: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1" u="none" strike="noStrike" kern="0" cap="none" spc="0" normalizeH="0" baseline="0" noProof="0">
                <a:ln>
                  <a:noFill/>
                </a:ln>
                <a:solidFill>
                  <a:srgbClr val="404040"/>
                </a:solidFill>
                <a:effectLst/>
                <a:uLnTx/>
                <a:uFillTx/>
                <a:latin typeface="Bogle"/>
                <a:ea typeface="MS PGothic"/>
              </a:rPr>
              <a:t>- "</a:t>
            </a:r>
            <a:r>
              <a:rPr kumimoji="0" lang="en-US" sz="2133" b="0" i="1" u="none" strike="noStrike" kern="0" cap="none" spc="0" normalizeH="0" baseline="0" noProof="0">
                <a:ln>
                  <a:noFill/>
                </a:ln>
                <a:solidFill>
                  <a:srgbClr val="000000"/>
                </a:solidFill>
                <a:effectLst/>
                <a:uLnTx/>
                <a:uFillTx/>
                <a:latin typeface="Bogle"/>
                <a:ea typeface="MS PGothic"/>
              </a:rPr>
              <a:t>Can't find all sizes of my favorite items for various occasions"</a:t>
            </a:r>
            <a:endParaRPr kumimoji="0" lang="en-US" sz="2133" b="0" i="1" u="none" strike="noStrike" kern="0" cap="none" spc="0" normalizeH="0" baseline="0" noProof="0">
              <a:ln>
                <a:noFill/>
              </a:ln>
              <a:solidFill>
                <a:srgbClr val="404040"/>
              </a:solidFill>
              <a:effectLst/>
              <a:uLnTx/>
              <a:uFillTx/>
              <a:latin typeface="Bogle"/>
              <a:ea typeface="MS PGothic"/>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1" u="none" strike="noStrike" kern="0" cap="none" spc="0" normalizeH="0" baseline="0" noProof="0">
                <a:ln>
                  <a:noFill/>
                </a:ln>
                <a:solidFill>
                  <a:srgbClr val="000000"/>
                </a:solidFill>
                <a:effectLst/>
                <a:uLnTx/>
                <a:uFillTx/>
                <a:latin typeface="Bogle"/>
                <a:ea typeface="MS PGothic"/>
              </a:rPr>
              <a:t>- "Difficulty finding related items, other options for similar items (better price etc)"</a:t>
            </a:r>
            <a:endParaRPr kumimoji="0" lang="en-US" sz="2133" b="0" i="1" u="none" strike="noStrike" kern="0" cap="none" spc="0" normalizeH="0" baseline="0" noProof="0">
              <a:ln>
                <a:noFill/>
              </a:ln>
              <a:solidFill>
                <a:srgbClr val="000000"/>
              </a:solidFill>
              <a:effectLst/>
              <a:uLnTx/>
              <a:uFillTx/>
              <a:latin typeface="Bogle" panose="020B0503020203060203" pitchFamily="34" charset="0"/>
              <a:ea typeface="MS PGothic" panose="020B0600070205080204" pitchFamily="34" charset="-128"/>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1867" b="0" i="0" u="none" strike="noStrike" kern="0" cap="none" spc="0" normalizeH="0" baseline="0" noProof="0">
              <a:ln>
                <a:noFill/>
              </a:ln>
              <a:solidFill>
                <a:srgbClr val="404040"/>
              </a:solidFill>
              <a:effectLst/>
              <a:uLnTx/>
              <a:uFillTx/>
              <a:latin typeface="Bogle"/>
              <a:ea typeface="MS PGothic"/>
            </a:endParaRPr>
          </a:p>
          <a:p>
            <a:pPr marL="0" marR="0" lvl="0" indent="0" algn="l" defTabSz="91440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667" b="0" i="0" u="none" strike="noStrike" kern="0" cap="none" spc="0" normalizeH="0" baseline="0" noProof="0" dirty="0">
              <a:ln>
                <a:noFill/>
              </a:ln>
              <a:solidFill>
                <a:srgbClr val="404040"/>
              </a:solidFill>
              <a:effectLst/>
              <a:uLnTx/>
              <a:uFillTx/>
              <a:latin typeface="Bogle"/>
              <a:ea typeface="MS PGothic"/>
            </a:endParaRPr>
          </a:p>
        </p:txBody>
      </p:sp>
      <p:sp>
        <p:nvSpPr>
          <p:cNvPr id="5" name="Content Placeholder 2">
            <a:extLst>
              <a:ext uri="{FF2B5EF4-FFF2-40B4-BE49-F238E27FC236}">
                <a16:creationId xmlns:a16="http://schemas.microsoft.com/office/drawing/2014/main" id="{9FF60142-10F1-0648-B5BA-FEE566B8330E}"/>
              </a:ext>
            </a:extLst>
          </p:cNvPr>
          <p:cNvSpPr txBox="1">
            <a:spLocks/>
          </p:cNvSpPr>
          <p:nvPr/>
        </p:nvSpPr>
        <p:spPr bwMode="auto">
          <a:xfrm>
            <a:off x="7189746" y="1513853"/>
            <a:ext cx="4700103"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87338" indent="-287338" algn="l" rtl="0" eaLnBrk="0" fontAlgn="base" hangingPunct="0">
              <a:spcBef>
                <a:spcPct val="0"/>
              </a:spcBef>
              <a:spcAft>
                <a:spcPts val="600"/>
              </a:spcAft>
              <a:buClr>
                <a:schemeClr val="folHlink"/>
              </a:buClr>
              <a:buSzPct val="120000"/>
              <a:buFont typeface="Times" panose="02020603050405020304" pitchFamily="18" charset="0"/>
              <a:buChar char="•"/>
              <a:defRPr sz="2000">
                <a:solidFill>
                  <a:srgbClr val="404040"/>
                </a:solidFill>
                <a:latin typeface="Bogle" panose="020B0503020203060203" pitchFamily="34" charset="0"/>
                <a:ea typeface="MS PGothic" panose="020B0600070205080204" pitchFamily="34" charset="-128"/>
                <a:cs typeface="ＭＳ Ｐゴシック" charset="0"/>
              </a:defRPr>
            </a:lvl1pPr>
            <a:lvl2pPr marL="627063" indent="-225425" algn="l" rtl="0" eaLnBrk="0" fontAlgn="base" hangingPunct="0">
              <a:spcBef>
                <a:spcPct val="0"/>
              </a:spcBef>
              <a:spcAft>
                <a:spcPts val="600"/>
              </a:spcAft>
              <a:buChar char="–"/>
              <a:defRPr sz="2000">
                <a:solidFill>
                  <a:srgbClr val="404040"/>
                </a:solidFill>
                <a:latin typeface="Bogle" panose="020B0503020203060203" pitchFamily="34" charset="0"/>
                <a:ea typeface="MS PGothic" panose="020B0600070205080204" pitchFamily="34" charset="-128"/>
              </a:defRPr>
            </a:lvl2pPr>
            <a:lvl3pPr marL="911225" indent="-169863" algn="l" rtl="0" eaLnBrk="0" fontAlgn="base" hangingPunct="0">
              <a:spcBef>
                <a:spcPct val="0"/>
              </a:spcBef>
              <a:spcAft>
                <a:spcPts val="600"/>
              </a:spcAft>
              <a:buClr>
                <a:schemeClr val="hlink"/>
              </a:buClr>
              <a:buFont typeface="Times" panose="02020603050405020304" pitchFamily="18" charset="0"/>
              <a:buChar char="•"/>
              <a:defRPr sz="2000">
                <a:solidFill>
                  <a:srgbClr val="404040"/>
                </a:solidFill>
                <a:latin typeface="Bogle" panose="020B0503020203060203" pitchFamily="34" charset="0"/>
                <a:ea typeface="MS PGothic" panose="020B0600070205080204" pitchFamily="34" charset="-128"/>
              </a:defRPr>
            </a:lvl3pPr>
            <a:lvl4pPr marL="1262063" indent="-236538" algn="l" rtl="0" eaLnBrk="0" fontAlgn="base" hangingPunct="0">
              <a:spcBef>
                <a:spcPct val="0"/>
              </a:spcBef>
              <a:spcAft>
                <a:spcPts val="600"/>
              </a:spcAft>
              <a:buChar char="–"/>
              <a:defRPr sz="2000">
                <a:solidFill>
                  <a:srgbClr val="404040"/>
                </a:solidFill>
                <a:latin typeface="Bogle" panose="020B0503020203060203" pitchFamily="34" charset="0"/>
                <a:ea typeface="MS PGothic" panose="020B0600070205080204" pitchFamily="34" charset="-128"/>
              </a:defRPr>
            </a:lvl4pPr>
            <a:lvl5pPr marL="1600200" indent="-223838" algn="l" rtl="0" eaLnBrk="0" fontAlgn="base" hangingPunct="0">
              <a:spcBef>
                <a:spcPct val="0"/>
              </a:spcBef>
              <a:spcAft>
                <a:spcPts val="600"/>
              </a:spcAft>
              <a:buChar char="»"/>
              <a:defRPr sz="2000">
                <a:solidFill>
                  <a:srgbClr val="404040"/>
                </a:solidFill>
                <a:latin typeface="Bogle" panose="020B0503020203060203" pitchFamily="34" charset="0"/>
                <a:ea typeface="MS PGothic" panose="020B0600070205080204" pitchFamily="34" charset="-128"/>
              </a:defRPr>
            </a:lvl5pPr>
            <a:lvl6pPr marL="2057400" indent="-223838" algn="l" rtl="0" fontAlgn="base">
              <a:spcBef>
                <a:spcPct val="0"/>
              </a:spcBef>
              <a:spcAft>
                <a:spcPct val="0"/>
              </a:spcAft>
              <a:buChar char="»"/>
              <a:defRPr sz="2000">
                <a:solidFill>
                  <a:schemeClr val="tx1"/>
                </a:solidFill>
                <a:latin typeface="+mn-lt"/>
              </a:defRPr>
            </a:lvl6pPr>
            <a:lvl7pPr marL="2514600" indent="-223838" algn="l" rtl="0" fontAlgn="base">
              <a:spcBef>
                <a:spcPct val="0"/>
              </a:spcBef>
              <a:spcAft>
                <a:spcPct val="0"/>
              </a:spcAft>
              <a:buChar char="»"/>
              <a:defRPr sz="2000">
                <a:solidFill>
                  <a:schemeClr val="tx1"/>
                </a:solidFill>
                <a:latin typeface="+mn-lt"/>
              </a:defRPr>
            </a:lvl7pPr>
            <a:lvl8pPr marL="2971800" indent="-223838" algn="l" rtl="0" fontAlgn="base">
              <a:spcBef>
                <a:spcPct val="0"/>
              </a:spcBef>
              <a:spcAft>
                <a:spcPct val="0"/>
              </a:spcAft>
              <a:buChar char="»"/>
              <a:defRPr sz="2000">
                <a:solidFill>
                  <a:schemeClr val="tx1"/>
                </a:solidFill>
                <a:latin typeface="+mn-lt"/>
              </a:defRPr>
            </a:lvl8pPr>
            <a:lvl9pPr marL="3429000" indent="-223838" algn="l" rtl="0" fontAlgn="base">
              <a:spcBef>
                <a:spcPct val="0"/>
              </a:spcBef>
              <a:spcAft>
                <a:spcPct val="0"/>
              </a:spcAft>
              <a:buChar char="»"/>
              <a:defRPr sz="2000">
                <a:solidFill>
                  <a:schemeClr val="tx1"/>
                </a:solidFill>
                <a:latin typeface="+mn-lt"/>
              </a:defRPr>
            </a:lvl9pPr>
          </a:lstStyle>
          <a:p>
            <a:pPr marL="0" marR="0" lvl="0" indent="0"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r>
              <a:rPr kumimoji="0" lang="en-US" sz="2133" b="0" i="0" u="sng" strike="noStrike" kern="0" cap="none" spc="0" normalizeH="0" baseline="0" noProof="0" dirty="0">
                <a:ln>
                  <a:noFill/>
                </a:ln>
                <a:solidFill>
                  <a:srgbClr val="404040"/>
                </a:solidFill>
                <a:effectLst/>
                <a:uLnTx/>
                <a:uFillTx/>
                <a:latin typeface="Bogle"/>
                <a:ea typeface="MS PGothic"/>
              </a:rPr>
              <a:t>Quantitative validation: </a:t>
            </a:r>
            <a:endParaRPr kumimoji="0" lang="en-US" sz="2133" b="0" i="0" u="none" strike="noStrike" kern="0" cap="none" spc="0" normalizeH="0" baseline="0" noProof="0" dirty="0">
              <a:ln>
                <a:noFill/>
              </a:ln>
              <a:solidFill>
                <a:srgbClr val="404040"/>
              </a:solidFill>
              <a:effectLst/>
              <a:uLnTx/>
              <a:uFillTx/>
              <a:latin typeface="Bogle"/>
              <a:ea typeface="MS PGothic"/>
            </a:endParaRPr>
          </a:p>
          <a:p>
            <a:pPr marL="457189" marR="0" lvl="0" indent="-457189"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r>
              <a:rPr kumimoji="0" lang="en-US" sz="2133" b="0" i="0" u="none" strike="noStrike" kern="0" cap="none" spc="0" normalizeH="0" baseline="0" noProof="0" dirty="0">
                <a:ln>
                  <a:noFill/>
                </a:ln>
                <a:solidFill>
                  <a:srgbClr val="000000"/>
                </a:solidFill>
                <a:effectLst/>
                <a:uLnTx/>
                <a:uFillTx/>
                <a:latin typeface="Bogle"/>
                <a:ea typeface="MS PGothic"/>
              </a:rPr>
              <a:t>~61% of a loyal customer's basket, has the exact same items purchased in the past</a:t>
            </a:r>
            <a:endParaRPr kumimoji="0" lang="en-US" sz="2133" b="0" i="0" u="none" strike="noStrike" kern="0" cap="none" spc="0" normalizeH="0" baseline="0" noProof="0" dirty="0">
              <a:ln>
                <a:noFill/>
              </a:ln>
              <a:solidFill>
                <a:srgbClr val="000000"/>
              </a:solidFill>
              <a:effectLst/>
              <a:uLnTx/>
              <a:uFillTx/>
              <a:latin typeface="Bogle" panose="020B0503020203060203" pitchFamily="34" charset="0"/>
              <a:ea typeface="MS PGothic" panose="020B0600070205080204" pitchFamily="34" charset="-128"/>
            </a:endParaRPr>
          </a:p>
          <a:p>
            <a:pPr marL="835639" marR="0" lvl="1" indent="-300559" algn="l" defTabSz="1219170" rtl="0" eaLnBrk="0" fontAlgn="base" latinLnBrk="0" hangingPunct="0">
              <a:lnSpc>
                <a:spcPct val="100000"/>
              </a:lnSpc>
              <a:spcBef>
                <a:spcPct val="0"/>
              </a:spcBef>
              <a:spcAft>
                <a:spcPts val="800"/>
              </a:spcAft>
              <a:buClrTx/>
              <a:buSzTx/>
              <a:buFontTx/>
              <a:buChar char="–"/>
              <a:tabLst/>
              <a:defRPr/>
            </a:pPr>
            <a:r>
              <a:rPr kumimoji="0" lang="en-US" sz="2133" b="0" i="0" u="none" strike="noStrike" kern="0" cap="none" spc="0" normalizeH="0" baseline="0" noProof="0" dirty="0">
                <a:ln>
                  <a:noFill/>
                </a:ln>
                <a:solidFill>
                  <a:srgbClr val="000000"/>
                </a:solidFill>
                <a:effectLst/>
                <a:uLnTx/>
                <a:uFillTx/>
                <a:latin typeface="Bogle"/>
                <a:ea typeface="MS PGothic"/>
              </a:rPr>
              <a:t>Out of the remaining 39%, 25% have a similar item being purchased in the past</a:t>
            </a:r>
          </a:p>
          <a:p>
            <a:pPr marL="382684" marR="0" lvl="0" indent="-382684"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r>
              <a:rPr kumimoji="0" lang="en-US" sz="2133" b="0" i="1" u="none" strike="noStrike" kern="0" cap="none" spc="0" normalizeH="0" baseline="0" noProof="0" dirty="0">
                <a:ln>
                  <a:noFill/>
                </a:ln>
                <a:solidFill>
                  <a:srgbClr val="000000"/>
                </a:solidFill>
                <a:effectLst/>
                <a:uLnTx/>
                <a:uFillTx/>
                <a:latin typeface="Bogle"/>
                <a:ea typeface="MS PGothic"/>
              </a:rPr>
              <a:t>Source: Repeat Rate with Similar Items Analysis, Cohort: Customers with 10+ orders, 1/1/18-12/31/18</a:t>
            </a:r>
          </a:p>
          <a:p>
            <a:pPr marL="0" marR="0" lvl="0" indent="0"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400" b="0" i="0" u="none" strike="noStrike" kern="0" cap="none" spc="0" normalizeH="0" baseline="0" noProof="0" dirty="0">
              <a:ln>
                <a:noFill/>
              </a:ln>
              <a:solidFill>
                <a:srgbClr val="404040"/>
              </a:solidFill>
              <a:effectLst/>
              <a:uLnTx/>
              <a:uFillTx/>
              <a:latin typeface="Bogle"/>
              <a:ea typeface="MS PGothic"/>
            </a:endParaRPr>
          </a:p>
          <a:p>
            <a:pPr marL="383108" marR="0" lvl="0" indent="-383108"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endParaRPr kumimoji="0" lang="en-US" sz="2400" b="0" i="0" u="none" strike="noStrike" kern="0" cap="none" spc="0" normalizeH="0" baseline="0" noProof="0" dirty="0">
              <a:ln>
                <a:noFill/>
              </a:ln>
              <a:solidFill>
                <a:srgbClr val="404040"/>
              </a:solidFill>
              <a:effectLst/>
              <a:uLnTx/>
              <a:uFillTx/>
              <a:latin typeface="Bogle"/>
              <a:ea typeface="MS PGothic"/>
            </a:endParaRPr>
          </a:p>
          <a:p>
            <a:pPr marL="383108" marR="0" lvl="0" indent="-383108"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endParaRPr kumimoji="0" lang="en-US" sz="2400" b="0" i="0" u="none" strike="noStrike" kern="0" cap="none" spc="0" normalizeH="0" baseline="0" noProof="0" dirty="0">
              <a:ln>
                <a:noFill/>
              </a:ln>
              <a:solidFill>
                <a:srgbClr val="404040"/>
              </a:solidFill>
              <a:effectLst/>
              <a:uLnTx/>
              <a:uFillTx/>
              <a:latin typeface="Bogle"/>
              <a:ea typeface="MS PGothic"/>
            </a:endParaRPr>
          </a:p>
          <a:p>
            <a:pPr marL="383108" marR="0" lvl="0" indent="-383108"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Char char="•"/>
              <a:tabLst/>
              <a:defRPr/>
            </a:pPr>
            <a:endParaRPr kumimoji="0" lang="en-US" sz="1867" b="0" i="0" u="none" strike="noStrike" kern="0" cap="none" spc="0" normalizeH="0" baseline="0" noProof="0" dirty="0">
              <a:ln>
                <a:noFill/>
              </a:ln>
              <a:solidFill>
                <a:srgbClr val="404040"/>
              </a:solidFill>
              <a:effectLst/>
              <a:uLnTx/>
              <a:uFillTx/>
              <a:latin typeface="Bogle"/>
              <a:ea typeface="MS PGothic"/>
            </a:endParaRPr>
          </a:p>
          <a:p>
            <a:pPr marL="0" marR="0" lvl="0" indent="0" algn="l" defTabSz="1219170" rtl="0" eaLnBrk="0" fontAlgn="base" latinLnBrk="0" hangingPunct="0">
              <a:lnSpc>
                <a:spcPct val="100000"/>
              </a:lnSpc>
              <a:spcBef>
                <a:spcPct val="0"/>
              </a:spcBef>
              <a:spcAft>
                <a:spcPts val="800"/>
              </a:spcAft>
              <a:buClr>
                <a:srgbClr val="FDBB30"/>
              </a:buClr>
              <a:buSzPct val="120000"/>
              <a:buFont typeface="Times" panose="02020603050405020304" pitchFamily="18" charset="0"/>
              <a:buNone/>
              <a:tabLst/>
              <a:defRPr/>
            </a:pPr>
            <a:endParaRPr kumimoji="0" lang="en-US" sz="2667" b="0" i="0" u="none" strike="noStrike" kern="0" cap="none" spc="0" normalizeH="0" baseline="0" noProof="0" dirty="0">
              <a:ln>
                <a:noFill/>
              </a:ln>
              <a:solidFill>
                <a:srgbClr val="404040"/>
              </a:solidFill>
              <a:effectLst/>
              <a:uLnTx/>
              <a:uFillTx/>
              <a:latin typeface="Bogle"/>
              <a:ea typeface="MS PGothic"/>
            </a:endParaRPr>
          </a:p>
        </p:txBody>
      </p:sp>
    </p:spTree>
    <p:extLst>
      <p:ext uri="{BB962C8B-B14F-4D97-AF65-F5344CB8AC3E}">
        <p14:creationId xmlns:p14="http://schemas.microsoft.com/office/powerpoint/2010/main" val="3711447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D570F8-557D-AF43-81F9-BE6144F49692}"/>
              </a:ext>
            </a:extLst>
          </p:cNvPr>
          <p:cNvSpPr txBox="1">
            <a:spLocks/>
          </p:cNvSpPr>
          <p:nvPr/>
        </p:nvSpPr>
        <p:spPr bwMode="auto">
          <a:xfrm>
            <a:off x="917049" y="198851"/>
            <a:ext cx="10972800" cy="534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61384" rIns="0" bIns="61384" numCol="1" anchor="t" anchorCtr="0" compatLnSpc="1">
            <a:prstTxWarp prst="textNoShape">
              <a:avLst/>
            </a:prstTxWarp>
            <a:noAutofit/>
          </a:bodyPr>
          <a:lstStyle>
            <a:lvl1pPr algn="l" rtl="0" eaLnBrk="0" fontAlgn="base" hangingPunct="0">
              <a:spcBef>
                <a:spcPct val="0"/>
              </a:spcBef>
              <a:spcAft>
                <a:spcPct val="0"/>
              </a:spcAft>
              <a:defRPr sz="2000">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5pPr>
            <a:lvl6pPr marL="457200" algn="l" rtl="0" eaLnBrk="0" fontAlgn="base" hangingPunct="0">
              <a:spcBef>
                <a:spcPct val="0"/>
              </a:spcBef>
              <a:spcAft>
                <a:spcPct val="0"/>
              </a:spcAft>
              <a:defRPr b="1">
                <a:solidFill>
                  <a:schemeClr val="accent2"/>
                </a:solidFill>
                <a:latin typeface="Arial" charset="0"/>
              </a:defRPr>
            </a:lvl6pPr>
            <a:lvl7pPr marL="914400" algn="l" rtl="0" eaLnBrk="0" fontAlgn="base" hangingPunct="0">
              <a:spcBef>
                <a:spcPct val="0"/>
              </a:spcBef>
              <a:spcAft>
                <a:spcPct val="0"/>
              </a:spcAft>
              <a:defRPr b="1">
                <a:solidFill>
                  <a:schemeClr val="accent2"/>
                </a:solidFill>
                <a:latin typeface="Arial" charset="0"/>
              </a:defRPr>
            </a:lvl7pPr>
            <a:lvl8pPr marL="1371600" algn="l" rtl="0" eaLnBrk="0" fontAlgn="base" hangingPunct="0">
              <a:spcBef>
                <a:spcPct val="0"/>
              </a:spcBef>
              <a:spcAft>
                <a:spcPct val="0"/>
              </a:spcAft>
              <a:defRPr b="1">
                <a:solidFill>
                  <a:schemeClr val="accent2"/>
                </a:solidFill>
                <a:latin typeface="Arial" charset="0"/>
              </a:defRPr>
            </a:lvl8pPr>
            <a:lvl9pPr marL="1828800" algn="l" rtl="0" eaLnBrk="0" fontAlgn="base" hangingPunct="0">
              <a:spcBef>
                <a:spcPct val="0"/>
              </a:spcBef>
              <a:spcAft>
                <a:spcPct val="0"/>
              </a:spcAft>
              <a:defRPr b="1">
                <a:solidFill>
                  <a:schemeClr val="accent2"/>
                </a:solidFill>
                <a:latin typeface="Arial" charset="0"/>
              </a:defRPr>
            </a:lvl9pPr>
          </a:lstStyle>
          <a:p>
            <a:pPr defTabSz="1219170"/>
            <a:r>
              <a:rPr lang="en-US" sz="2400" b="1" kern="0" dirty="0">
                <a:solidFill>
                  <a:schemeClr val="tx2"/>
                </a:solidFill>
              </a:rPr>
              <a:t>Basket Building – Goals</a:t>
            </a:r>
          </a:p>
        </p:txBody>
      </p:sp>
      <p:cxnSp>
        <p:nvCxnSpPr>
          <p:cNvPr id="4" name="Straight Connector 3">
            <a:extLst>
              <a:ext uri="{FF2B5EF4-FFF2-40B4-BE49-F238E27FC236}">
                <a16:creationId xmlns:a16="http://schemas.microsoft.com/office/drawing/2014/main" id="{8EC9BA42-555E-764A-85DF-6B44F79763A0}"/>
              </a:ext>
            </a:extLst>
          </p:cNvPr>
          <p:cNvCxnSpPr/>
          <p:nvPr/>
        </p:nvCxnSpPr>
        <p:spPr bwMode="auto">
          <a:xfrm>
            <a:off x="685401" y="1853729"/>
            <a:ext cx="975360" cy="0"/>
          </a:xfrm>
          <a:prstGeom prst="line">
            <a:avLst/>
          </a:prstGeom>
          <a:solidFill>
            <a:srgbClr val="1A75CF"/>
          </a:solidFill>
          <a:ln w="12700" cap="flat" cmpd="sng" algn="ctr">
            <a:solidFill>
              <a:srgbClr val="FFFFFF"/>
            </a:solidFill>
            <a:prstDash val="solid"/>
            <a:round/>
            <a:headEnd type="none" w="sm" len="sm"/>
            <a:tailEnd type="none" w="sm" len="sm"/>
          </a:ln>
          <a:effectLst/>
        </p:spPr>
      </p:cxnSp>
      <p:sp>
        <p:nvSpPr>
          <p:cNvPr id="5" name="Triangle 4">
            <a:extLst>
              <a:ext uri="{FF2B5EF4-FFF2-40B4-BE49-F238E27FC236}">
                <a16:creationId xmlns:a16="http://schemas.microsoft.com/office/drawing/2014/main" id="{F282586E-3437-3B44-AB0D-46E5EBFE37EB}"/>
              </a:ext>
            </a:extLst>
          </p:cNvPr>
          <p:cNvSpPr/>
          <p:nvPr/>
        </p:nvSpPr>
        <p:spPr>
          <a:xfrm>
            <a:off x="3701845" y="1533557"/>
            <a:ext cx="5300091" cy="4773169"/>
          </a:xfrm>
          <a:prstGeom prst="triangle">
            <a:avLst>
              <a:gd name="adj" fmla="val 51049"/>
            </a:avLst>
          </a:prstGeom>
          <a:solidFill>
            <a:srgbClr val="1A75CF"/>
          </a:solidFill>
          <a:ln w="25400" cap="flat" cmpd="sng" algn="ctr">
            <a:noFill/>
            <a:prstDash val="solid"/>
          </a:ln>
          <a:effectLst/>
        </p:spPr>
        <p:txBody>
          <a:bodyPr rtlCol="0" anchor="ctr"/>
          <a:lstStyle/>
          <a:p>
            <a:pPr marL="0" marR="0" lvl="0" indent="0" algn="ctr" defTabSz="121917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Bogle"/>
              <a:ea typeface="+mn-ea"/>
              <a:cs typeface="+mn-cs"/>
            </a:endParaRPr>
          </a:p>
        </p:txBody>
      </p:sp>
      <p:sp>
        <p:nvSpPr>
          <p:cNvPr id="6" name="Triangle 5">
            <a:extLst>
              <a:ext uri="{FF2B5EF4-FFF2-40B4-BE49-F238E27FC236}">
                <a16:creationId xmlns:a16="http://schemas.microsoft.com/office/drawing/2014/main" id="{2C86315D-0168-C648-9FCE-6DFCAC64C118}"/>
              </a:ext>
            </a:extLst>
          </p:cNvPr>
          <p:cNvSpPr/>
          <p:nvPr/>
        </p:nvSpPr>
        <p:spPr>
          <a:xfrm>
            <a:off x="4606027" y="1533557"/>
            <a:ext cx="3515303" cy="3182113"/>
          </a:xfrm>
          <a:prstGeom prst="triangle">
            <a:avLst>
              <a:gd name="adj" fmla="val 51049"/>
            </a:avLst>
          </a:prstGeom>
          <a:solidFill>
            <a:srgbClr val="1A75CF">
              <a:lumMod val="60000"/>
              <a:lumOff val="40000"/>
            </a:srgbClr>
          </a:solidFill>
          <a:ln w="25400" cap="flat" cmpd="sng" algn="ctr">
            <a:noFill/>
            <a:prstDash val="solid"/>
          </a:ln>
          <a:effectLst/>
        </p:spPr>
        <p:txBody>
          <a:bodyPr rtlCol="0" anchor="ctr"/>
          <a:lstStyle/>
          <a:p>
            <a:pPr marL="0" marR="0" lvl="0" indent="0" algn="ctr" defTabSz="121917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Bogle"/>
              <a:ea typeface="+mn-ea"/>
              <a:cs typeface="+mn-cs"/>
            </a:endParaRPr>
          </a:p>
        </p:txBody>
      </p:sp>
      <p:sp>
        <p:nvSpPr>
          <p:cNvPr id="7" name="TextBox 6">
            <a:extLst>
              <a:ext uri="{FF2B5EF4-FFF2-40B4-BE49-F238E27FC236}">
                <a16:creationId xmlns:a16="http://schemas.microsoft.com/office/drawing/2014/main" id="{3BBAED8D-B122-614B-BDD6-1CF17F67F7EC}"/>
              </a:ext>
            </a:extLst>
          </p:cNvPr>
          <p:cNvSpPr txBox="1"/>
          <p:nvPr/>
        </p:nvSpPr>
        <p:spPr>
          <a:xfrm>
            <a:off x="7708278" y="2888526"/>
            <a:ext cx="1573121" cy="400110"/>
          </a:xfrm>
          <a:prstGeom prst="rect">
            <a:avLst/>
          </a:prstGeom>
          <a:noFill/>
        </p:spPr>
        <p:txBody>
          <a:bodyPr wrap="square" rtlCol="0">
            <a:spAutoFit/>
          </a:bodyPr>
          <a:lstStyle/>
          <a:p>
            <a:pPr defTabSz="1219170" eaLnBrk="0" fontAlgn="base" hangingPunct="0">
              <a:spcBef>
                <a:spcPct val="0"/>
              </a:spcBef>
              <a:spcAft>
                <a:spcPct val="0"/>
              </a:spcAft>
            </a:pPr>
            <a:r>
              <a:rPr lang="en-US" sz="2000" dirty="0">
                <a:solidFill>
                  <a:srgbClr val="000000"/>
                </a:solidFill>
                <a:latin typeface="Arial" panose="020B0604020202020204" pitchFamily="34" charset="0"/>
                <a:ea typeface="MS PGothic" panose="020B0600070205080204" pitchFamily="34" charset="-128"/>
              </a:rPr>
              <a:t>Business</a:t>
            </a:r>
          </a:p>
        </p:txBody>
      </p:sp>
      <p:sp>
        <p:nvSpPr>
          <p:cNvPr id="8" name="TextBox 7">
            <a:extLst>
              <a:ext uri="{FF2B5EF4-FFF2-40B4-BE49-F238E27FC236}">
                <a16:creationId xmlns:a16="http://schemas.microsoft.com/office/drawing/2014/main" id="{C6F44B3B-C453-2042-AC2F-535C2E91D1B5}"/>
              </a:ext>
            </a:extLst>
          </p:cNvPr>
          <p:cNvSpPr txBox="1"/>
          <p:nvPr/>
        </p:nvSpPr>
        <p:spPr>
          <a:xfrm>
            <a:off x="8654664" y="5053833"/>
            <a:ext cx="1673352" cy="400110"/>
          </a:xfrm>
          <a:prstGeom prst="rect">
            <a:avLst/>
          </a:prstGeom>
          <a:noFill/>
        </p:spPr>
        <p:txBody>
          <a:bodyPr wrap="square" rtlCol="0">
            <a:spAutoFit/>
          </a:bodyPr>
          <a:lstStyle/>
          <a:p>
            <a:pPr defTabSz="1219170" eaLnBrk="0" fontAlgn="base" hangingPunct="0">
              <a:spcBef>
                <a:spcPct val="0"/>
              </a:spcBef>
              <a:spcAft>
                <a:spcPct val="0"/>
              </a:spcAft>
            </a:pPr>
            <a:r>
              <a:rPr lang="en-US" sz="2000" dirty="0">
                <a:solidFill>
                  <a:srgbClr val="000000"/>
                </a:solidFill>
                <a:latin typeface="Arial" panose="020B0604020202020204" pitchFamily="34" charset="0"/>
                <a:ea typeface="MS PGothic" panose="020B0600070205080204" pitchFamily="34" charset="-128"/>
              </a:rPr>
              <a:t>Product</a:t>
            </a:r>
          </a:p>
        </p:txBody>
      </p:sp>
      <p:sp>
        <p:nvSpPr>
          <p:cNvPr id="9" name="TextBox 8">
            <a:extLst>
              <a:ext uri="{FF2B5EF4-FFF2-40B4-BE49-F238E27FC236}">
                <a16:creationId xmlns:a16="http://schemas.microsoft.com/office/drawing/2014/main" id="{731A0808-C701-D14D-82B8-ABE817FFE406}"/>
              </a:ext>
            </a:extLst>
          </p:cNvPr>
          <p:cNvSpPr txBox="1"/>
          <p:nvPr/>
        </p:nvSpPr>
        <p:spPr>
          <a:xfrm>
            <a:off x="5734861" y="2658476"/>
            <a:ext cx="1197864" cy="400110"/>
          </a:xfrm>
          <a:prstGeom prst="rect">
            <a:avLst/>
          </a:prstGeom>
          <a:noFill/>
        </p:spPr>
        <p:txBody>
          <a:bodyPr wrap="square" rtlCol="0">
            <a:spAutoFit/>
          </a:bodyPr>
          <a:lstStyle/>
          <a:p>
            <a:pPr algn="ctr" defTabSz="1219170" eaLnBrk="0" fontAlgn="base" hangingPunct="0">
              <a:spcBef>
                <a:spcPct val="0"/>
              </a:spcBef>
              <a:spcAft>
                <a:spcPct val="0"/>
              </a:spcAft>
            </a:pPr>
            <a:r>
              <a:rPr lang="en-US" sz="2000" dirty="0">
                <a:solidFill>
                  <a:srgbClr val="000000"/>
                </a:solidFill>
                <a:latin typeface="Arial" panose="020B0604020202020204" pitchFamily="34" charset="0"/>
                <a:ea typeface="MS PGothic" panose="020B0600070205080204" pitchFamily="34" charset="-128"/>
              </a:rPr>
              <a:t>Loyalty </a:t>
            </a:r>
          </a:p>
        </p:txBody>
      </p:sp>
      <p:sp>
        <p:nvSpPr>
          <p:cNvPr id="10" name="TextBox 9">
            <a:extLst>
              <a:ext uri="{FF2B5EF4-FFF2-40B4-BE49-F238E27FC236}">
                <a16:creationId xmlns:a16="http://schemas.microsoft.com/office/drawing/2014/main" id="{46AB4EFD-172B-F049-AE63-54D60BC103BA}"/>
              </a:ext>
            </a:extLst>
          </p:cNvPr>
          <p:cNvSpPr txBox="1"/>
          <p:nvPr/>
        </p:nvSpPr>
        <p:spPr>
          <a:xfrm>
            <a:off x="4326564" y="4217724"/>
            <a:ext cx="2629011" cy="338554"/>
          </a:xfrm>
          <a:prstGeom prst="rect">
            <a:avLst/>
          </a:prstGeom>
          <a:noFill/>
        </p:spPr>
        <p:txBody>
          <a:bodyPr wrap="square" rtlCol="0">
            <a:spAutoFit/>
          </a:bodyPr>
          <a:lstStyle/>
          <a:p>
            <a:pPr algn="ctr" defTabSz="1219170" eaLnBrk="0" fontAlgn="base" hangingPunct="0">
              <a:spcBef>
                <a:spcPct val="0"/>
              </a:spcBef>
              <a:spcAft>
                <a:spcPct val="0"/>
              </a:spcAft>
            </a:pPr>
            <a:r>
              <a:rPr lang="en-US" altLang="zh-CN" sz="1600" dirty="0">
                <a:solidFill>
                  <a:srgbClr val="000000"/>
                </a:solidFill>
                <a:latin typeface="Bogle"/>
                <a:ea typeface="MS PGothic" panose="020B0600070205080204" pitchFamily="34" charset="-128"/>
              </a:rPr>
              <a:t>AOS</a:t>
            </a:r>
          </a:p>
        </p:txBody>
      </p:sp>
      <p:sp>
        <p:nvSpPr>
          <p:cNvPr id="11" name="Triangle 10">
            <a:extLst>
              <a:ext uri="{FF2B5EF4-FFF2-40B4-BE49-F238E27FC236}">
                <a16:creationId xmlns:a16="http://schemas.microsoft.com/office/drawing/2014/main" id="{F330F0DA-00F8-AC47-A552-4DDB20D9B537}"/>
              </a:ext>
            </a:extLst>
          </p:cNvPr>
          <p:cNvSpPr/>
          <p:nvPr/>
        </p:nvSpPr>
        <p:spPr>
          <a:xfrm>
            <a:off x="5395366" y="1533554"/>
            <a:ext cx="1975104" cy="1785859"/>
          </a:xfrm>
          <a:prstGeom prst="triangle">
            <a:avLst>
              <a:gd name="adj" fmla="val 51120"/>
            </a:avLst>
          </a:prstGeom>
          <a:solidFill>
            <a:srgbClr val="1A75CF">
              <a:lumMod val="20000"/>
              <a:lumOff val="80000"/>
            </a:srgbClr>
          </a:solidFill>
          <a:ln w="25400" cap="flat" cmpd="sng" algn="ctr">
            <a:noFill/>
            <a:prstDash val="solid"/>
          </a:ln>
          <a:effectLst/>
        </p:spPr>
        <p:txBody>
          <a:bodyPr rtlCol="0" anchor="ctr"/>
          <a:lstStyle/>
          <a:p>
            <a:pPr marL="0" marR="0" lvl="0" indent="0" algn="ctr" defTabSz="1219170" eaLnBrk="0" fontAlgn="base" latinLnBrk="0" hangingPunct="0">
              <a:lnSpc>
                <a:spcPct val="100000"/>
              </a:lnSpc>
              <a:spcBef>
                <a:spcPct val="0"/>
              </a:spcBef>
              <a:spcAft>
                <a:spcPct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Bogle"/>
                <a:ea typeface="+mn-ea"/>
                <a:cs typeface="+mn-cs"/>
              </a:rPr>
              <a:t>GMV / Visitor</a:t>
            </a:r>
          </a:p>
        </p:txBody>
      </p:sp>
      <p:sp>
        <p:nvSpPr>
          <p:cNvPr id="12" name="TextBox 11">
            <a:extLst>
              <a:ext uri="{FF2B5EF4-FFF2-40B4-BE49-F238E27FC236}">
                <a16:creationId xmlns:a16="http://schemas.microsoft.com/office/drawing/2014/main" id="{5E07C90B-4529-D744-988F-A5241CD290D9}"/>
              </a:ext>
            </a:extLst>
          </p:cNvPr>
          <p:cNvSpPr txBox="1"/>
          <p:nvPr/>
        </p:nvSpPr>
        <p:spPr>
          <a:xfrm>
            <a:off x="4399787" y="5180374"/>
            <a:ext cx="951857" cy="502573"/>
          </a:xfrm>
          <a:prstGeom prst="rect">
            <a:avLst/>
          </a:prstGeom>
          <a:noFill/>
        </p:spPr>
        <p:txBody>
          <a:bodyPr wrap="square" rtlCol="0">
            <a:spAutoFit/>
          </a:bodyPr>
          <a:lstStyle/>
          <a:p>
            <a:pPr algn="ctr" defTabSz="1219170" eaLnBrk="0" fontAlgn="base" hangingPunct="0">
              <a:spcBef>
                <a:spcPct val="0"/>
              </a:spcBef>
              <a:spcAft>
                <a:spcPct val="0"/>
              </a:spcAft>
            </a:pPr>
            <a:r>
              <a:rPr lang="en-US" sz="1333" dirty="0">
                <a:solidFill>
                  <a:srgbClr val="FFFFFF"/>
                </a:solidFill>
                <a:latin typeface="Bogle"/>
                <a:ea typeface="MS PGothic" panose="020B0600070205080204" pitchFamily="34" charset="-128"/>
              </a:rPr>
              <a:t>Feature 1:</a:t>
            </a:r>
          </a:p>
          <a:p>
            <a:pPr algn="ctr" defTabSz="1219170" eaLnBrk="0" fontAlgn="base" hangingPunct="0">
              <a:spcBef>
                <a:spcPct val="0"/>
              </a:spcBef>
              <a:spcAft>
                <a:spcPct val="0"/>
              </a:spcAft>
            </a:pPr>
            <a:endParaRPr lang="en-US" sz="1333" dirty="0">
              <a:solidFill>
                <a:srgbClr val="FFFFFF"/>
              </a:solidFill>
              <a:latin typeface="Bogle"/>
              <a:ea typeface="MS PGothic" panose="020B0600070205080204" pitchFamily="34" charset="-128"/>
            </a:endParaRPr>
          </a:p>
        </p:txBody>
      </p:sp>
      <p:sp>
        <p:nvSpPr>
          <p:cNvPr id="13" name="TextBox 12">
            <a:extLst>
              <a:ext uri="{FF2B5EF4-FFF2-40B4-BE49-F238E27FC236}">
                <a16:creationId xmlns:a16="http://schemas.microsoft.com/office/drawing/2014/main" id="{43ED305E-B936-7047-9CAA-2986A1EAC22B}"/>
              </a:ext>
            </a:extLst>
          </p:cNvPr>
          <p:cNvSpPr txBox="1"/>
          <p:nvPr/>
        </p:nvSpPr>
        <p:spPr>
          <a:xfrm>
            <a:off x="5784592" y="4207847"/>
            <a:ext cx="2629011" cy="338554"/>
          </a:xfrm>
          <a:prstGeom prst="rect">
            <a:avLst/>
          </a:prstGeom>
          <a:noFill/>
        </p:spPr>
        <p:txBody>
          <a:bodyPr wrap="square" rtlCol="0">
            <a:spAutoFit/>
          </a:bodyPr>
          <a:lstStyle/>
          <a:p>
            <a:pPr algn="ctr" defTabSz="1219170" eaLnBrk="0" fontAlgn="base" hangingPunct="0">
              <a:spcBef>
                <a:spcPct val="0"/>
              </a:spcBef>
              <a:spcAft>
                <a:spcPct val="0"/>
              </a:spcAft>
            </a:pPr>
            <a:r>
              <a:rPr lang="en-US" altLang="zh-CN" sz="1600" dirty="0">
                <a:solidFill>
                  <a:srgbClr val="000000"/>
                </a:solidFill>
                <a:latin typeface="Bogle"/>
                <a:ea typeface="MS PGothic" panose="020B0600070205080204" pitchFamily="34" charset="-128"/>
              </a:rPr>
              <a:t>Frequency</a:t>
            </a:r>
          </a:p>
        </p:txBody>
      </p:sp>
      <p:sp>
        <p:nvSpPr>
          <p:cNvPr id="14" name="TextBox 13">
            <a:extLst>
              <a:ext uri="{FF2B5EF4-FFF2-40B4-BE49-F238E27FC236}">
                <a16:creationId xmlns:a16="http://schemas.microsoft.com/office/drawing/2014/main" id="{7835006E-03E7-B34B-A10A-FFBC85ACAC6A}"/>
              </a:ext>
            </a:extLst>
          </p:cNvPr>
          <p:cNvSpPr txBox="1"/>
          <p:nvPr/>
        </p:nvSpPr>
        <p:spPr>
          <a:xfrm>
            <a:off x="5419499" y="5180374"/>
            <a:ext cx="951857" cy="502573"/>
          </a:xfrm>
          <a:prstGeom prst="rect">
            <a:avLst/>
          </a:prstGeom>
          <a:noFill/>
        </p:spPr>
        <p:txBody>
          <a:bodyPr wrap="square" rtlCol="0">
            <a:spAutoFit/>
          </a:bodyPr>
          <a:lstStyle/>
          <a:p>
            <a:pPr algn="ctr" defTabSz="1219170" eaLnBrk="0" fontAlgn="base" hangingPunct="0">
              <a:spcBef>
                <a:spcPct val="0"/>
              </a:spcBef>
              <a:spcAft>
                <a:spcPct val="0"/>
              </a:spcAft>
            </a:pPr>
            <a:r>
              <a:rPr lang="en-US" sz="1333" dirty="0">
                <a:solidFill>
                  <a:srgbClr val="FFFFFF"/>
                </a:solidFill>
                <a:latin typeface="Bogle"/>
                <a:ea typeface="MS PGothic" panose="020B0600070205080204" pitchFamily="34" charset="-128"/>
              </a:rPr>
              <a:t>Feature 2:</a:t>
            </a:r>
          </a:p>
          <a:p>
            <a:pPr algn="ctr" defTabSz="1219170" eaLnBrk="0" fontAlgn="base" hangingPunct="0">
              <a:spcBef>
                <a:spcPct val="0"/>
              </a:spcBef>
              <a:spcAft>
                <a:spcPct val="0"/>
              </a:spcAft>
            </a:pPr>
            <a:endParaRPr lang="en-US" sz="1333" dirty="0">
              <a:solidFill>
                <a:srgbClr val="FFFFFF"/>
              </a:solidFill>
              <a:latin typeface="Bogle"/>
              <a:ea typeface="MS PGothic" panose="020B0600070205080204" pitchFamily="34" charset="-128"/>
            </a:endParaRPr>
          </a:p>
        </p:txBody>
      </p:sp>
      <p:sp>
        <p:nvSpPr>
          <p:cNvPr id="15" name="TextBox 14">
            <a:extLst>
              <a:ext uri="{FF2B5EF4-FFF2-40B4-BE49-F238E27FC236}">
                <a16:creationId xmlns:a16="http://schemas.microsoft.com/office/drawing/2014/main" id="{7FCAB6CF-795A-C64F-AFD2-85D5A1DCE8CA}"/>
              </a:ext>
            </a:extLst>
          </p:cNvPr>
          <p:cNvSpPr txBox="1"/>
          <p:nvPr/>
        </p:nvSpPr>
        <p:spPr>
          <a:xfrm>
            <a:off x="6376727" y="5194602"/>
            <a:ext cx="951857" cy="502573"/>
          </a:xfrm>
          <a:prstGeom prst="rect">
            <a:avLst/>
          </a:prstGeom>
          <a:noFill/>
        </p:spPr>
        <p:txBody>
          <a:bodyPr wrap="square" rtlCol="0">
            <a:spAutoFit/>
          </a:bodyPr>
          <a:lstStyle/>
          <a:p>
            <a:pPr algn="ctr" defTabSz="1219170" eaLnBrk="0" fontAlgn="base" hangingPunct="0">
              <a:spcBef>
                <a:spcPct val="0"/>
              </a:spcBef>
              <a:spcAft>
                <a:spcPct val="0"/>
              </a:spcAft>
            </a:pPr>
            <a:r>
              <a:rPr lang="en-US" sz="1333" dirty="0">
                <a:solidFill>
                  <a:srgbClr val="FFFFFF"/>
                </a:solidFill>
                <a:latin typeface="Bogle"/>
                <a:ea typeface="MS PGothic" panose="020B0600070205080204" pitchFamily="34" charset="-128"/>
              </a:rPr>
              <a:t>Feature 3:</a:t>
            </a:r>
          </a:p>
          <a:p>
            <a:pPr algn="ctr" defTabSz="1219170" eaLnBrk="0" fontAlgn="base" hangingPunct="0">
              <a:spcBef>
                <a:spcPct val="0"/>
              </a:spcBef>
              <a:spcAft>
                <a:spcPct val="0"/>
              </a:spcAft>
            </a:pPr>
            <a:endParaRPr lang="en-US" sz="1333" dirty="0">
              <a:solidFill>
                <a:srgbClr val="FFFFFF"/>
              </a:solidFill>
              <a:latin typeface="Bogle"/>
              <a:ea typeface="MS PGothic" panose="020B0600070205080204" pitchFamily="34" charset="-128"/>
            </a:endParaRPr>
          </a:p>
        </p:txBody>
      </p:sp>
      <p:sp>
        <p:nvSpPr>
          <p:cNvPr id="16" name="TextBox 15">
            <a:extLst>
              <a:ext uri="{FF2B5EF4-FFF2-40B4-BE49-F238E27FC236}">
                <a16:creationId xmlns:a16="http://schemas.microsoft.com/office/drawing/2014/main" id="{63E4ED0F-75F2-8E4A-9804-7D11239277E7}"/>
              </a:ext>
            </a:extLst>
          </p:cNvPr>
          <p:cNvSpPr txBox="1"/>
          <p:nvPr/>
        </p:nvSpPr>
        <p:spPr>
          <a:xfrm>
            <a:off x="7302075" y="5203188"/>
            <a:ext cx="951857" cy="707694"/>
          </a:xfrm>
          <a:prstGeom prst="rect">
            <a:avLst/>
          </a:prstGeom>
          <a:noFill/>
        </p:spPr>
        <p:txBody>
          <a:bodyPr wrap="square" rtlCol="0">
            <a:spAutoFit/>
          </a:bodyPr>
          <a:lstStyle/>
          <a:p>
            <a:pPr algn="ctr" defTabSz="1219170" eaLnBrk="0" fontAlgn="base" hangingPunct="0">
              <a:spcBef>
                <a:spcPct val="0"/>
              </a:spcBef>
              <a:spcAft>
                <a:spcPct val="0"/>
              </a:spcAft>
            </a:pPr>
            <a:r>
              <a:rPr lang="en-US" sz="1333" dirty="0">
                <a:solidFill>
                  <a:srgbClr val="FFFFFF"/>
                </a:solidFill>
                <a:latin typeface="Bogle"/>
                <a:ea typeface="MS PGothic" panose="020B0600070205080204" pitchFamily="34" charset="-128"/>
              </a:rPr>
              <a:t>Feature 4.: </a:t>
            </a:r>
          </a:p>
          <a:p>
            <a:pPr algn="ctr" defTabSz="1219170" eaLnBrk="0" fontAlgn="base" hangingPunct="0">
              <a:spcBef>
                <a:spcPct val="0"/>
              </a:spcBef>
              <a:spcAft>
                <a:spcPct val="0"/>
              </a:spcAft>
            </a:pPr>
            <a:endParaRPr lang="en-US" sz="1333" dirty="0">
              <a:solidFill>
                <a:srgbClr val="FFFFFF"/>
              </a:solidFill>
              <a:latin typeface="Bogle"/>
              <a:ea typeface="MS PGothic" panose="020B0600070205080204" pitchFamily="34" charset="-128"/>
            </a:endParaRPr>
          </a:p>
        </p:txBody>
      </p:sp>
      <p:cxnSp>
        <p:nvCxnSpPr>
          <p:cNvPr id="17" name="Straight Arrow Connector 16">
            <a:extLst>
              <a:ext uri="{FF2B5EF4-FFF2-40B4-BE49-F238E27FC236}">
                <a16:creationId xmlns:a16="http://schemas.microsoft.com/office/drawing/2014/main" id="{46743BAC-CF0E-E146-B8D6-1E88114CCFFB}"/>
              </a:ext>
            </a:extLst>
          </p:cNvPr>
          <p:cNvCxnSpPr>
            <a:cxnSpLocks/>
          </p:cNvCxnSpPr>
          <p:nvPr/>
        </p:nvCxnSpPr>
        <p:spPr bwMode="auto">
          <a:xfrm>
            <a:off x="6884875" y="2048920"/>
            <a:ext cx="1307156" cy="2421575"/>
          </a:xfrm>
          <a:prstGeom prst="straightConnector1">
            <a:avLst/>
          </a:prstGeom>
          <a:solidFill>
            <a:srgbClr val="1A75CF"/>
          </a:solidFill>
          <a:ln w="12700" cap="flat" cmpd="sng" algn="ctr">
            <a:solidFill>
              <a:srgbClr val="000000"/>
            </a:solidFill>
            <a:prstDash val="solid"/>
            <a:round/>
            <a:headEnd type="triangle"/>
            <a:tailEnd type="triangle"/>
          </a:ln>
          <a:effectLst/>
        </p:spPr>
      </p:cxnSp>
      <p:cxnSp>
        <p:nvCxnSpPr>
          <p:cNvPr id="18" name="Straight Arrow Connector 17">
            <a:extLst>
              <a:ext uri="{FF2B5EF4-FFF2-40B4-BE49-F238E27FC236}">
                <a16:creationId xmlns:a16="http://schemas.microsoft.com/office/drawing/2014/main" id="{9B548A28-14A0-5141-976D-1AE38AD55D09}"/>
              </a:ext>
            </a:extLst>
          </p:cNvPr>
          <p:cNvCxnSpPr>
            <a:cxnSpLocks/>
          </p:cNvCxnSpPr>
          <p:nvPr/>
        </p:nvCxnSpPr>
        <p:spPr bwMode="auto">
          <a:xfrm>
            <a:off x="8298674" y="4722832"/>
            <a:ext cx="747564" cy="1424612"/>
          </a:xfrm>
          <a:prstGeom prst="straightConnector1">
            <a:avLst/>
          </a:prstGeom>
          <a:solidFill>
            <a:srgbClr val="1A75CF"/>
          </a:solidFill>
          <a:ln w="12700" cap="flat" cmpd="sng" algn="ctr">
            <a:solidFill>
              <a:srgbClr val="000000"/>
            </a:solidFill>
            <a:prstDash val="solid"/>
            <a:round/>
            <a:headEnd type="triangle"/>
            <a:tailEnd type="triangle"/>
          </a:ln>
          <a:effectLst/>
        </p:spPr>
      </p:cxnSp>
      <p:sp>
        <p:nvSpPr>
          <p:cNvPr id="19" name="TextBox 18">
            <a:extLst>
              <a:ext uri="{FF2B5EF4-FFF2-40B4-BE49-F238E27FC236}">
                <a16:creationId xmlns:a16="http://schemas.microsoft.com/office/drawing/2014/main" id="{7453A8BA-4F4D-6743-BEC6-CAA0E74EFA6F}"/>
              </a:ext>
            </a:extLst>
          </p:cNvPr>
          <p:cNvSpPr txBox="1"/>
          <p:nvPr/>
        </p:nvSpPr>
        <p:spPr>
          <a:xfrm>
            <a:off x="1232263" y="2289144"/>
            <a:ext cx="3412245" cy="1815882"/>
          </a:xfrm>
          <a:prstGeom prst="rect">
            <a:avLst/>
          </a:prstGeom>
          <a:noFill/>
        </p:spPr>
        <p:txBody>
          <a:bodyPr wrap="square" rtlCol="0">
            <a:spAutoFit/>
          </a:bodyPr>
          <a:lstStyle/>
          <a:p>
            <a:pPr algn="ctr" defTabSz="1219170" eaLnBrk="0" fontAlgn="base" hangingPunct="0">
              <a:spcBef>
                <a:spcPct val="0"/>
              </a:spcBef>
              <a:spcAft>
                <a:spcPct val="0"/>
              </a:spcAft>
            </a:pPr>
            <a:r>
              <a:rPr lang="en-US" altLang="zh-CN" sz="1600" dirty="0">
                <a:solidFill>
                  <a:srgbClr val="000000"/>
                </a:solidFill>
                <a:latin typeface="Bogle"/>
                <a:ea typeface="MS PGothic" panose="020B0600070205080204" pitchFamily="34" charset="-128"/>
              </a:rPr>
              <a:t>Q2: “Fill the AOP gap”</a:t>
            </a:r>
          </a:p>
          <a:p>
            <a:pPr algn="ctr" defTabSz="1219170" eaLnBrk="0" fontAlgn="base" hangingPunct="0">
              <a:spcBef>
                <a:spcPct val="0"/>
              </a:spcBef>
              <a:spcAft>
                <a:spcPct val="0"/>
              </a:spcAft>
            </a:pPr>
            <a:r>
              <a:rPr lang="en-US" altLang="zh-CN" sz="1600" dirty="0">
                <a:solidFill>
                  <a:srgbClr val="000000"/>
                </a:solidFill>
                <a:latin typeface="Bogle"/>
                <a:ea typeface="MS PGothic" panose="020B0600070205080204" pitchFamily="34" charset="-128"/>
              </a:rPr>
              <a:t>Focus on driving AOS</a:t>
            </a:r>
          </a:p>
          <a:p>
            <a:pPr algn="ctr" defTabSz="1219170" eaLnBrk="0" fontAlgn="base" hangingPunct="0">
              <a:spcBef>
                <a:spcPct val="0"/>
              </a:spcBef>
              <a:spcAft>
                <a:spcPct val="0"/>
              </a:spcAft>
            </a:pPr>
            <a:endParaRPr lang="en-US" altLang="zh-CN" sz="1600" dirty="0">
              <a:solidFill>
                <a:srgbClr val="000000"/>
              </a:solidFill>
              <a:latin typeface="Bogle"/>
              <a:ea typeface="MS PGothic" panose="020B0600070205080204" pitchFamily="34" charset="-128"/>
            </a:endParaRPr>
          </a:p>
          <a:p>
            <a:pPr algn="ctr" defTabSz="1219170" eaLnBrk="0" fontAlgn="base" hangingPunct="0">
              <a:spcBef>
                <a:spcPct val="0"/>
              </a:spcBef>
              <a:spcAft>
                <a:spcPct val="0"/>
              </a:spcAft>
            </a:pPr>
            <a:r>
              <a:rPr lang="en-US" altLang="zh-CN" sz="1600" dirty="0">
                <a:solidFill>
                  <a:srgbClr val="000000"/>
                </a:solidFill>
                <a:latin typeface="Bogle"/>
                <a:ea typeface="MS PGothic" panose="020B0600070205080204" pitchFamily="34" charset="-128"/>
              </a:rPr>
              <a:t>Q2+: Revisit pain points to plan for medium term initiatives</a:t>
            </a:r>
          </a:p>
          <a:p>
            <a:pPr algn="ctr" defTabSz="1219170" eaLnBrk="0" fontAlgn="base" hangingPunct="0">
              <a:spcBef>
                <a:spcPct val="0"/>
              </a:spcBef>
              <a:spcAft>
                <a:spcPct val="0"/>
              </a:spcAft>
            </a:pPr>
            <a:endParaRPr lang="en-US" altLang="zh-CN" sz="1600" dirty="0">
              <a:solidFill>
                <a:srgbClr val="000000"/>
              </a:solidFill>
              <a:latin typeface="Bogle"/>
              <a:ea typeface="MS PGothic" panose="020B0600070205080204" pitchFamily="34" charset="-128"/>
            </a:endParaRPr>
          </a:p>
          <a:p>
            <a:pPr algn="ctr" defTabSz="1219170" eaLnBrk="0" fontAlgn="base" hangingPunct="0">
              <a:spcBef>
                <a:spcPct val="0"/>
              </a:spcBef>
              <a:spcAft>
                <a:spcPct val="0"/>
              </a:spcAft>
            </a:pPr>
            <a:endParaRPr lang="en-US" altLang="zh-CN" sz="1600" dirty="0">
              <a:solidFill>
                <a:srgbClr val="000000"/>
              </a:solidFill>
              <a:latin typeface="Bogle"/>
              <a:ea typeface="MS PGothic" panose="020B0600070205080204" pitchFamily="34" charset="-128"/>
            </a:endParaRPr>
          </a:p>
        </p:txBody>
      </p:sp>
      <p:sp>
        <p:nvSpPr>
          <p:cNvPr id="20" name="Rectangle 19">
            <a:extLst>
              <a:ext uri="{FF2B5EF4-FFF2-40B4-BE49-F238E27FC236}">
                <a16:creationId xmlns:a16="http://schemas.microsoft.com/office/drawing/2014/main" id="{B63C9AF5-B039-3F4F-B8BD-C9355D4BDFC1}"/>
              </a:ext>
            </a:extLst>
          </p:cNvPr>
          <p:cNvSpPr/>
          <p:nvPr/>
        </p:nvSpPr>
        <p:spPr>
          <a:xfrm>
            <a:off x="1388596" y="3762137"/>
            <a:ext cx="2833848" cy="1077218"/>
          </a:xfrm>
          <a:prstGeom prst="rect">
            <a:avLst/>
          </a:prstGeom>
          <a:solidFill>
            <a:srgbClr val="FFFF00"/>
          </a:solidFill>
        </p:spPr>
        <p:txBody>
          <a:bodyPr wrap="square">
            <a:spAutoFit/>
          </a:bodyPr>
          <a:lstStyle/>
          <a:p>
            <a:pPr algn="ctr" defTabSz="1219170" eaLnBrk="0" fontAlgn="base" hangingPunct="0">
              <a:spcBef>
                <a:spcPct val="0"/>
              </a:spcBef>
              <a:spcAft>
                <a:spcPct val="0"/>
              </a:spcAft>
            </a:pPr>
            <a:r>
              <a:rPr lang="en-US" altLang="zh-CN" sz="1600" b="1" u="sng" dirty="0">
                <a:solidFill>
                  <a:srgbClr val="000000"/>
                </a:solidFill>
                <a:latin typeface="Bogle"/>
                <a:ea typeface="MS PGothic" panose="020B0600070205080204" pitchFamily="34" charset="-128"/>
              </a:rPr>
              <a:t>Focus: </a:t>
            </a:r>
          </a:p>
          <a:p>
            <a:pPr algn="ctr" defTabSz="1219170" eaLnBrk="0" fontAlgn="base" hangingPunct="0">
              <a:spcBef>
                <a:spcPct val="0"/>
              </a:spcBef>
              <a:spcAft>
                <a:spcPct val="0"/>
              </a:spcAft>
            </a:pPr>
            <a:r>
              <a:rPr lang="en-US" altLang="zh-CN" sz="1600" dirty="0">
                <a:solidFill>
                  <a:srgbClr val="000000"/>
                </a:solidFill>
                <a:latin typeface="Bogle"/>
                <a:ea typeface="MS PGothic" panose="020B0600070205080204" pitchFamily="34" charset="-128"/>
              </a:rPr>
              <a:t>Drive AOS </a:t>
            </a:r>
          </a:p>
          <a:p>
            <a:pPr algn="ctr" defTabSz="1219170" eaLnBrk="0" fontAlgn="base" hangingPunct="0">
              <a:spcBef>
                <a:spcPct val="0"/>
              </a:spcBef>
              <a:spcAft>
                <a:spcPct val="0"/>
              </a:spcAft>
            </a:pPr>
            <a:r>
              <a:rPr lang="en-US" altLang="zh-CN" sz="1600" dirty="0">
                <a:solidFill>
                  <a:srgbClr val="000000"/>
                </a:solidFill>
                <a:latin typeface="Bogle"/>
                <a:ea typeface="MS PGothic" panose="020B0600070205080204" pitchFamily="34" charset="-128"/>
              </a:rPr>
              <a:t>with no negative impact to CX, Frequency</a:t>
            </a:r>
          </a:p>
        </p:txBody>
      </p:sp>
      <p:cxnSp>
        <p:nvCxnSpPr>
          <p:cNvPr id="21" name="Straight Arrow Connector 20">
            <a:extLst>
              <a:ext uri="{FF2B5EF4-FFF2-40B4-BE49-F238E27FC236}">
                <a16:creationId xmlns:a16="http://schemas.microsoft.com/office/drawing/2014/main" id="{1F78559F-4C75-514A-839A-E1F689C7A1F3}"/>
              </a:ext>
            </a:extLst>
          </p:cNvPr>
          <p:cNvCxnSpPr>
            <a:cxnSpLocks/>
          </p:cNvCxnSpPr>
          <p:nvPr/>
        </p:nvCxnSpPr>
        <p:spPr bwMode="auto">
          <a:xfrm flipV="1">
            <a:off x="5656808" y="3658486"/>
            <a:ext cx="0" cy="444056"/>
          </a:xfrm>
          <a:prstGeom prst="straightConnector1">
            <a:avLst/>
          </a:prstGeom>
          <a:solidFill>
            <a:srgbClr val="1A75CF"/>
          </a:solidFill>
          <a:ln w="76200" cap="flat" cmpd="sng" algn="ctr">
            <a:solidFill>
              <a:srgbClr val="00B050"/>
            </a:solidFill>
            <a:prstDash val="solid"/>
            <a:round/>
            <a:headEnd type="none" w="sm" len="sm"/>
            <a:tailEnd type="triangle"/>
          </a:ln>
          <a:effectLst/>
        </p:spPr>
      </p:cxnSp>
      <p:cxnSp>
        <p:nvCxnSpPr>
          <p:cNvPr id="22" name="Straight Arrow Connector 21">
            <a:extLst>
              <a:ext uri="{FF2B5EF4-FFF2-40B4-BE49-F238E27FC236}">
                <a16:creationId xmlns:a16="http://schemas.microsoft.com/office/drawing/2014/main" id="{9472210F-7AC0-0243-A6DB-242CC8D1C594}"/>
              </a:ext>
            </a:extLst>
          </p:cNvPr>
          <p:cNvCxnSpPr>
            <a:cxnSpLocks/>
          </p:cNvCxnSpPr>
          <p:nvPr/>
        </p:nvCxnSpPr>
        <p:spPr bwMode="auto">
          <a:xfrm flipV="1">
            <a:off x="7356294" y="3691748"/>
            <a:ext cx="0" cy="444056"/>
          </a:xfrm>
          <a:prstGeom prst="straightConnector1">
            <a:avLst/>
          </a:prstGeom>
          <a:solidFill>
            <a:srgbClr val="1A75CF"/>
          </a:solidFill>
          <a:ln w="76200" cap="flat" cmpd="sng" algn="ctr">
            <a:solidFill>
              <a:srgbClr val="00B050"/>
            </a:solidFill>
            <a:prstDash val="solid"/>
            <a:round/>
            <a:headEnd type="none" w="sm" len="sm"/>
            <a:tailEnd type="triangle"/>
          </a:ln>
          <a:effectLst/>
        </p:spPr>
      </p:cxnSp>
      <p:sp>
        <p:nvSpPr>
          <p:cNvPr id="23" name="TextBox 22">
            <a:extLst>
              <a:ext uri="{FF2B5EF4-FFF2-40B4-BE49-F238E27FC236}">
                <a16:creationId xmlns:a16="http://schemas.microsoft.com/office/drawing/2014/main" id="{7C2401C0-F295-5045-BE04-BE5477A1DE75}"/>
              </a:ext>
            </a:extLst>
          </p:cNvPr>
          <p:cNvSpPr txBox="1"/>
          <p:nvPr/>
        </p:nvSpPr>
        <p:spPr>
          <a:xfrm>
            <a:off x="6403868" y="3428645"/>
            <a:ext cx="676787" cy="1077218"/>
          </a:xfrm>
          <a:prstGeom prst="rect">
            <a:avLst/>
          </a:prstGeom>
          <a:noFill/>
        </p:spPr>
        <p:txBody>
          <a:bodyPr wrap="none" rtlCol="0">
            <a:spAutoFit/>
          </a:bodyPr>
          <a:lstStyle/>
          <a:p>
            <a:pPr algn="ctr" defTabSz="1219170" eaLnBrk="0" fontAlgn="base" hangingPunct="0">
              <a:spcBef>
                <a:spcPct val="0"/>
              </a:spcBef>
              <a:spcAft>
                <a:spcPct val="0"/>
              </a:spcAft>
            </a:pPr>
            <a:r>
              <a:rPr lang="en-US" sz="6400" b="1" dirty="0">
                <a:solidFill>
                  <a:srgbClr val="00B050"/>
                </a:solidFill>
                <a:latin typeface="Bogle" panose="020B0503020203060203" pitchFamily="34" charset="0"/>
                <a:ea typeface="MS PGothic" panose="020B0600070205080204" pitchFamily="34" charset="-128"/>
              </a:rPr>
              <a:t>=</a:t>
            </a:r>
          </a:p>
        </p:txBody>
      </p:sp>
      <p:sp>
        <p:nvSpPr>
          <p:cNvPr id="24" name="TextBox 23">
            <a:extLst>
              <a:ext uri="{FF2B5EF4-FFF2-40B4-BE49-F238E27FC236}">
                <a16:creationId xmlns:a16="http://schemas.microsoft.com/office/drawing/2014/main" id="{BDBBEBA6-6BA7-D341-8B89-85C2F5765FFB}"/>
              </a:ext>
            </a:extLst>
          </p:cNvPr>
          <p:cNvSpPr txBox="1"/>
          <p:nvPr/>
        </p:nvSpPr>
        <p:spPr>
          <a:xfrm>
            <a:off x="6874025" y="3780594"/>
            <a:ext cx="354584" cy="307777"/>
          </a:xfrm>
          <a:prstGeom prst="rect">
            <a:avLst/>
          </a:prstGeom>
          <a:noFill/>
        </p:spPr>
        <p:txBody>
          <a:bodyPr wrap="none" rtlCol="0">
            <a:spAutoFit/>
          </a:bodyPr>
          <a:lstStyle/>
          <a:p>
            <a:pPr algn="ctr" defTabSz="1219170" eaLnBrk="0" fontAlgn="base" hangingPunct="0">
              <a:spcBef>
                <a:spcPct val="0"/>
              </a:spcBef>
              <a:spcAft>
                <a:spcPct val="0"/>
              </a:spcAft>
            </a:pPr>
            <a:r>
              <a:rPr lang="en-US" sz="1400" dirty="0">
                <a:solidFill>
                  <a:srgbClr val="002060"/>
                </a:solidFill>
                <a:latin typeface="Bogle" panose="020B0503020203060203" pitchFamily="34" charset="0"/>
                <a:ea typeface="MS PGothic" panose="020B0600070205080204" pitchFamily="34" charset="-128"/>
              </a:rPr>
              <a:t>or</a:t>
            </a:r>
          </a:p>
        </p:txBody>
      </p:sp>
    </p:spTree>
    <p:extLst>
      <p:ext uri="{BB962C8B-B14F-4D97-AF65-F5344CB8AC3E}">
        <p14:creationId xmlns:p14="http://schemas.microsoft.com/office/powerpoint/2010/main" val="737806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71FBCF-6709-494E-999E-A9B2E2554E8F}"/>
              </a:ext>
            </a:extLst>
          </p:cNvPr>
          <p:cNvSpPr txBox="1">
            <a:spLocks/>
          </p:cNvSpPr>
          <p:nvPr/>
        </p:nvSpPr>
        <p:spPr bwMode="auto">
          <a:xfrm>
            <a:off x="917049" y="320771"/>
            <a:ext cx="10972800" cy="534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61384" rIns="0" bIns="61384" numCol="1" anchor="t" anchorCtr="0" compatLnSpc="1">
            <a:prstTxWarp prst="textNoShape">
              <a:avLst/>
            </a:prstTxWarp>
            <a:noAutofit/>
          </a:bodyPr>
          <a:lstStyle>
            <a:lvl1pPr algn="l" rtl="0" eaLnBrk="0" fontAlgn="base" hangingPunct="0">
              <a:spcBef>
                <a:spcPct val="0"/>
              </a:spcBef>
              <a:spcAft>
                <a:spcPct val="0"/>
              </a:spcAft>
              <a:defRPr sz="2000">
                <a:solidFill>
                  <a:srgbClr val="3072C9"/>
                </a:solidFill>
                <a:latin typeface="Bogle" panose="020B0503020203060203"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a:solidFill>
                  <a:srgbClr val="3072C9"/>
                </a:solidFill>
                <a:latin typeface="Arial" charset="0"/>
                <a:ea typeface="MS PGothic" panose="020B0600070205080204" pitchFamily="34" charset="-128"/>
                <a:cs typeface="ＭＳ Ｐゴシック" charset="0"/>
              </a:defRPr>
            </a:lvl5pPr>
            <a:lvl6pPr marL="457200" algn="l" rtl="0" eaLnBrk="0" fontAlgn="base" hangingPunct="0">
              <a:spcBef>
                <a:spcPct val="0"/>
              </a:spcBef>
              <a:spcAft>
                <a:spcPct val="0"/>
              </a:spcAft>
              <a:defRPr b="1">
                <a:solidFill>
                  <a:schemeClr val="accent2"/>
                </a:solidFill>
                <a:latin typeface="Arial" charset="0"/>
              </a:defRPr>
            </a:lvl6pPr>
            <a:lvl7pPr marL="914400" algn="l" rtl="0" eaLnBrk="0" fontAlgn="base" hangingPunct="0">
              <a:spcBef>
                <a:spcPct val="0"/>
              </a:spcBef>
              <a:spcAft>
                <a:spcPct val="0"/>
              </a:spcAft>
              <a:defRPr b="1">
                <a:solidFill>
                  <a:schemeClr val="accent2"/>
                </a:solidFill>
                <a:latin typeface="Arial" charset="0"/>
              </a:defRPr>
            </a:lvl7pPr>
            <a:lvl8pPr marL="1371600" algn="l" rtl="0" eaLnBrk="0" fontAlgn="base" hangingPunct="0">
              <a:spcBef>
                <a:spcPct val="0"/>
              </a:spcBef>
              <a:spcAft>
                <a:spcPct val="0"/>
              </a:spcAft>
              <a:defRPr b="1">
                <a:solidFill>
                  <a:schemeClr val="accent2"/>
                </a:solidFill>
                <a:latin typeface="Arial" charset="0"/>
              </a:defRPr>
            </a:lvl8pPr>
            <a:lvl9pPr marL="1828800" algn="l" rtl="0" eaLnBrk="0" fontAlgn="base" hangingPunct="0">
              <a:spcBef>
                <a:spcPct val="0"/>
              </a:spcBef>
              <a:spcAft>
                <a:spcPct val="0"/>
              </a:spcAft>
              <a:defRPr b="1">
                <a:solidFill>
                  <a:schemeClr val="accent2"/>
                </a:solidFill>
                <a:latin typeface="Arial" charset="0"/>
              </a:defRPr>
            </a:lvl9pPr>
          </a:lstStyle>
          <a:p>
            <a:pPr defTabSz="1219170"/>
            <a:r>
              <a:rPr lang="en-US" sz="2400" b="1" kern="0" dirty="0">
                <a:solidFill>
                  <a:schemeClr val="tx2"/>
                </a:solidFill>
              </a:rPr>
              <a:t>Basket Building – Current Focus Areas w/ Goal to lift AOS </a:t>
            </a:r>
          </a:p>
        </p:txBody>
      </p:sp>
      <p:sp>
        <p:nvSpPr>
          <p:cNvPr id="4" name="Content Placeholder 2">
            <a:extLst>
              <a:ext uri="{FF2B5EF4-FFF2-40B4-BE49-F238E27FC236}">
                <a16:creationId xmlns:a16="http://schemas.microsoft.com/office/drawing/2014/main" id="{6B54522D-FDC9-2841-9169-6D734BD9D168}"/>
              </a:ext>
            </a:extLst>
          </p:cNvPr>
          <p:cNvSpPr txBox="1">
            <a:spLocks/>
          </p:cNvSpPr>
          <p:nvPr/>
        </p:nvSpPr>
        <p:spPr bwMode="auto">
          <a:xfrm>
            <a:off x="1035131" y="1139158"/>
            <a:ext cx="10121737" cy="5074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83108" indent="-383108" algn="l" rtl="0" eaLnBrk="0" fontAlgn="base" hangingPunct="0">
              <a:spcBef>
                <a:spcPct val="0"/>
              </a:spcBef>
              <a:spcAft>
                <a:spcPts val="800"/>
              </a:spcAft>
              <a:buClr>
                <a:schemeClr val="folHlink"/>
              </a:buClr>
              <a:buSzPct val="120000"/>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cs typeface="ＭＳ Ｐゴシック" charset="0"/>
              </a:defRPr>
            </a:lvl1pPr>
            <a:lvl2pPr marL="836063" indent="-300559"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2pPr>
            <a:lvl3pPr marL="1214936" indent="-226478" algn="l" rtl="0" eaLnBrk="0" fontAlgn="base" hangingPunct="0">
              <a:spcBef>
                <a:spcPct val="0"/>
              </a:spcBef>
              <a:spcAft>
                <a:spcPts val="800"/>
              </a:spcAft>
              <a:buClr>
                <a:schemeClr val="hlink"/>
              </a:buClr>
              <a:buFont typeface="Times" panose="02020603050405020304" pitchFamily="18" charset="0"/>
              <a:buChar char="•"/>
              <a:defRPr sz="2667">
                <a:solidFill>
                  <a:srgbClr val="404040"/>
                </a:solidFill>
                <a:latin typeface="Bogle" panose="020B0503020203060203" pitchFamily="34" charset="0"/>
                <a:ea typeface="MS PGothic" panose="020B0600070205080204" pitchFamily="34" charset="-128"/>
              </a:defRPr>
            </a:lvl3pPr>
            <a:lvl4pPr marL="1682709" indent="-315376"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4pPr>
            <a:lvl5pPr marL="2133547" indent="-298443" algn="l" rtl="0" eaLnBrk="0" fontAlgn="base" hangingPunct="0">
              <a:spcBef>
                <a:spcPct val="0"/>
              </a:spcBef>
              <a:spcAft>
                <a:spcPts val="800"/>
              </a:spcAft>
              <a:buChar char="»"/>
              <a:defRPr sz="2667">
                <a:solidFill>
                  <a:srgbClr val="404040"/>
                </a:solidFill>
                <a:latin typeface="Bogle" panose="020B0503020203060203" pitchFamily="34" charset="0"/>
                <a:ea typeface="MS PGothic" panose="020B0600070205080204" pitchFamily="34" charset="-128"/>
              </a:defRPr>
            </a:lvl5pPr>
            <a:lvl6pPr marL="2743131" indent="-298443" algn="l" rtl="0" fontAlgn="base">
              <a:spcBef>
                <a:spcPct val="0"/>
              </a:spcBef>
              <a:spcAft>
                <a:spcPct val="0"/>
              </a:spcAft>
              <a:buChar char="»"/>
              <a:defRPr sz="2667">
                <a:solidFill>
                  <a:schemeClr val="tx1"/>
                </a:solidFill>
                <a:latin typeface="+mn-lt"/>
              </a:defRPr>
            </a:lvl6pPr>
            <a:lvl7pPr marL="3352716" indent="-298443" algn="l" rtl="0" fontAlgn="base">
              <a:spcBef>
                <a:spcPct val="0"/>
              </a:spcBef>
              <a:spcAft>
                <a:spcPct val="0"/>
              </a:spcAft>
              <a:buChar char="»"/>
              <a:defRPr sz="2667">
                <a:solidFill>
                  <a:schemeClr val="tx1"/>
                </a:solidFill>
                <a:latin typeface="+mn-lt"/>
              </a:defRPr>
            </a:lvl7pPr>
            <a:lvl8pPr marL="3962301" indent="-298443" algn="l" rtl="0" fontAlgn="base">
              <a:spcBef>
                <a:spcPct val="0"/>
              </a:spcBef>
              <a:spcAft>
                <a:spcPct val="0"/>
              </a:spcAft>
              <a:buChar char="»"/>
              <a:defRPr sz="2667">
                <a:solidFill>
                  <a:schemeClr val="tx1"/>
                </a:solidFill>
                <a:latin typeface="+mn-lt"/>
              </a:defRPr>
            </a:lvl8pPr>
            <a:lvl9pPr marL="4571886" indent="-298443" algn="l" rtl="0" fontAlgn="base">
              <a:spcBef>
                <a:spcPct val="0"/>
              </a:spcBef>
              <a:spcAft>
                <a:spcPct val="0"/>
              </a:spcAft>
              <a:buChar char="»"/>
              <a:defRPr sz="2667">
                <a:solidFill>
                  <a:schemeClr val="tx1"/>
                </a:solidFill>
                <a:latin typeface="+mn-lt"/>
              </a:defRPr>
            </a:lvl9pPr>
          </a:lstStyle>
          <a:p>
            <a:pPr marL="514338" marR="0" lvl="0" indent="-514338" algn="l" defTabSz="914400" rtl="0" eaLnBrk="0" fontAlgn="base" latinLnBrk="0" hangingPunct="0">
              <a:lnSpc>
                <a:spcPct val="100000"/>
              </a:lnSpc>
              <a:spcBef>
                <a:spcPct val="0"/>
              </a:spcBef>
              <a:spcAft>
                <a:spcPts val="800"/>
              </a:spcAft>
              <a:buClr>
                <a:srgbClr val="FDBB30"/>
              </a:buClr>
              <a:buSzPct val="120000"/>
              <a:buFont typeface="+mj-lt"/>
              <a:buAutoNum type="arabicPeriod"/>
              <a:tabLst/>
              <a:defRPr/>
            </a:pPr>
            <a:endParaRPr kumimoji="0" lang="en-US" sz="2667"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endParaRPr>
          </a:p>
          <a:p>
            <a:pPr marL="514338" marR="0" lvl="0" indent="-514338" algn="l" defTabSz="914400" rtl="0" eaLnBrk="0" fontAlgn="base" latinLnBrk="0" hangingPunct="0">
              <a:lnSpc>
                <a:spcPct val="100000"/>
              </a:lnSpc>
              <a:spcBef>
                <a:spcPct val="0"/>
              </a:spcBef>
              <a:spcAft>
                <a:spcPts val="800"/>
              </a:spcAft>
              <a:buClr>
                <a:srgbClr val="FDBB30"/>
              </a:buClr>
              <a:buSzPct val="120000"/>
              <a:buFont typeface="+mj-lt"/>
              <a:buAutoNum type="arabicPeriod"/>
              <a:tabLst/>
              <a:defRPr/>
            </a:pPr>
            <a:r>
              <a:rPr kumimoji="0" lang="en-US" sz="2667"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rPr>
              <a:t>Restock capabilities</a:t>
            </a:r>
          </a:p>
          <a:p>
            <a:pPr marL="514338" marR="0" lvl="0" indent="-514338" algn="l" defTabSz="914400" rtl="0" eaLnBrk="0" fontAlgn="base" latinLnBrk="0" hangingPunct="0">
              <a:lnSpc>
                <a:spcPct val="100000"/>
              </a:lnSpc>
              <a:spcBef>
                <a:spcPct val="0"/>
              </a:spcBef>
              <a:spcAft>
                <a:spcPts val="800"/>
              </a:spcAft>
              <a:buClr>
                <a:srgbClr val="FDBB30"/>
              </a:buClr>
              <a:buSzPct val="120000"/>
              <a:buFont typeface="+mj-lt"/>
              <a:buAutoNum type="arabicPeriod"/>
              <a:tabLst/>
              <a:defRPr/>
            </a:pPr>
            <a:r>
              <a:rPr kumimoji="0" lang="en-US" sz="2667"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rPr>
              <a:t>Complementary recommendations (”bought also bought”)</a:t>
            </a:r>
          </a:p>
          <a:p>
            <a:pPr marL="514338" marR="0" lvl="0" indent="-514338" algn="l" defTabSz="914400" rtl="0" eaLnBrk="0" fontAlgn="base" latinLnBrk="0" hangingPunct="0">
              <a:lnSpc>
                <a:spcPct val="100000"/>
              </a:lnSpc>
              <a:spcBef>
                <a:spcPct val="0"/>
              </a:spcBef>
              <a:spcAft>
                <a:spcPts val="800"/>
              </a:spcAft>
              <a:buClr>
                <a:srgbClr val="FDBB30"/>
              </a:buClr>
              <a:buSzPct val="120000"/>
              <a:buFont typeface="+mj-lt"/>
              <a:buAutoNum type="arabicPeriod"/>
              <a:tabLst/>
              <a:defRPr/>
            </a:pPr>
            <a:r>
              <a:rPr kumimoji="0" lang="en-US" sz="2667"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rPr>
              <a:t>Impulse buys</a:t>
            </a:r>
          </a:p>
          <a:p>
            <a:pPr marL="514338" marR="0" lvl="0" indent="-514338" algn="l" defTabSz="914400" rtl="0" eaLnBrk="0" fontAlgn="base" latinLnBrk="0" hangingPunct="0">
              <a:lnSpc>
                <a:spcPct val="100000"/>
              </a:lnSpc>
              <a:spcBef>
                <a:spcPct val="0"/>
              </a:spcBef>
              <a:spcAft>
                <a:spcPts val="800"/>
              </a:spcAft>
              <a:buClr>
                <a:srgbClr val="FDBB30"/>
              </a:buClr>
              <a:buSzPct val="120000"/>
              <a:buFont typeface="+mj-lt"/>
              <a:buAutoNum type="arabicPeriod"/>
              <a:tabLst/>
              <a:defRPr/>
            </a:pPr>
            <a:r>
              <a:rPr kumimoji="0" lang="en-US" sz="2667"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rPr>
              <a:t>Showcase rollbacks</a:t>
            </a:r>
          </a:p>
          <a:p>
            <a:pPr marL="514338" marR="0" lvl="0" indent="-514338" algn="l" defTabSz="914400" rtl="0" eaLnBrk="0" fontAlgn="base" latinLnBrk="0" hangingPunct="0">
              <a:lnSpc>
                <a:spcPct val="100000"/>
              </a:lnSpc>
              <a:spcBef>
                <a:spcPct val="0"/>
              </a:spcBef>
              <a:spcAft>
                <a:spcPts val="800"/>
              </a:spcAft>
              <a:buClr>
                <a:srgbClr val="FDBB30"/>
              </a:buClr>
              <a:buSzPct val="120000"/>
              <a:buFont typeface="+mj-lt"/>
              <a:buAutoNum type="arabicPeriod"/>
              <a:tabLst/>
              <a:defRPr/>
            </a:pPr>
            <a:endParaRPr kumimoji="0" lang="en-US" sz="2667"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endParaRPr>
          </a:p>
          <a:p>
            <a:pPr marL="514338" marR="0" lvl="0" indent="-514338" algn="l" defTabSz="914400" rtl="0" eaLnBrk="0" fontAlgn="base" latinLnBrk="0" hangingPunct="0">
              <a:lnSpc>
                <a:spcPct val="100000"/>
              </a:lnSpc>
              <a:spcBef>
                <a:spcPct val="0"/>
              </a:spcBef>
              <a:spcAft>
                <a:spcPts val="800"/>
              </a:spcAft>
              <a:buClr>
                <a:srgbClr val="FDBB30"/>
              </a:buClr>
              <a:buSzPct val="120000"/>
              <a:buFont typeface="+mj-lt"/>
              <a:buAutoNum type="arabicPeriod"/>
              <a:tabLst/>
              <a:defRPr/>
            </a:pPr>
            <a:endParaRPr kumimoji="0" lang="en-US" sz="2667" b="0" i="0" u="none" strike="noStrike" kern="0" cap="none" spc="0" normalizeH="0" baseline="0" noProof="0" dirty="0">
              <a:ln>
                <a:noFill/>
              </a:ln>
              <a:solidFill>
                <a:srgbClr val="404040"/>
              </a:solidFill>
              <a:effectLst/>
              <a:uLnTx/>
              <a:uFillTx/>
              <a:latin typeface="Bogle" panose="020B0503020203060203" pitchFamily="34" charset="0"/>
              <a:ea typeface="MS PGothic" panose="020B0600070205080204" pitchFamily="34" charset="-128"/>
            </a:endParaRPr>
          </a:p>
        </p:txBody>
      </p:sp>
    </p:spTree>
    <p:extLst>
      <p:ext uri="{BB962C8B-B14F-4D97-AF65-F5344CB8AC3E}">
        <p14:creationId xmlns:p14="http://schemas.microsoft.com/office/powerpoint/2010/main" val="1612221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69E23D6-5FCC-9F4F-81D6-E83D977C0091}"/>
              </a:ext>
            </a:extLst>
          </p:cNvPr>
          <p:cNvSpPr/>
          <p:nvPr/>
        </p:nvSpPr>
        <p:spPr>
          <a:xfrm>
            <a:off x="6923708" y="755051"/>
            <a:ext cx="4061434" cy="40614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F547F4EA-C101-8743-94B0-A684652892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298898" y="920404"/>
            <a:ext cx="4039662" cy="3896081"/>
          </a:xfrm>
          <a:prstGeom prst="rect">
            <a:avLst/>
          </a:prstGeom>
        </p:spPr>
      </p:pic>
      <p:pic>
        <p:nvPicPr>
          <p:cNvPr id="3" name="Picture 2">
            <a:extLst>
              <a:ext uri="{FF2B5EF4-FFF2-40B4-BE49-F238E27FC236}">
                <a16:creationId xmlns:a16="http://schemas.microsoft.com/office/drawing/2014/main" id="{0A77191C-5518-5841-953F-6B4B75E717C9}"/>
              </a:ext>
            </a:extLst>
          </p:cNvPr>
          <p:cNvPicPr>
            <a:picLocks noChangeAspect="1"/>
          </p:cNvPicPr>
          <p:nvPr/>
        </p:nvPicPr>
        <p:blipFill>
          <a:blip r:embed="rId4"/>
          <a:stretch>
            <a:fillRect/>
          </a:stretch>
        </p:blipFill>
        <p:spPr>
          <a:xfrm>
            <a:off x="6619979" y="4816485"/>
            <a:ext cx="5397500" cy="1993900"/>
          </a:xfrm>
          <a:prstGeom prst="rect">
            <a:avLst/>
          </a:prstGeom>
        </p:spPr>
      </p:pic>
      <p:pic>
        <p:nvPicPr>
          <p:cNvPr id="11" name="Picture 10">
            <a:extLst>
              <a:ext uri="{FF2B5EF4-FFF2-40B4-BE49-F238E27FC236}">
                <a16:creationId xmlns:a16="http://schemas.microsoft.com/office/drawing/2014/main" id="{4EDE610C-8A43-8F45-BA63-271D9B76E74A}"/>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2398751">
            <a:off x="10009829" y="-247797"/>
            <a:ext cx="3388891" cy="2165628"/>
          </a:xfrm>
          <a:prstGeom prst="rect">
            <a:avLst/>
          </a:prstGeom>
        </p:spPr>
      </p:pic>
      <p:sp>
        <p:nvSpPr>
          <p:cNvPr id="7" name="Title 2">
            <a:extLst>
              <a:ext uri="{FF2B5EF4-FFF2-40B4-BE49-F238E27FC236}">
                <a16:creationId xmlns:a16="http://schemas.microsoft.com/office/drawing/2014/main" id="{B3B08CB0-3ED8-B64C-B18A-C2B750FF5DDA}"/>
              </a:ext>
            </a:extLst>
          </p:cNvPr>
          <p:cNvSpPr txBox="1">
            <a:spLocks/>
          </p:cNvSpPr>
          <p:nvPr/>
        </p:nvSpPr>
        <p:spPr>
          <a:xfrm>
            <a:off x="1760090" y="2080918"/>
            <a:ext cx="11426658" cy="1409699"/>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3900" b="1" kern="1200">
                <a:solidFill>
                  <a:schemeClr val="bg1"/>
                </a:solidFill>
                <a:latin typeface="+mn-lt"/>
                <a:ea typeface="+mj-ea"/>
                <a:cs typeface="+mj-cs"/>
              </a:defRPr>
            </a:lvl1pPr>
          </a:lstStyle>
          <a:p>
            <a:pPr lvl="0">
              <a:defRPr/>
            </a:pPr>
            <a:r>
              <a:rPr lang="en-US" sz="4400" dirty="0">
                <a:solidFill>
                  <a:srgbClr val="1F497D"/>
                </a:solidFill>
              </a:rPr>
              <a:t>Customer Retention</a:t>
            </a:r>
            <a:br>
              <a:rPr lang="en-US" sz="4400" dirty="0">
                <a:solidFill>
                  <a:srgbClr val="1F497D"/>
                </a:solidFill>
              </a:rPr>
            </a:br>
            <a:br>
              <a:rPr lang="en-US" sz="4400" dirty="0">
                <a:solidFill>
                  <a:srgbClr val="1F497D"/>
                </a:solidFill>
              </a:rPr>
            </a:br>
            <a:r>
              <a:rPr lang="en-US" sz="3600" dirty="0">
                <a:solidFill>
                  <a:srgbClr val="1F497D"/>
                </a:solidFill>
              </a:rPr>
              <a:t>Presenter: Ronen Paritzky</a:t>
            </a:r>
            <a:endParaRPr lang="en-US" sz="4400" dirty="0">
              <a:solidFill>
                <a:srgbClr val="1F497D"/>
              </a:solidFill>
            </a:endParaRPr>
          </a:p>
        </p:txBody>
      </p:sp>
      <p:pic>
        <p:nvPicPr>
          <p:cNvPr id="8" name="Picture 7">
            <a:extLst>
              <a:ext uri="{FF2B5EF4-FFF2-40B4-BE49-F238E27FC236}">
                <a16:creationId xmlns:a16="http://schemas.microsoft.com/office/drawing/2014/main" id="{66D1336C-59E2-544F-86E1-9B2FEB8D4AD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47643" y="918421"/>
            <a:ext cx="2188566" cy="999128"/>
          </a:xfrm>
          <a:prstGeom prst="rect">
            <a:avLst/>
          </a:prstGeom>
        </p:spPr>
      </p:pic>
    </p:spTree>
    <p:extLst>
      <p:ext uri="{BB962C8B-B14F-4D97-AF65-F5344CB8AC3E}">
        <p14:creationId xmlns:p14="http://schemas.microsoft.com/office/powerpoint/2010/main" val="2552979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783884" y="2244030"/>
            <a:ext cx="11208321" cy="263189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107" name="Rectangle 106"/>
          <p:cNvSpPr/>
          <p:nvPr/>
        </p:nvSpPr>
        <p:spPr>
          <a:xfrm>
            <a:off x="4200478" y="2208778"/>
            <a:ext cx="3754554"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A6400"/>
                </a:solidFill>
                <a:effectLst/>
                <a:uLnTx/>
                <a:uFillTx/>
                <a:latin typeface="Century Gothic" panose="020B0502020202020204" pitchFamily="34" charset="0"/>
                <a:ea typeface="+mn-ea"/>
                <a:cs typeface="+mn-cs"/>
              </a:rPr>
              <a:t>Customer Base - Definition</a:t>
            </a:r>
            <a:endParaRPr kumimoji="0" lang="en-US" sz="2200" b="0" i="0" u="none" strike="noStrike" kern="0" cap="none" spc="0" normalizeH="0" baseline="0" noProof="0" dirty="0">
              <a:ln>
                <a:noFill/>
              </a:ln>
              <a:solidFill>
                <a:srgbClr val="FA6400"/>
              </a:solidFill>
              <a:effectLst/>
              <a:uLnTx/>
              <a:uFillTx/>
              <a:latin typeface="Calibri"/>
              <a:ea typeface="+mn-ea"/>
              <a:cs typeface="+mn-cs"/>
            </a:endParaRPr>
          </a:p>
        </p:txBody>
      </p:sp>
      <p:sp>
        <p:nvSpPr>
          <p:cNvPr id="109" name="TextBox 108">
            <a:extLst>
              <a:ext uri="{FF2B5EF4-FFF2-40B4-BE49-F238E27FC236}">
                <a16:creationId xmlns:a16="http://schemas.microsoft.com/office/drawing/2014/main" id="{7CFCD59B-8463-D045-A4D5-ECF1D5E6A9CB}"/>
              </a:ext>
            </a:extLst>
          </p:cNvPr>
          <p:cNvSpPr txBox="1"/>
          <p:nvPr/>
        </p:nvSpPr>
        <p:spPr>
          <a:xfrm>
            <a:off x="1328350" y="2534974"/>
            <a:ext cx="95840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Customer Base: number of customers who placed at least 1 order in the recent 13 weeks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Lost Customer: a customer who haven’t placed an order in the recent 13 weeks</a:t>
            </a:r>
          </a:p>
        </p:txBody>
      </p:sp>
      <p:pic>
        <p:nvPicPr>
          <p:cNvPr id="113" name="Picture 2" descr="Image result for mom with groceri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202" r="39320"/>
          <a:stretch/>
        </p:blipFill>
        <p:spPr bwMode="auto">
          <a:xfrm>
            <a:off x="1534650" y="3321396"/>
            <a:ext cx="952509" cy="15309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6" name="TextBox 115"/>
          <p:cNvSpPr txBox="1"/>
          <p:nvPr/>
        </p:nvSpPr>
        <p:spPr>
          <a:xfrm>
            <a:off x="1064614" y="3055075"/>
            <a:ext cx="1771780"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50000"/>
                    <a:lumOff val="50000"/>
                  </a:prstClr>
                </a:solidFill>
                <a:effectLst/>
                <a:uLnTx/>
                <a:uFillTx/>
                <a:latin typeface="Calibri Light"/>
                <a:ea typeface="Microsoft YaHei"/>
                <a:cs typeface="+mn-cs"/>
              </a:rPr>
              <a:t>Week 1</a:t>
            </a:r>
            <a:endParaRPr kumimoji="0" lang="en-US" sz="1200" b="0" i="0" u="none" strike="noStrike" kern="1200" cap="none" spc="0" normalizeH="0" baseline="0" noProof="0" dirty="0">
              <a:ln>
                <a:noFill/>
              </a:ln>
              <a:solidFill>
                <a:prstClr val="black">
                  <a:lumMod val="50000"/>
                  <a:lumOff val="50000"/>
                </a:prstClr>
              </a:solidFill>
              <a:effectLst/>
              <a:uLnTx/>
              <a:uFillTx/>
              <a:latin typeface="Calibri Light" panose="020F0302020204030204" pitchFamily="34" charset="0"/>
              <a:ea typeface="+mn-ea"/>
              <a:cs typeface="Calibri Light" panose="020F0302020204030204" pitchFamily="34" charset="0"/>
            </a:endParaRPr>
          </a:p>
        </p:txBody>
      </p:sp>
      <p:sp>
        <p:nvSpPr>
          <p:cNvPr id="117" name="TextBox 116"/>
          <p:cNvSpPr txBox="1"/>
          <p:nvPr/>
        </p:nvSpPr>
        <p:spPr>
          <a:xfrm>
            <a:off x="3026454" y="3055075"/>
            <a:ext cx="1771780"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50000"/>
                    <a:lumOff val="50000"/>
                  </a:prstClr>
                </a:solidFill>
                <a:effectLst/>
                <a:uLnTx/>
                <a:uFillTx/>
                <a:latin typeface="Calibri Light"/>
                <a:ea typeface="Microsoft YaHei"/>
                <a:cs typeface="+mn-cs"/>
              </a:rPr>
              <a:t>Week 13 </a:t>
            </a:r>
            <a:endParaRPr kumimoji="0" lang="en-US" sz="1200" b="0" i="0" u="none" strike="noStrike" kern="1200" cap="none" spc="0" normalizeH="0" baseline="0" noProof="0" dirty="0">
              <a:ln>
                <a:noFill/>
              </a:ln>
              <a:solidFill>
                <a:prstClr val="black">
                  <a:lumMod val="50000"/>
                  <a:lumOff val="50000"/>
                </a:prstClr>
              </a:solidFill>
              <a:effectLst/>
              <a:uLnTx/>
              <a:uFillTx/>
              <a:latin typeface="Calibri Light" panose="020F0302020204030204" pitchFamily="34" charset="0"/>
              <a:ea typeface="+mn-ea"/>
              <a:cs typeface="Calibri Light" panose="020F0302020204030204" pitchFamily="34" charset="0"/>
            </a:endParaRPr>
          </a:p>
        </p:txBody>
      </p:sp>
      <p:cxnSp>
        <p:nvCxnSpPr>
          <p:cNvPr id="118" name="Straight Arrow Connector 117"/>
          <p:cNvCxnSpPr/>
          <p:nvPr/>
        </p:nvCxnSpPr>
        <p:spPr>
          <a:xfrm flipV="1">
            <a:off x="2401604" y="4144736"/>
            <a:ext cx="850315" cy="951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p:cNvGrpSpPr/>
          <p:nvPr/>
        </p:nvGrpSpPr>
        <p:grpSpPr>
          <a:xfrm>
            <a:off x="3347026" y="3567141"/>
            <a:ext cx="1193254" cy="1193254"/>
            <a:chOff x="8325336" y="139468"/>
            <a:chExt cx="1193254" cy="1193254"/>
          </a:xfrm>
        </p:grpSpPr>
        <p:sp>
          <p:nvSpPr>
            <p:cNvPr id="120" name="Oval 119"/>
            <p:cNvSpPr/>
            <p:nvPr/>
          </p:nvSpPr>
          <p:spPr>
            <a:xfrm>
              <a:off x="8325336" y="139468"/>
              <a:ext cx="1193254" cy="119325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1" name="Oval 4"/>
            <p:cNvSpPr txBox="1"/>
            <p:nvPr/>
          </p:nvSpPr>
          <p:spPr>
            <a:xfrm>
              <a:off x="8500084" y="314216"/>
              <a:ext cx="843758" cy="843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Active Customer</a:t>
              </a:r>
            </a:p>
          </p:txBody>
        </p:sp>
      </p:grpSp>
      <p:cxnSp>
        <p:nvCxnSpPr>
          <p:cNvPr id="127" name="Straight Connector 126"/>
          <p:cNvCxnSpPr/>
          <p:nvPr/>
        </p:nvCxnSpPr>
        <p:spPr>
          <a:xfrm flipH="1" flipV="1">
            <a:off x="5042466" y="3055075"/>
            <a:ext cx="7519" cy="1820853"/>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46" name="Picture 2" descr="Image result for mom with groceri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202" r="39320"/>
          <a:stretch/>
        </p:blipFill>
        <p:spPr bwMode="auto">
          <a:xfrm>
            <a:off x="5529648" y="3321396"/>
            <a:ext cx="952509" cy="15309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7" name="TextBox 146"/>
          <p:cNvSpPr txBox="1"/>
          <p:nvPr/>
        </p:nvSpPr>
        <p:spPr>
          <a:xfrm>
            <a:off x="5049985" y="3055075"/>
            <a:ext cx="1771780"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50000"/>
                    <a:lumOff val="50000"/>
                  </a:prstClr>
                </a:solidFill>
                <a:effectLst/>
                <a:uLnTx/>
                <a:uFillTx/>
                <a:latin typeface="Calibri Light"/>
                <a:ea typeface="Microsoft YaHei"/>
                <a:cs typeface="+mn-cs"/>
              </a:rPr>
              <a:t>Week 1</a:t>
            </a:r>
            <a:endParaRPr kumimoji="0" lang="en-US" sz="1200" b="0" i="0" u="none" strike="noStrike" kern="1200" cap="none" spc="0" normalizeH="0" baseline="0" noProof="0" dirty="0">
              <a:ln>
                <a:noFill/>
              </a:ln>
              <a:solidFill>
                <a:prstClr val="black">
                  <a:lumMod val="50000"/>
                  <a:lumOff val="50000"/>
                </a:prstClr>
              </a:solidFill>
              <a:effectLst/>
              <a:uLnTx/>
              <a:uFillTx/>
              <a:latin typeface="Calibri Light" panose="020F0302020204030204" pitchFamily="34" charset="0"/>
              <a:ea typeface="+mn-ea"/>
              <a:cs typeface="Calibri Light" panose="020F0302020204030204" pitchFamily="34" charset="0"/>
            </a:endParaRPr>
          </a:p>
        </p:txBody>
      </p:sp>
      <p:sp>
        <p:nvSpPr>
          <p:cNvPr id="148" name="TextBox 147"/>
          <p:cNvSpPr txBox="1"/>
          <p:nvPr/>
        </p:nvSpPr>
        <p:spPr>
          <a:xfrm>
            <a:off x="6728734" y="3055075"/>
            <a:ext cx="1771780"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50000"/>
                    <a:lumOff val="50000"/>
                  </a:prstClr>
                </a:solidFill>
                <a:effectLst/>
                <a:uLnTx/>
                <a:uFillTx/>
                <a:latin typeface="Calibri Light"/>
                <a:ea typeface="Microsoft YaHei"/>
                <a:cs typeface="+mn-cs"/>
              </a:rPr>
              <a:t>Week 14</a:t>
            </a:r>
            <a:endParaRPr kumimoji="0" lang="en-US" sz="1200" b="0" i="0" u="none" strike="noStrike" kern="1200" cap="none" spc="0" normalizeH="0" baseline="0" noProof="0" dirty="0">
              <a:ln>
                <a:noFill/>
              </a:ln>
              <a:solidFill>
                <a:prstClr val="black">
                  <a:lumMod val="50000"/>
                  <a:lumOff val="50000"/>
                </a:prstClr>
              </a:solidFill>
              <a:effectLst/>
              <a:uLnTx/>
              <a:uFillTx/>
              <a:latin typeface="Calibri Light" panose="020F0302020204030204" pitchFamily="34" charset="0"/>
              <a:ea typeface="+mn-ea"/>
              <a:cs typeface="Calibri Light" panose="020F0302020204030204" pitchFamily="34" charset="0"/>
            </a:endParaRPr>
          </a:p>
        </p:txBody>
      </p:sp>
      <p:sp>
        <p:nvSpPr>
          <p:cNvPr id="152" name="TextBox 151"/>
          <p:cNvSpPr txBox="1"/>
          <p:nvPr/>
        </p:nvSpPr>
        <p:spPr>
          <a:xfrm>
            <a:off x="8494119" y="3055075"/>
            <a:ext cx="1771780"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50000"/>
                    <a:lumOff val="50000"/>
                  </a:prstClr>
                </a:solidFill>
                <a:effectLst/>
                <a:uLnTx/>
                <a:uFillTx/>
                <a:latin typeface="Calibri Light"/>
                <a:ea typeface="Microsoft YaHei"/>
                <a:cs typeface="+mn-cs"/>
              </a:rPr>
              <a:t>Week 15 </a:t>
            </a:r>
            <a:endParaRPr kumimoji="0" lang="en-US" sz="1200" b="0" i="0" u="none" strike="noStrike" kern="1200" cap="none" spc="0" normalizeH="0" baseline="0" noProof="0" dirty="0">
              <a:ln>
                <a:noFill/>
              </a:ln>
              <a:solidFill>
                <a:prstClr val="black">
                  <a:lumMod val="50000"/>
                  <a:lumOff val="50000"/>
                </a:prstClr>
              </a:solidFill>
              <a:effectLst/>
              <a:uLnTx/>
              <a:uFillTx/>
              <a:latin typeface="Calibri Light" panose="020F0302020204030204" pitchFamily="34" charset="0"/>
              <a:ea typeface="+mn-ea"/>
              <a:cs typeface="Calibri Light" panose="020F0302020204030204" pitchFamily="34" charset="0"/>
            </a:endParaRPr>
          </a:p>
        </p:txBody>
      </p:sp>
      <p:pic>
        <p:nvPicPr>
          <p:cNvPr id="153" name="Picture 2" descr="Image result for mom with groceri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202" r="39320"/>
          <a:stretch/>
        </p:blipFill>
        <p:spPr bwMode="auto">
          <a:xfrm>
            <a:off x="8899925" y="3323887"/>
            <a:ext cx="952509" cy="15309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54" name="Straight Arrow Connector 153"/>
          <p:cNvCxnSpPr/>
          <p:nvPr/>
        </p:nvCxnSpPr>
        <p:spPr>
          <a:xfrm>
            <a:off x="6407900" y="4163768"/>
            <a:ext cx="579546" cy="73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155" name="Group 154"/>
          <p:cNvGrpSpPr/>
          <p:nvPr/>
        </p:nvGrpSpPr>
        <p:grpSpPr>
          <a:xfrm>
            <a:off x="7020327" y="3567141"/>
            <a:ext cx="1193254" cy="1193254"/>
            <a:chOff x="8325336" y="139468"/>
            <a:chExt cx="1193254" cy="1193254"/>
          </a:xfrm>
        </p:grpSpPr>
        <p:sp>
          <p:nvSpPr>
            <p:cNvPr id="156" name="Oval 155"/>
            <p:cNvSpPr/>
            <p:nvPr/>
          </p:nvSpPr>
          <p:spPr>
            <a:xfrm>
              <a:off x="8325336" y="139468"/>
              <a:ext cx="1193254" cy="1193254"/>
            </a:xfrm>
            <a:prstGeom prst="ellipse">
              <a:avLst/>
            </a:prstGeom>
            <a:solidFill>
              <a:srgbClr val="FF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7" name="Oval 4"/>
            <p:cNvSpPr txBox="1"/>
            <p:nvPr/>
          </p:nvSpPr>
          <p:spPr>
            <a:xfrm>
              <a:off x="8500084" y="314216"/>
              <a:ext cx="843758" cy="843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Churned / Lost Customer</a:t>
              </a:r>
            </a:p>
          </p:txBody>
        </p:sp>
      </p:grpSp>
      <p:grpSp>
        <p:nvGrpSpPr>
          <p:cNvPr id="160" name="Group 159"/>
          <p:cNvGrpSpPr/>
          <p:nvPr/>
        </p:nvGrpSpPr>
        <p:grpSpPr>
          <a:xfrm>
            <a:off x="10332826" y="3507377"/>
            <a:ext cx="1193254" cy="1193254"/>
            <a:chOff x="8325336" y="139468"/>
            <a:chExt cx="1193254" cy="1193254"/>
          </a:xfrm>
        </p:grpSpPr>
        <p:sp>
          <p:nvSpPr>
            <p:cNvPr id="167" name="Oval 166"/>
            <p:cNvSpPr/>
            <p:nvPr/>
          </p:nvSpPr>
          <p:spPr>
            <a:xfrm>
              <a:off x="8325336" y="139468"/>
              <a:ext cx="1193254" cy="119325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8" name="Oval 4"/>
            <p:cNvSpPr txBox="1"/>
            <p:nvPr/>
          </p:nvSpPr>
          <p:spPr>
            <a:xfrm>
              <a:off x="8500084" y="314216"/>
              <a:ext cx="843758" cy="8437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Active Customer</a:t>
              </a:r>
            </a:p>
          </p:txBody>
        </p:sp>
      </p:grpSp>
      <p:sp>
        <p:nvSpPr>
          <p:cNvPr id="169" name="TextBox 168"/>
          <p:cNvSpPr txBox="1"/>
          <p:nvPr/>
        </p:nvSpPr>
        <p:spPr>
          <a:xfrm>
            <a:off x="9962667" y="3044155"/>
            <a:ext cx="1771780" cy="27699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lumMod val="50000"/>
                    <a:lumOff val="50000"/>
                  </a:prstClr>
                </a:solidFill>
                <a:effectLst/>
                <a:uLnTx/>
                <a:uFillTx/>
                <a:latin typeface="Calibri Light"/>
                <a:ea typeface="Microsoft YaHei"/>
                <a:cs typeface="+mn-cs"/>
              </a:rPr>
              <a:t>Week 15 </a:t>
            </a:r>
            <a:endParaRPr kumimoji="0" lang="en-US" sz="1200" b="0" i="0" u="none" strike="noStrike" kern="1200" cap="none" spc="0" normalizeH="0" baseline="0" noProof="0" dirty="0">
              <a:ln>
                <a:noFill/>
              </a:ln>
              <a:solidFill>
                <a:prstClr val="black">
                  <a:lumMod val="50000"/>
                  <a:lumOff val="50000"/>
                </a:prstClr>
              </a:solidFill>
              <a:effectLst/>
              <a:uLnTx/>
              <a:uFillTx/>
              <a:latin typeface="Calibri Light" panose="020F0302020204030204" pitchFamily="34" charset="0"/>
              <a:ea typeface="+mn-ea"/>
              <a:cs typeface="Calibri Light" panose="020F0302020204030204" pitchFamily="34" charset="0"/>
            </a:endParaRPr>
          </a:p>
        </p:txBody>
      </p:sp>
      <p:cxnSp>
        <p:nvCxnSpPr>
          <p:cNvPr id="201" name="Straight Arrow Connector 200"/>
          <p:cNvCxnSpPr/>
          <p:nvPr/>
        </p:nvCxnSpPr>
        <p:spPr>
          <a:xfrm>
            <a:off x="8312100" y="4162163"/>
            <a:ext cx="579546" cy="737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202" name="Straight Arrow Connector 201"/>
          <p:cNvCxnSpPr/>
          <p:nvPr/>
        </p:nvCxnSpPr>
        <p:spPr>
          <a:xfrm>
            <a:off x="9783164" y="4170185"/>
            <a:ext cx="579546" cy="7374"/>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sp>
        <p:nvSpPr>
          <p:cNvPr id="203" name="Rectangle 202"/>
          <p:cNvSpPr/>
          <p:nvPr/>
        </p:nvSpPr>
        <p:spPr>
          <a:xfrm>
            <a:off x="4520890" y="127066"/>
            <a:ext cx="315022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3896"/>
                </a:solidFill>
                <a:effectLst/>
                <a:uLnTx/>
                <a:uFillTx/>
                <a:latin typeface="Century Gothic" panose="020B0502020202020204" pitchFamily="34" charset="0"/>
                <a:ea typeface="+mn-ea"/>
                <a:cs typeface="+mn-cs"/>
              </a:rPr>
              <a:t>Customer Retention</a:t>
            </a:r>
            <a:endParaRPr kumimoji="0" lang="en-US" sz="2400" b="0" i="0" u="none" strike="noStrike" kern="0" cap="none" spc="0" normalizeH="0" baseline="0" noProof="0" dirty="0">
              <a:ln>
                <a:noFill/>
              </a:ln>
              <a:solidFill>
                <a:srgbClr val="003896"/>
              </a:solidFill>
              <a:effectLst/>
              <a:uLnTx/>
              <a:uFillTx/>
              <a:latin typeface="Calibri"/>
              <a:ea typeface="+mn-ea"/>
              <a:cs typeface="+mn-cs"/>
            </a:endParaRPr>
          </a:p>
        </p:txBody>
      </p:sp>
      <p:pic>
        <p:nvPicPr>
          <p:cNvPr id="204" name="Picture 2" descr="Image result for new custom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784" y="698828"/>
            <a:ext cx="1459029" cy="1095798"/>
          </a:xfrm>
          <a:prstGeom prst="rect">
            <a:avLst/>
          </a:prstGeom>
          <a:noFill/>
          <a:extLst>
            <a:ext uri="{909E8E84-426E-40DD-AFC4-6F175D3DCCD1}">
              <a14:hiddenFill xmlns:a14="http://schemas.microsoft.com/office/drawing/2010/main">
                <a:solidFill>
                  <a:srgbClr val="FFFFFF"/>
                </a:solidFill>
              </a14:hiddenFill>
            </a:ext>
          </a:extLst>
        </p:spPr>
      </p:pic>
      <p:sp>
        <p:nvSpPr>
          <p:cNvPr id="205" name="Rectangle 204"/>
          <p:cNvSpPr/>
          <p:nvPr/>
        </p:nvSpPr>
        <p:spPr>
          <a:xfrm>
            <a:off x="3632826" y="621528"/>
            <a:ext cx="492634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A6400"/>
                </a:solidFill>
                <a:effectLst/>
                <a:uLnTx/>
                <a:uFillTx/>
                <a:latin typeface="Century Gothic" panose="020B0502020202020204" pitchFamily="34" charset="0"/>
                <a:ea typeface="+mn-ea"/>
                <a:cs typeface="+mn-cs"/>
              </a:rPr>
              <a:t>Lost Customers Problem Statement</a:t>
            </a:r>
            <a:endParaRPr kumimoji="0" lang="en-US" sz="2200" b="0" i="0" u="none" strike="noStrike" kern="0" cap="none" spc="0" normalizeH="0" baseline="0" noProof="0" dirty="0">
              <a:ln>
                <a:noFill/>
              </a:ln>
              <a:solidFill>
                <a:srgbClr val="FA6400"/>
              </a:solidFill>
              <a:effectLst/>
              <a:uLnTx/>
              <a:uFillTx/>
              <a:latin typeface="Calibri"/>
              <a:ea typeface="+mn-ea"/>
              <a:cs typeface="+mn-cs"/>
            </a:endParaRPr>
          </a:p>
        </p:txBody>
      </p:sp>
      <p:sp>
        <p:nvSpPr>
          <p:cNvPr id="206" name="TextBox 205">
            <a:extLst>
              <a:ext uri="{FF2B5EF4-FFF2-40B4-BE49-F238E27FC236}">
                <a16:creationId xmlns:a16="http://schemas.microsoft.com/office/drawing/2014/main" id="{7CFCD59B-8463-D045-A4D5-ECF1D5E6A9CB}"/>
              </a:ext>
            </a:extLst>
          </p:cNvPr>
          <p:cNvSpPr txBox="1"/>
          <p:nvPr/>
        </p:nvSpPr>
        <p:spPr>
          <a:xfrm>
            <a:off x="2827905" y="1016449"/>
            <a:ext cx="9019207" cy="10772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Currently we lose about 70k-80k customers each week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We need to increase YOY sales and orders significantly in FY20 when only expanding to 9% more households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Attracting new customers will be harder, highlighting the importance of retention</a:t>
            </a:r>
          </a:p>
        </p:txBody>
      </p:sp>
      <p:cxnSp>
        <p:nvCxnSpPr>
          <p:cNvPr id="207" name="Straight Connector 206"/>
          <p:cNvCxnSpPr/>
          <p:nvPr/>
        </p:nvCxnSpPr>
        <p:spPr>
          <a:xfrm>
            <a:off x="783884" y="2098043"/>
            <a:ext cx="11292840" cy="19068"/>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08" name="Rectangle 207"/>
          <p:cNvSpPr/>
          <p:nvPr/>
        </p:nvSpPr>
        <p:spPr>
          <a:xfrm>
            <a:off x="4103307" y="4986948"/>
            <a:ext cx="3985386"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A6400"/>
                </a:solidFill>
                <a:effectLst/>
                <a:uLnTx/>
                <a:uFillTx/>
                <a:latin typeface="Century Gothic" panose="020B0502020202020204" pitchFamily="34" charset="0"/>
                <a:ea typeface="+mn-ea"/>
                <a:cs typeface="+mn-cs"/>
              </a:rPr>
              <a:t>How Can We Address That?</a:t>
            </a:r>
            <a:endParaRPr kumimoji="0" lang="en-US" sz="2200" b="0" i="0" u="none" strike="noStrike" kern="0" cap="none" spc="0" normalizeH="0" baseline="0" noProof="0" dirty="0">
              <a:ln>
                <a:noFill/>
              </a:ln>
              <a:solidFill>
                <a:srgbClr val="FA6400"/>
              </a:solidFill>
              <a:effectLst/>
              <a:uLnTx/>
              <a:uFillTx/>
              <a:latin typeface="Calibri"/>
              <a:ea typeface="+mn-ea"/>
              <a:cs typeface="+mn-cs"/>
            </a:endParaRPr>
          </a:p>
        </p:txBody>
      </p:sp>
      <p:sp>
        <p:nvSpPr>
          <p:cNvPr id="209" name="TextBox 208">
            <a:extLst>
              <a:ext uri="{FF2B5EF4-FFF2-40B4-BE49-F238E27FC236}">
                <a16:creationId xmlns:a16="http://schemas.microsoft.com/office/drawing/2014/main" id="{7CFCD59B-8463-D045-A4D5-ECF1D5E6A9CB}"/>
              </a:ext>
            </a:extLst>
          </p:cNvPr>
          <p:cNvSpPr txBox="1"/>
          <p:nvPr/>
        </p:nvSpPr>
        <p:spPr>
          <a:xfrm>
            <a:off x="2816302" y="5381869"/>
            <a:ext cx="9019207"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Why are customers churning? Store operations, website, slot adherence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How can we drive different churn insights for different types of customers and services: delivery/ pickup, relative wait-time for each geographical area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How can we predict their churn and work against it earlier in the funnel?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How can we efficiently re-engage them after they churn?</a:t>
            </a:r>
          </a:p>
        </p:txBody>
      </p:sp>
      <p:sp>
        <p:nvSpPr>
          <p:cNvPr id="210" name="Rectangle 209"/>
          <p:cNvSpPr/>
          <p:nvPr/>
        </p:nvSpPr>
        <p:spPr>
          <a:xfrm>
            <a:off x="827777" y="5144860"/>
            <a:ext cx="1463036" cy="1314228"/>
          </a:xfrm>
          <a:prstGeom prst="rect">
            <a:avLst/>
          </a:prstGeom>
          <a:blipFill>
            <a:blip r:embed="rId4" cstate="print">
              <a:extLst>
                <a:ext uri="{28A0092B-C50C-407E-A947-70E740481C1C}">
                  <a14:useLocalDpi xmlns:a14="http://schemas.microsoft.com/office/drawing/2010/main" val="0"/>
                </a:ext>
              </a:extLst>
            </a:blip>
            <a:srcRect/>
            <a:stretch>
              <a:fillRect l="-45000" r="-4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141090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0B31F3-3752-6240-8CBE-FB216C0ECE92}"/>
              </a:ext>
            </a:extLst>
          </p:cNvPr>
          <p:cNvSpPr>
            <a:spLocks noGrp="1"/>
          </p:cNvSpPr>
          <p:nvPr>
            <p:ph type="sldNum" sz="quarter" idx="4"/>
          </p:nvPr>
        </p:nvSpPr>
        <p:spPr/>
        <p:txBody>
          <a:bodyPr/>
          <a:lstStyle/>
          <a:p>
            <a:fld id="{803346E4-1BD5-489C-8966-9E2E50D9DAAE}" type="slidenum">
              <a:rPr lang="en-US" smtClean="0"/>
              <a:pPr/>
              <a:t>37</a:t>
            </a:fld>
            <a:endParaRPr lang="en-US"/>
          </a:p>
        </p:txBody>
      </p:sp>
      <p:sp>
        <p:nvSpPr>
          <p:cNvPr id="3" name="Title 2">
            <a:extLst>
              <a:ext uri="{FF2B5EF4-FFF2-40B4-BE49-F238E27FC236}">
                <a16:creationId xmlns:a16="http://schemas.microsoft.com/office/drawing/2014/main" id="{6D659A79-2507-C943-90FC-15E8CB814AA8}"/>
              </a:ext>
            </a:extLst>
          </p:cNvPr>
          <p:cNvSpPr txBox="1">
            <a:spLocks/>
          </p:cNvSpPr>
          <p:nvPr/>
        </p:nvSpPr>
        <p:spPr>
          <a:xfrm>
            <a:off x="1760090" y="2080918"/>
            <a:ext cx="11426658" cy="140969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900" b="1" kern="1200">
                <a:solidFill>
                  <a:schemeClr val="bg1"/>
                </a:solidFill>
                <a:latin typeface="+mn-lt"/>
                <a:ea typeface="+mj-ea"/>
                <a:cs typeface="+mj-cs"/>
              </a:defRPr>
            </a:lvl1pPr>
          </a:lstStyle>
          <a:p>
            <a:pPr lvl="0">
              <a:defRPr/>
            </a:pPr>
            <a:r>
              <a:rPr lang="en-US" sz="4400" dirty="0"/>
              <a:t>Questions?</a:t>
            </a:r>
          </a:p>
        </p:txBody>
      </p:sp>
    </p:spTree>
    <p:extLst>
      <p:ext uri="{BB962C8B-B14F-4D97-AF65-F5344CB8AC3E}">
        <p14:creationId xmlns:p14="http://schemas.microsoft.com/office/powerpoint/2010/main" val="39271674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53195-76F3-B64B-ACDD-8B40E151D42E}"/>
              </a:ext>
            </a:extLst>
          </p:cNvPr>
          <p:cNvSpPr>
            <a:spLocks noGrp="1"/>
          </p:cNvSpPr>
          <p:nvPr>
            <p:ph type="sldNum" sz="quarter" idx="4"/>
          </p:nvPr>
        </p:nvSpPr>
        <p:spPr/>
        <p:txBody>
          <a:bodyPr/>
          <a:lstStyle/>
          <a:p>
            <a:fld id="{803346E4-1BD5-489C-8966-9E2E50D9DAAE}" type="slidenum">
              <a:rPr lang="en-US" smtClean="0"/>
              <a:pPr/>
              <a:t>38</a:t>
            </a:fld>
            <a:endParaRPr lang="en-US"/>
          </a:p>
        </p:txBody>
      </p:sp>
      <p:sp>
        <p:nvSpPr>
          <p:cNvPr id="3" name="TextBox 2">
            <a:extLst>
              <a:ext uri="{FF2B5EF4-FFF2-40B4-BE49-F238E27FC236}">
                <a16:creationId xmlns:a16="http://schemas.microsoft.com/office/drawing/2014/main" id="{D2CA2308-B35E-9B4C-9AF0-2439BD8A364B}"/>
              </a:ext>
            </a:extLst>
          </p:cNvPr>
          <p:cNvSpPr txBox="1"/>
          <p:nvPr/>
        </p:nvSpPr>
        <p:spPr>
          <a:xfrm>
            <a:off x="2286000" y="2680078"/>
            <a:ext cx="261129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1828858" rtl="0" fontAlgn="auto" latinLnBrk="0" hangingPunct="0">
              <a:lnSpc>
                <a:spcPct val="100000"/>
              </a:lnSpc>
              <a:spcBef>
                <a:spcPts val="0"/>
              </a:spcBef>
              <a:spcAft>
                <a:spcPts val="0"/>
              </a:spcAft>
              <a:buClrTx/>
              <a:buSzTx/>
              <a:buFontTx/>
              <a:buNone/>
              <a:tabLst/>
            </a:pPr>
            <a:r>
              <a:rPr kumimoji="0" lang="en-US" sz="4800" b="0" i="0" u="none" strike="noStrike" cap="none" spc="0" normalizeH="0" baseline="0">
                <a:ln>
                  <a:noFill/>
                </a:ln>
                <a:solidFill>
                  <a:schemeClr val="bg1">
                    <a:lumMod val="95000"/>
                  </a:schemeClr>
                </a:solidFill>
                <a:effectLst/>
                <a:uFillTx/>
                <a:latin typeface="+mn-lt"/>
                <a:ea typeface="+mn-ea"/>
                <a:cs typeface="+mn-cs"/>
                <a:sym typeface="Bogle Regular"/>
              </a:rPr>
              <a:t>Appendix</a:t>
            </a:r>
          </a:p>
        </p:txBody>
      </p:sp>
    </p:spTree>
    <p:extLst>
      <p:ext uri="{BB962C8B-B14F-4D97-AF65-F5344CB8AC3E}">
        <p14:creationId xmlns:p14="http://schemas.microsoft.com/office/powerpoint/2010/main" val="332544849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7A804-A570-BD40-98C3-8BF623B9C69F}"/>
              </a:ext>
            </a:extLst>
          </p:cNvPr>
          <p:cNvSpPr txBox="1">
            <a:spLocks/>
          </p:cNvSpPr>
          <p:nvPr/>
        </p:nvSpPr>
        <p:spPr>
          <a:xfrm>
            <a:off x="217525" y="161231"/>
            <a:ext cx="11182655" cy="47444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fontScale="70000" lnSpcReduction="20000"/>
          </a:bodyPr>
          <a:lstStyle>
            <a:lvl1pPr marL="0" marR="0" indent="0" algn="l" defTabSz="1219140" rtl="0" eaLnBrk="1" latinLnBrk="0" hangingPunct="1">
              <a:lnSpc>
                <a:spcPct val="100000"/>
              </a:lnSpc>
              <a:spcBef>
                <a:spcPts val="0"/>
              </a:spcBef>
              <a:spcAft>
                <a:spcPts val="0"/>
              </a:spcAft>
              <a:buClrTx/>
              <a:buSzTx/>
              <a:buFontTx/>
              <a:buNone/>
              <a:tabLst/>
              <a:defRPr sz="2400" b="1" i="0" u="none" strike="noStrike" cap="all" spc="79" baseline="0">
                <a:ln>
                  <a:noFill/>
                </a:ln>
                <a:solidFill>
                  <a:srgbClr val="FFFFFF"/>
                </a:solidFill>
                <a:uFillTx/>
                <a:latin typeface="Bogle Bold"/>
                <a:ea typeface="Bogle Bold"/>
                <a:cs typeface="Bogle Bold"/>
                <a:sym typeface="Bogle Bold"/>
              </a:defRPr>
            </a:lvl1pPr>
            <a:lvl2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2pPr>
            <a:lvl3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3pPr>
            <a:lvl4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4pPr>
            <a:lvl5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5pPr>
            <a:lvl6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6pPr>
            <a:lvl7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7pPr>
            <a:lvl8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8pPr>
            <a:lvl9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2400" b="1" i="0" u="none" strike="noStrike" kern="0" cap="all" spc="79" normalizeH="0" baseline="0" noProof="0" dirty="0">
                <a:ln>
                  <a:noFill/>
                </a:ln>
                <a:solidFill>
                  <a:srgbClr val="FFFFFF"/>
                </a:solidFill>
                <a:effectLst/>
                <a:uLnTx/>
                <a:uFillTx/>
                <a:latin typeface="Bogle Bold"/>
                <a:sym typeface="Bogle Bold"/>
              </a:rPr>
              <a:t>Delta in Site </a:t>
            </a:r>
            <a:r>
              <a:rPr kumimoji="0" lang="en-US" sz="2400" b="1" i="0" u="none" strike="noStrike" kern="0" cap="all" spc="79" normalizeH="0" baseline="0" noProof="0" dirty="0" err="1">
                <a:ln>
                  <a:noFill/>
                </a:ln>
                <a:solidFill>
                  <a:srgbClr val="FFFFFF"/>
                </a:solidFill>
                <a:effectLst/>
                <a:uLnTx/>
                <a:uFillTx/>
                <a:latin typeface="Bogle Bold"/>
                <a:sym typeface="Bogle Bold"/>
              </a:rPr>
              <a:t>csat</a:t>
            </a:r>
            <a:r>
              <a:rPr kumimoji="0" lang="en-US" sz="2400" b="1" i="0" u="none" strike="noStrike" kern="0" cap="all" spc="79" normalizeH="0" baseline="0" noProof="0" dirty="0">
                <a:ln>
                  <a:noFill/>
                </a:ln>
                <a:solidFill>
                  <a:srgbClr val="FFFFFF"/>
                </a:solidFill>
                <a:effectLst/>
                <a:uLnTx/>
                <a:uFillTx/>
                <a:latin typeface="Bogle Bold"/>
                <a:sym typeface="Bogle Bold"/>
              </a:rPr>
              <a:t> between pick up &amp; delivery:</a:t>
            </a:r>
          </a:p>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2400" b="1" i="0" u="none" strike="noStrike" kern="0" cap="all" spc="79" normalizeH="0" baseline="0" noProof="0" dirty="0">
                <a:ln>
                  <a:noFill/>
                </a:ln>
                <a:solidFill>
                  <a:srgbClr val="FFFFFF"/>
                </a:solidFill>
                <a:effectLst/>
                <a:uLnTx/>
                <a:uFillTx/>
                <a:latin typeface="Bogle Bold"/>
                <a:sym typeface="Bogle Bold"/>
              </a:rPr>
              <a:t>	friction in Online Ordering Experience for delivery</a:t>
            </a:r>
          </a:p>
        </p:txBody>
      </p:sp>
      <p:sp>
        <p:nvSpPr>
          <p:cNvPr id="8" name="TextBox 7">
            <a:extLst>
              <a:ext uri="{FF2B5EF4-FFF2-40B4-BE49-F238E27FC236}">
                <a16:creationId xmlns:a16="http://schemas.microsoft.com/office/drawing/2014/main" id="{7D925ABE-9002-A445-823F-0FBB5AB14B7F}"/>
              </a:ext>
            </a:extLst>
          </p:cNvPr>
          <p:cNvSpPr txBox="1"/>
          <p:nvPr/>
        </p:nvSpPr>
        <p:spPr>
          <a:xfrm>
            <a:off x="45907" y="1353502"/>
            <a:ext cx="3587731" cy="3323987"/>
          </a:xfrm>
          <a:prstGeom prst="rect">
            <a:avLst/>
          </a:prstGeom>
          <a:noFill/>
        </p:spPr>
        <p:txBody>
          <a:bodyPr wrap="square" rtlCol="0">
            <a:spAutoFit/>
          </a:bodyPr>
          <a:lstStyle/>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Fulfillment method defaults to pick up, must click in to discovery delivery option</a:t>
            </a: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Must add address in order to see whether you’re eligible for delivery </a:t>
            </a: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If not signed in when saving new address, have to re-enter same address once signed in</a:t>
            </a: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0" marR="0" lvl="0" indent="0" algn="l" defTabSz="60955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0" marR="0" lvl="0" indent="0" algn="l" defTabSz="60955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7E6E6"/>
              </a:solidFill>
              <a:effectLst/>
              <a:uLnTx/>
              <a:uFillTx/>
              <a:latin typeface="Bogle" panose="020B0503020203060203" pitchFamily="34" charset="77"/>
              <a:ea typeface="+mn-ea"/>
              <a:cs typeface="+mn-cs"/>
            </a:endParaRPr>
          </a:p>
        </p:txBody>
      </p:sp>
      <p:sp>
        <p:nvSpPr>
          <p:cNvPr id="10" name="TextBox 9">
            <a:extLst>
              <a:ext uri="{FF2B5EF4-FFF2-40B4-BE49-F238E27FC236}">
                <a16:creationId xmlns:a16="http://schemas.microsoft.com/office/drawing/2014/main" id="{5E79895E-FB86-D645-A4B7-3BB4A009753B}"/>
              </a:ext>
            </a:extLst>
          </p:cNvPr>
          <p:cNvSpPr txBox="1"/>
          <p:nvPr/>
        </p:nvSpPr>
        <p:spPr>
          <a:xfrm>
            <a:off x="8530819" y="1336060"/>
            <a:ext cx="3116868" cy="3108543"/>
          </a:xfrm>
          <a:prstGeom prst="rect">
            <a:avLst/>
          </a:prstGeom>
          <a:noFill/>
        </p:spPr>
        <p:txBody>
          <a:bodyPr wrap="square" rtlCol="0">
            <a:spAutoFit/>
          </a:bodyPr>
          <a:lstStyle>
            <a:defPPr>
              <a:defRPr lang="en-US"/>
            </a:defPPr>
            <a:lvl1pPr marL="380990" indent="-380990" defTabSz="609555">
              <a:buFont typeface="Arial" panose="020B0604020202020204" pitchFamily="34" charset="0"/>
              <a:buChar char="•"/>
              <a:defRPr sz="1400">
                <a:solidFill>
                  <a:schemeClr val="accent1">
                    <a:lumMod val="75000"/>
                  </a:schemeClr>
                </a:solidFill>
                <a:latin typeface="Graphik Extralight"/>
              </a:defRPr>
            </a:lvl1pPr>
          </a:lstStyle>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Don’t store phone number from checkout page to customer’s account for future orders</a:t>
            </a:r>
          </a:p>
          <a:p>
            <a:pPr marL="0" marR="0" lvl="0" indent="0" algn="l" defTabSz="609555"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Delivery instructions entered at checkout only save if place order (disappear if navigate away from page before placing order)</a:t>
            </a: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Don’t auto-populate phone number used for last delivery order on checkout page</a:t>
            </a: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7E6E6"/>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7E6E6"/>
              </a:solidFill>
              <a:effectLst/>
              <a:uLnTx/>
              <a:uFillTx/>
              <a:latin typeface="Bogle" panose="020B0503020203060203" pitchFamily="34" charset="77"/>
              <a:ea typeface="+mn-ea"/>
              <a:cs typeface="+mn-cs"/>
            </a:endParaRPr>
          </a:p>
        </p:txBody>
      </p:sp>
      <p:pic>
        <p:nvPicPr>
          <p:cNvPr id="15" name="Picture 14">
            <a:extLst>
              <a:ext uri="{FF2B5EF4-FFF2-40B4-BE49-F238E27FC236}">
                <a16:creationId xmlns:a16="http://schemas.microsoft.com/office/drawing/2014/main" id="{E0785440-764A-E243-BCCA-BB76D5494D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2499" y="5401672"/>
            <a:ext cx="2188566" cy="999128"/>
          </a:xfrm>
          <a:prstGeom prst="rect">
            <a:avLst/>
          </a:prstGeom>
        </p:spPr>
      </p:pic>
      <p:sp>
        <p:nvSpPr>
          <p:cNvPr id="16" name="TextBox 15">
            <a:extLst>
              <a:ext uri="{FF2B5EF4-FFF2-40B4-BE49-F238E27FC236}">
                <a16:creationId xmlns:a16="http://schemas.microsoft.com/office/drawing/2014/main" id="{08AD3B3D-BF20-F346-AD89-FB1B84F66DCA}"/>
              </a:ext>
            </a:extLst>
          </p:cNvPr>
          <p:cNvSpPr txBox="1"/>
          <p:nvPr/>
        </p:nvSpPr>
        <p:spPr>
          <a:xfrm>
            <a:off x="267122" y="731870"/>
            <a:ext cx="3657599" cy="379591"/>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1828858" rtl="0" eaLnBrk="1"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ogle" panose="020B0503020203060203" pitchFamily="34" charset="77"/>
                <a:ea typeface="+mn-ea"/>
                <a:cs typeface="+mn-cs"/>
                <a:sym typeface="Bogle Regular"/>
              </a:rPr>
              <a:t>Awareness of delivery</a:t>
            </a:r>
          </a:p>
        </p:txBody>
      </p:sp>
      <p:sp>
        <p:nvSpPr>
          <p:cNvPr id="17" name="TextBox 16">
            <a:extLst>
              <a:ext uri="{FF2B5EF4-FFF2-40B4-BE49-F238E27FC236}">
                <a16:creationId xmlns:a16="http://schemas.microsoft.com/office/drawing/2014/main" id="{920C1F7E-CF11-8244-88B5-CD089E1C1855}"/>
              </a:ext>
            </a:extLst>
          </p:cNvPr>
          <p:cNvSpPr txBox="1"/>
          <p:nvPr/>
        </p:nvSpPr>
        <p:spPr>
          <a:xfrm>
            <a:off x="8260454" y="731870"/>
            <a:ext cx="3657599" cy="379591"/>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1828858" rtl="0" eaLnBrk="1"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ogle" panose="020B0503020203060203" pitchFamily="34" charset="77"/>
                <a:ea typeface="+mn-ea"/>
                <a:cs typeface="+mn-cs"/>
                <a:sym typeface="Bogle Regular"/>
              </a:rPr>
              <a:t>Checkout</a:t>
            </a:r>
          </a:p>
        </p:txBody>
      </p:sp>
      <p:pic>
        <p:nvPicPr>
          <p:cNvPr id="28" name="Picture 27" descr="A screenshot of a cell phone&#10;&#10;Description automatically generated">
            <a:extLst>
              <a:ext uri="{FF2B5EF4-FFF2-40B4-BE49-F238E27FC236}">
                <a16:creationId xmlns:a16="http://schemas.microsoft.com/office/drawing/2014/main" id="{7A9167E9-6BEB-BA48-9F29-0AFFB68B192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56986"/>
          <a:stretch/>
        </p:blipFill>
        <p:spPr>
          <a:xfrm>
            <a:off x="4366674" y="4254105"/>
            <a:ext cx="1442177" cy="1937568"/>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A265B359-0F99-DC47-A416-E789ACD0013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79335" y="4262498"/>
            <a:ext cx="1948071" cy="1920782"/>
          </a:xfrm>
          <a:prstGeom prst="rect">
            <a:avLst/>
          </a:prstGeom>
        </p:spPr>
      </p:pic>
      <p:sp>
        <p:nvSpPr>
          <p:cNvPr id="32" name="TextBox 31">
            <a:extLst>
              <a:ext uri="{FF2B5EF4-FFF2-40B4-BE49-F238E27FC236}">
                <a16:creationId xmlns:a16="http://schemas.microsoft.com/office/drawing/2014/main" id="{14F9EECD-C1EC-4F40-A478-B68B5A85D6EB}"/>
              </a:ext>
            </a:extLst>
          </p:cNvPr>
          <p:cNvSpPr txBox="1"/>
          <p:nvPr/>
        </p:nvSpPr>
        <p:spPr>
          <a:xfrm>
            <a:off x="4263788" y="745201"/>
            <a:ext cx="3657599" cy="379591"/>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1828858" rtl="0" eaLnBrk="1"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Bogle" panose="020B0503020203060203" pitchFamily="34" charset="77"/>
                <a:ea typeface="+mn-ea"/>
                <a:cs typeface="+mn-cs"/>
                <a:sym typeface="Bogle Regular"/>
              </a:rPr>
              <a:t>Add address</a:t>
            </a:r>
          </a:p>
        </p:txBody>
      </p:sp>
      <p:sp>
        <p:nvSpPr>
          <p:cNvPr id="33" name="TextBox 32">
            <a:extLst>
              <a:ext uri="{FF2B5EF4-FFF2-40B4-BE49-F238E27FC236}">
                <a16:creationId xmlns:a16="http://schemas.microsoft.com/office/drawing/2014/main" id="{01BD3ECF-5D74-B940-ADCB-E0F41AFA7B5C}"/>
              </a:ext>
            </a:extLst>
          </p:cNvPr>
          <p:cNvSpPr txBox="1"/>
          <p:nvPr/>
        </p:nvSpPr>
        <p:spPr>
          <a:xfrm>
            <a:off x="4031404" y="1344219"/>
            <a:ext cx="3554895" cy="2893100"/>
          </a:xfrm>
          <a:prstGeom prst="rect">
            <a:avLst/>
          </a:prstGeom>
          <a:noFill/>
        </p:spPr>
        <p:txBody>
          <a:bodyPr wrap="square" rtlCol="0">
            <a:spAutoFit/>
          </a:bodyPr>
          <a:lstStyle/>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Phone number &amp; delivery notes required fields</a:t>
            </a: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“Add new address” buried below the fold if many delivery addresses saved to customer profile </a:t>
            </a: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Add address auto-fill only on web, not mobile apps</a:t>
            </a:r>
          </a:p>
          <a:p>
            <a:pPr marL="0" marR="0" lvl="0" indent="0" algn="l" defTabSz="60955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0" marR="0" lvl="0" indent="0" algn="l" defTabSz="60955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E7E6E6"/>
              </a:solidFill>
              <a:effectLst/>
              <a:uLnTx/>
              <a:uFillTx/>
              <a:latin typeface="Bogle" panose="020B0503020203060203" pitchFamily="34" charset="77"/>
              <a:ea typeface="+mn-ea"/>
              <a:cs typeface="+mn-cs"/>
            </a:endParaRPr>
          </a:p>
        </p:txBody>
      </p:sp>
    </p:spTree>
    <p:extLst>
      <p:ext uri="{BB962C8B-B14F-4D97-AF65-F5344CB8AC3E}">
        <p14:creationId xmlns:p14="http://schemas.microsoft.com/office/powerpoint/2010/main" val="386053630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8AF99B-8963-EF4B-86D9-A3866EF651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753" y="-50666"/>
            <a:ext cx="12372145" cy="6959331"/>
          </a:xfrm>
          <a:prstGeom prst="rect">
            <a:avLst/>
          </a:prstGeom>
        </p:spPr>
      </p:pic>
    </p:spTree>
    <p:extLst>
      <p:ext uri="{BB962C8B-B14F-4D97-AF65-F5344CB8AC3E}">
        <p14:creationId xmlns:p14="http://schemas.microsoft.com/office/powerpoint/2010/main" val="2029724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7A804-A570-BD40-98C3-8BF623B9C69F}"/>
              </a:ext>
            </a:extLst>
          </p:cNvPr>
          <p:cNvSpPr txBox="1">
            <a:spLocks/>
          </p:cNvSpPr>
          <p:nvPr/>
        </p:nvSpPr>
        <p:spPr>
          <a:xfrm>
            <a:off x="247348" y="139798"/>
            <a:ext cx="11703717" cy="47444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fontScale="70000" lnSpcReduction="20000"/>
          </a:bodyPr>
          <a:lstStyle>
            <a:lvl1pPr marL="0" marR="0" indent="0" algn="l" defTabSz="1219140" rtl="0" eaLnBrk="1" latinLnBrk="0" hangingPunct="1">
              <a:lnSpc>
                <a:spcPct val="100000"/>
              </a:lnSpc>
              <a:spcBef>
                <a:spcPts val="0"/>
              </a:spcBef>
              <a:spcAft>
                <a:spcPts val="0"/>
              </a:spcAft>
              <a:buClrTx/>
              <a:buSzTx/>
              <a:buFontTx/>
              <a:buNone/>
              <a:tabLst/>
              <a:defRPr sz="2400" b="1" i="0" u="none" strike="noStrike" cap="all" spc="79" baseline="0">
                <a:ln>
                  <a:noFill/>
                </a:ln>
                <a:solidFill>
                  <a:srgbClr val="FFFFFF"/>
                </a:solidFill>
                <a:uFillTx/>
                <a:latin typeface="Bogle Bold"/>
                <a:ea typeface="Bogle Bold"/>
                <a:cs typeface="Bogle Bold"/>
                <a:sym typeface="Bogle Bold"/>
              </a:defRPr>
            </a:lvl1pPr>
            <a:lvl2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2pPr>
            <a:lvl3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3pPr>
            <a:lvl4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4pPr>
            <a:lvl5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5pPr>
            <a:lvl6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6pPr>
            <a:lvl7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7pPr>
            <a:lvl8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8pPr>
            <a:lvl9pPr marL="0" marR="0" indent="0" algn="l" defTabSz="1219140" rtl="0" eaLnBrk="1" latinLnBrk="0" hangingPunct="1">
              <a:lnSpc>
                <a:spcPct val="100000"/>
              </a:lnSpc>
              <a:spcBef>
                <a:spcPts val="0"/>
              </a:spcBef>
              <a:spcAft>
                <a:spcPts val="0"/>
              </a:spcAft>
              <a:buClrTx/>
              <a:buSzTx/>
              <a:buFontTx/>
              <a:buNone/>
              <a:tabLst/>
              <a:defRPr sz="1951" b="0" i="0" u="none" strike="noStrike" cap="all" spc="79" baseline="0">
                <a:ln>
                  <a:noFill/>
                </a:ln>
                <a:solidFill>
                  <a:srgbClr val="FFFFFF"/>
                </a:solidFill>
                <a:uFillTx/>
                <a:latin typeface="Bogle Bold"/>
                <a:ea typeface="Bogle Bold"/>
                <a:cs typeface="Bogle Bold"/>
                <a:sym typeface="Bogle Bold"/>
              </a:defRPr>
            </a:lvl9p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2400" b="1" i="0" u="none" strike="noStrike" kern="0" cap="all" spc="79" normalizeH="0" baseline="0" noProof="0" dirty="0">
                <a:ln>
                  <a:noFill/>
                </a:ln>
                <a:solidFill>
                  <a:srgbClr val="FFFFFF"/>
                </a:solidFill>
                <a:effectLst/>
                <a:uLnTx/>
                <a:uFillTx/>
                <a:latin typeface="Bogle Bold"/>
                <a:sym typeface="Bogle Bold"/>
              </a:rPr>
              <a:t>LOT represents opportunity to:</a:t>
            </a:r>
          </a:p>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2400" b="1" i="0" u="none" strike="noStrike" kern="0" cap="all" spc="79" normalizeH="0" baseline="0" noProof="0" dirty="0">
                <a:ln>
                  <a:noFill/>
                </a:ln>
                <a:solidFill>
                  <a:srgbClr val="FFFFFF"/>
                </a:solidFill>
                <a:effectLst/>
                <a:uLnTx/>
                <a:uFillTx/>
                <a:latin typeface="Bogle Bold"/>
                <a:sym typeface="Bogle Bold"/>
              </a:rPr>
              <a:t>	1) optimize customer-driver handoff &amp; 2) improve delivery communication</a:t>
            </a:r>
          </a:p>
        </p:txBody>
      </p:sp>
      <p:sp>
        <p:nvSpPr>
          <p:cNvPr id="8" name="TextBox 7">
            <a:extLst>
              <a:ext uri="{FF2B5EF4-FFF2-40B4-BE49-F238E27FC236}">
                <a16:creationId xmlns:a16="http://schemas.microsoft.com/office/drawing/2014/main" id="{7D925ABE-9002-A445-823F-0FBB5AB14B7F}"/>
              </a:ext>
            </a:extLst>
          </p:cNvPr>
          <p:cNvSpPr txBox="1"/>
          <p:nvPr/>
        </p:nvSpPr>
        <p:spPr>
          <a:xfrm>
            <a:off x="980022" y="1170572"/>
            <a:ext cx="4449670" cy="2677656"/>
          </a:xfrm>
          <a:prstGeom prst="rect">
            <a:avLst/>
          </a:prstGeom>
          <a:noFill/>
        </p:spPr>
        <p:txBody>
          <a:bodyPr wrap="square" rtlCol="0">
            <a:spAutoFit/>
          </a:bodyPr>
          <a:lstStyle/>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Native iOS, Android and </a:t>
            </a:r>
            <a:r>
              <a:rPr kumimoji="0" lang="en-US" sz="1400" b="0" i="0" u="none" strike="noStrike" kern="1200" cap="none" spc="0" normalizeH="0" baseline="0" noProof="0" dirty="0" err="1">
                <a:ln>
                  <a:noFill/>
                </a:ln>
                <a:solidFill>
                  <a:prstClr val="white">
                    <a:lumMod val="50000"/>
                  </a:prstClr>
                </a:solidFill>
                <a:effectLst/>
                <a:uLnTx/>
                <a:uFillTx/>
                <a:latin typeface="Bogle" panose="020B0503020203060203" pitchFamily="34" charset="77"/>
                <a:ea typeface="+mn-ea"/>
                <a:cs typeface="+mn-cs"/>
              </a:rPr>
              <a:t>mWeb</a:t>
            </a: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 delivery tracking</a:t>
            </a: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Seamless integration across CSP providers and Spark delivery networks</a:t>
            </a:r>
          </a:p>
          <a:p>
            <a:pPr marL="0" marR="0" lvl="0" indent="0" algn="l" defTabSz="60955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30 second map refresh and ETA update</a:t>
            </a: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Push, SMS and email notifications when driver is on the way</a:t>
            </a:r>
          </a:p>
          <a:p>
            <a:pPr marL="838190" marR="0" lvl="1"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Email contains subs/nil pick information</a:t>
            </a: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p:txBody>
      </p:sp>
      <p:cxnSp>
        <p:nvCxnSpPr>
          <p:cNvPr id="9" name="Straight Connector 8">
            <a:extLst>
              <a:ext uri="{FF2B5EF4-FFF2-40B4-BE49-F238E27FC236}">
                <a16:creationId xmlns:a16="http://schemas.microsoft.com/office/drawing/2014/main" id="{87B4BE7B-7CB6-8249-8AD7-F99AFCE15C95}"/>
              </a:ext>
            </a:extLst>
          </p:cNvPr>
          <p:cNvCxnSpPr>
            <a:cxnSpLocks/>
          </p:cNvCxnSpPr>
          <p:nvPr/>
        </p:nvCxnSpPr>
        <p:spPr>
          <a:xfrm>
            <a:off x="6092588" y="918912"/>
            <a:ext cx="0" cy="4837719"/>
          </a:xfrm>
          <a:prstGeom prst="line">
            <a:avLst/>
          </a:prstGeom>
          <a:ln>
            <a:solidFill>
              <a:srgbClr val="37569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E79895E-FB86-D645-A4B7-3BB4A009753B}"/>
              </a:ext>
            </a:extLst>
          </p:cNvPr>
          <p:cNvSpPr txBox="1"/>
          <p:nvPr/>
        </p:nvSpPr>
        <p:spPr>
          <a:xfrm>
            <a:off x="6739882" y="1170570"/>
            <a:ext cx="5175682" cy="2677656"/>
          </a:xfrm>
          <a:prstGeom prst="rect">
            <a:avLst/>
          </a:prstGeom>
          <a:noFill/>
        </p:spPr>
        <p:txBody>
          <a:bodyPr wrap="square" rtlCol="0">
            <a:spAutoFit/>
          </a:bodyPr>
          <a:lstStyle>
            <a:defPPr>
              <a:defRPr lang="en-US"/>
            </a:defPPr>
            <a:lvl1pPr marL="380990" indent="-380990" defTabSz="609555">
              <a:buFont typeface="Arial" panose="020B0604020202020204" pitchFamily="34" charset="0"/>
              <a:buChar char="•"/>
              <a:defRPr sz="1400">
                <a:solidFill>
                  <a:schemeClr val="accent1">
                    <a:lumMod val="75000"/>
                  </a:schemeClr>
                </a:solidFill>
                <a:latin typeface="Graphik Extralight"/>
              </a:defRPr>
            </a:lvl1pPr>
          </a:lstStyle>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Reduce map refresh to real-time / smooth out driver path on FE</a:t>
            </a:r>
          </a:p>
          <a:p>
            <a:pPr marL="0" marR="0" lvl="0" indent="0" algn="l" defTabSz="609555"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Increase engagement with LOT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Analytics/usage data to measure performance and identify opportunities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380990" marR="0" lvl="0" indent="-380990" algn="l" defTabSz="6095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Optimize customer/driver handoff experience through increased transparency and communication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rPr>
              <a:t>Customer/driver contact capabilities </a:t>
            </a:r>
          </a:p>
          <a:p>
            <a:pPr marL="0" marR="0" lvl="0" indent="0" algn="l" defTabSz="609555"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a:p>
            <a:pPr marL="0" marR="0" lvl="0" indent="0" algn="l" defTabSz="609555"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lumMod val="50000"/>
                </a:prstClr>
              </a:solidFill>
              <a:effectLst/>
              <a:uLnTx/>
              <a:uFillTx/>
              <a:latin typeface="Bogle" panose="020B0503020203060203" pitchFamily="34" charset="77"/>
              <a:ea typeface="+mn-ea"/>
              <a:cs typeface="+mn-cs"/>
            </a:endParaRPr>
          </a:p>
        </p:txBody>
      </p:sp>
      <p:pic>
        <p:nvPicPr>
          <p:cNvPr id="15" name="Picture 14">
            <a:extLst>
              <a:ext uri="{FF2B5EF4-FFF2-40B4-BE49-F238E27FC236}">
                <a16:creationId xmlns:a16="http://schemas.microsoft.com/office/drawing/2014/main" id="{E0785440-764A-E243-BCCA-BB76D5494D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62499" y="5334000"/>
            <a:ext cx="2188566" cy="999128"/>
          </a:xfrm>
          <a:prstGeom prst="rect">
            <a:avLst/>
          </a:prstGeom>
        </p:spPr>
      </p:pic>
      <p:sp>
        <p:nvSpPr>
          <p:cNvPr id="16" name="TextBox 15">
            <a:extLst>
              <a:ext uri="{FF2B5EF4-FFF2-40B4-BE49-F238E27FC236}">
                <a16:creationId xmlns:a16="http://schemas.microsoft.com/office/drawing/2014/main" id="{08AD3B3D-BF20-F346-AD89-FB1B84F66DCA}"/>
              </a:ext>
            </a:extLst>
          </p:cNvPr>
          <p:cNvSpPr txBox="1"/>
          <p:nvPr/>
        </p:nvSpPr>
        <p:spPr>
          <a:xfrm>
            <a:off x="1186422" y="713330"/>
            <a:ext cx="3657599" cy="379591"/>
          </a:xfrm>
          <a:prstGeom prst="rect">
            <a:avLst/>
          </a:prstGeom>
          <a:solidFill>
            <a:srgbClr val="FFC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1828858" rtl="0" eaLnBrk="1"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Bogle" panose="020B0503020203060203" pitchFamily="34" charset="77"/>
                <a:ea typeface="+mn-ea"/>
                <a:cs typeface="+mn-cs"/>
                <a:sym typeface="Bogle Regular"/>
              </a:rPr>
              <a:t>Current Capabilities</a:t>
            </a:r>
          </a:p>
        </p:txBody>
      </p:sp>
      <p:sp>
        <p:nvSpPr>
          <p:cNvPr id="17" name="TextBox 16">
            <a:extLst>
              <a:ext uri="{FF2B5EF4-FFF2-40B4-BE49-F238E27FC236}">
                <a16:creationId xmlns:a16="http://schemas.microsoft.com/office/drawing/2014/main" id="{920C1F7E-CF11-8244-88B5-CD089E1C1855}"/>
              </a:ext>
            </a:extLst>
          </p:cNvPr>
          <p:cNvSpPr txBox="1"/>
          <p:nvPr/>
        </p:nvSpPr>
        <p:spPr>
          <a:xfrm>
            <a:off x="7508851" y="713329"/>
            <a:ext cx="3657599" cy="379591"/>
          </a:xfrm>
          <a:prstGeom prst="rect">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1828858" rtl="0" eaLnBrk="1"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Bogle" panose="020B0503020203060203" pitchFamily="34" charset="77"/>
                <a:ea typeface="+mn-ea"/>
                <a:cs typeface="+mn-cs"/>
                <a:sym typeface="Bogle Regular"/>
              </a:rPr>
              <a:t>Future Priorities</a:t>
            </a:r>
          </a:p>
        </p:txBody>
      </p:sp>
      <p:pic>
        <p:nvPicPr>
          <p:cNvPr id="3" name="Picture 2" descr="A screenshot of a cell phone&#10;&#10;Description automatically generated">
            <a:extLst>
              <a:ext uri="{FF2B5EF4-FFF2-40B4-BE49-F238E27FC236}">
                <a16:creationId xmlns:a16="http://schemas.microsoft.com/office/drawing/2014/main" id="{7A0E074D-B3B4-7F4E-A9EC-4E2E90E8232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73547" y="3925880"/>
            <a:ext cx="1812653" cy="1103320"/>
          </a:xfrm>
          <a:prstGeom prst="rect">
            <a:avLst/>
          </a:prstGeom>
          <a:ln>
            <a:solidFill>
              <a:schemeClr val="bg1">
                <a:lumMod val="50000"/>
              </a:schemeClr>
            </a:solidFill>
          </a:ln>
        </p:spPr>
      </p:pic>
      <p:pic>
        <p:nvPicPr>
          <p:cNvPr id="6" name="Picture 5" descr="A close up of a map&#10;&#10;Description automatically generated">
            <a:extLst>
              <a:ext uri="{FF2B5EF4-FFF2-40B4-BE49-F238E27FC236}">
                <a16:creationId xmlns:a16="http://schemas.microsoft.com/office/drawing/2014/main" id="{09A206B9-E0CF-F14D-91E9-E96A3BB391F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126" y="3704002"/>
            <a:ext cx="1356414" cy="2411403"/>
          </a:xfrm>
          <a:prstGeom prst="rect">
            <a:avLst/>
          </a:prstGeom>
          <a:ln>
            <a:solidFill>
              <a:schemeClr val="bg1">
                <a:lumMod val="50000"/>
              </a:schemeClr>
            </a:solidFill>
          </a:ln>
        </p:spPr>
      </p:pic>
      <p:pic>
        <p:nvPicPr>
          <p:cNvPr id="11" name="Picture 10" descr="A screenshot of a cell phone&#10;&#10;Description automatically generated">
            <a:extLst>
              <a:ext uri="{FF2B5EF4-FFF2-40B4-BE49-F238E27FC236}">
                <a16:creationId xmlns:a16="http://schemas.microsoft.com/office/drawing/2014/main" id="{038A64C6-E913-9D4F-8554-975515A5A7D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35586" y="3733268"/>
            <a:ext cx="1356414" cy="2411402"/>
          </a:xfrm>
          <a:prstGeom prst="rect">
            <a:avLst/>
          </a:prstGeom>
          <a:ln>
            <a:solidFill>
              <a:schemeClr val="bg1">
                <a:lumMod val="50000"/>
              </a:schemeClr>
            </a:solidFill>
          </a:ln>
        </p:spPr>
      </p:pic>
    </p:spTree>
    <p:extLst>
      <p:ext uri="{BB962C8B-B14F-4D97-AF65-F5344CB8AC3E}">
        <p14:creationId xmlns:p14="http://schemas.microsoft.com/office/powerpoint/2010/main" val="237662296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460" y="163050"/>
            <a:ext cx="10972800" cy="628529"/>
          </a:xfrm>
        </p:spPr>
        <p:txBody>
          <a:bodyPr>
            <a:normAutofit fontScale="90000"/>
          </a:bodyPr>
          <a:lstStyle/>
          <a:p>
            <a:r>
              <a:rPr lang="en-IN" b="1" dirty="0">
                <a:latin typeface="Bogle" panose="020B0503020203060203" pitchFamily="34" charset="77"/>
              </a:rPr>
              <a:t>Key customer satisfaction and operational metrics impacting delivery NPS</a:t>
            </a:r>
          </a:p>
        </p:txBody>
      </p:sp>
      <p:sp>
        <p:nvSpPr>
          <p:cNvPr id="23" name="Rectangle 22">
            <a:extLst>
              <a:ext uri="{FF2B5EF4-FFF2-40B4-BE49-F238E27FC236}">
                <a16:creationId xmlns:a16="http://schemas.microsoft.com/office/drawing/2014/main" id="{7CC13E1F-C857-4A20-8BA8-360A38670F17}"/>
              </a:ext>
            </a:extLst>
          </p:cNvPr>
          <p:cNvSpPr/>
          <p:nvPr/>
        </p:nvSpPr>
        <p:spPr>
          <a:xfrm>
            <a:off x="3704749" y="6428840"/>
            <a:ext cx="6465489" cy="25654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67" b="0" i="1"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7K orders with NPS responses ;Time period – 201801-201842 ;Data Source OET &amp; Transactional Data</a:t>
            </a:r>
            <a:endParaRPr kumimoji="0" lang="en-US" sz="1067" b="0" i="1"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endParaRPr>
          </a:p>
        </p:txBody>
      </p:sp>
      <p:grpSp>
        <p:nvGrpSpPr>
          <p:cNvPr id="9" name="Group 8">
            <a:extLst>
              <a:ext uri="{FF2B5EF4-FFF2-40B4-BE49-F238E27FC236}">
                <a16:creationId xmlns:a16="http://schemas.microsoft.com/office/drawing/2014/main" id="{AC272B55-DB78-4D39-B593-A211F58AA038}"/>
              </a:ext>
            </a:extLst>
          </p:cNvPr>
          <p:cNvGrpSpPr/>
          <p:nvPr/>
        </p:nvGrpSpPr>
        <p:grpSpPr>
          <a:xfrm>
            <a:off x="152849" y="4726298"/>
            <a:ext cx="523220" cy="1313284"/>
            <a:chOff x="112697" y="3067291"/>
            <a:chExt cx="392415" cy="1562582"/>
          </a:xfrm>
        </p:grpSpPr>
        <p:sp>
          <p:nvSpPr>
            <p:cNvPr id="3" name="Left Bracket 2">
              <a:extLst>
                <a:ext uri="{FF2B5EF4-FFF2-40B4-BE49-F238E27FC236}">
                  <a16:creationId xmlns:a16="http://schemas.microsoft.com/office/drawing/2014/main" id="{E472D748-6494-42A9-9B82-6FE6B6733DA7}"/>
                </a:ext>
              </a:extLst>
            </p:cNvPr>
            <p:cNvSpPr/>
            <p:nvPr/>
          </p:nvSpPr>
          <p:spPr bwMode="auto">
            <a:xfrm>
              <a:off x="312516" y="3067291"/>
              <a:ext cx="115747" cy="1562582"/>
            </a:xfrm>
            <a:prstGeom prst="leftBracket">
              <a:avLst/>
            </a:prstGeom>
            <a:noFill/>
            <a:ln w="12700" cap="flat" cmpd="sng" algn="ctr">
              <a:solidFill>
                <a:schemeClr val="accent1"/>
              </a:solidFill>
              <a:prstDash val="solid"/>
              <a:round/>
              <a:headEnd type="none" w="sm" len="sm"/>
              <a:tailEnd type="none" w="sm" len="sm"/>
            </a:ln>
            <a:effectLst/>
          </p:spPr>
          <p:txBody>
            <a:bodyPr vert="horz" wrap="square" lIns="121920" tIns="60960" rIns="121920" bIns="6096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Arial" charset="0"/>
                <a:ea typeface="+mn-ea"/>
                <a:cs typeface="+mn-cs"/>
              </a:endParaRPr>
            </a:p>
          </p:txBody>
        </p:sp>
        <p:sp>
          <p:nvSpPr>
            <p:cNvPr id="6" name="TextBox 5">
              <a:extLst>
                <a:ext uri="{FF2B5EF4-FFF2-40B4-BE49-F238E27FC236}">
                  <a16:creationId xmlns:a16="http://schemas.microsoft.com/office/drawing/2014/main" id="{B571CC56-98DD-4757-8110-C0876DCA0534}"/>
                </a:ext>
              </a:extLst>
            </p:cNvPr>
            <p:cNvSpPr txBox="1"/>
            <p:nvPr/>
          </p:nvSpPr>
          <p:spPr>
            <a:xfrm rot="16200000">
              <a:off x="-296213" y="3652373"/>
              <a:ext cx="1210236" cy="392415"/>
            </a:xfrm>
            <a:prstGeom prst="rect">
              <a:avLst/>
            </a:prstGeom>
            <a:solidFill>
              <a:schemeClr val="bg1"/>
            </a:solidFill>
          </p:spPr>
          <p:txBody>
            <a:bodyPr wrap="square" rtlCol="0">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Operational Metrics</a:t>
              </a:r>
            </a:p>
          </p:txBody>
        </p:sp>
      </p:grpSp>
      <p:grpSp>
        <p:nvGrpSpPr>
          <p:cNvPr id="10" name="Group 9">
            <a:extLst>
              <a:ext uri="{FF2B5EF4-FFF2-40B4-BE49-F238E27FC236}">
                <a16:creationId xmlns:a16="http://schemas.microsoft.com/office/drawing/2014/main" id="{EAADDEA8-0851-413C-B439-1DFC803E3290}"/>
              </a:ext>
            </a:extLst>
          </p:cNvPr>
          <p:cNvGrpSpPr/>
          <p:nvPr/>
        </p:nvGrpSpPr>
        <p:grpSpPr>
          <a:xfrm>
            <a:off x="152850" y="1980730"/>
            <a:ext cx="523220" cy="2572423"/>
            <a:chOff x="40034" y="1504709"/>
            <a:chExt cx="392415" cy="1273215"/>
          </a:xfrm>
        </p:grpSpPr>
        <p:sp>
          <p:nvSpPr>
            <p:cNvPr id="7" name="Left Bracket 6">
              <a:extLst>
                <a:ext uri="{FF2B5EF4-FFF2-40B4-BE49-F238E27FC236}">
                  <a16:creationId xmlns:a16="http://schemas.microsoft.com/office/drawing/2014/main" id="{7D5E1961-33FB-4E2D-887D-5689E29FFAF5}"/>
                </a:ext>
              </a:extLst>
            </p:cNvPr>
            <p:cNvSpPr/>
            <p:nvPr/>
          </p:nvSpPr>
          <p:spPr bwMode="auto">
            <a:xfrm>
              <a:off x="228216" y="1504709"/>
              <a:ext cx="115747" cy="1273215"/>
            </a:xfrm>
            <a:prstGeom prst="leftBracket">
              <a:avLst/>
            </a:prstGeom>
            <a:noFill/>
            <a:ln w="12700" cap="flat" cmpd="sng" algn="ctr">
              <a:solidFill>
                <a:schemeClr val="accent3"/>
              </a:solidFill>
              <a:prstDash val="solid"/>
              <a:round/>
              <a:headEnd type="none" w="sm" len="sm"/>
              <a:tailEnd type="none" w="sm" len="sm"/>
            </a:ln>
            <a:effectLst/>
          </p:spPr>
          <p:txBody>
            <a:bodyPr vert="horz" wrap="square" lIns="121920" tIns="60960" rIns="121920" bIns="6096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A5A5A5"/>
                </a:solidFill>
                <a:effectLst/>
                <a:uLnTx/>
                <a:uFillTx/>
                <a:latin typeface="Arial" charset="0"/>
                <a:ea typeface="+mn-ea"/>
                <a:cs typeface="+mn-cs"/>
              </a:endParaRPr>
            </a:p>
          </p:txBody>
        </p:sp>
        <p:sp>
          <p:nvSpPr>
            <p:cNvPr id="11" name="TextBox 10">
              <a:extLst>
                <a:ext uri="{FF2B5EF4-FFF2-40B4-BE49-F238E27FC236}">
                  <a16:creationId xmlns:a16="http://schemas.microsoft.com/office/drawing/2014/main" id="{1A3E8B45-137E-493D-9CC4-061D258BD498}"/>
                </a:ext>
              </a:extLst>
            </p:cNvPr>
            <p:cNvSpPr txBox="1"/>
            <p:nvPr/>
          </p:nvSpPr>
          <p:spPr>
            <a:xfrm rot="16200000">
              <a:off x="-210610" y="1941909"/>
              <a:ext cx="893704" cy="392415"/>
            </a:xfrm>
            <a:prstGeom prst="rect">
              <a:avLst/>
            </a:prstGeom>
            <a:solidFill>
              <a:schemeClr val="bg1"/>
            </a:solidFill>
          </p:spPr>
          <p:txBody>
            <a:bodyPr wrap="square" rtlCol="0">
              <a:spAutoFit/>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5A5A5"/>
                  </a:solidFill>
                  <a:effectLst/>
                  <a:uLnTx/>
                  <a:uFillTx/>
                  <a:latin typeface="Segoe UI" panose="020B0502040204020203" pitchFamily="34" charset="0"/>
                  <a:ea typeface="+mn-ea"/>
                  <a:cs typeface="Segoe UI" panose="020B0502040204020203" pitchFamily="34" charset="0"/>
                </a:rPr>
                <a:t>Customer Satisfaction Metrics (OET)</a:t>
              </a:r>
            </a:p>
          </p:txBody>
        </p:sp>
      </p:grpSp>
      <p:graphicFrame>
        <p:nvGraphicFramePr>
          <p:cNvPr id="12" name="Table 11">
            <a:extLst>
              <a:ext uri="{FF2B5EF4-FFF2-40B4-BE49-F238E27FC236}">
                <a16:creationId xmlns:a16="http://schemas.microsoft.com/office/drawing/2014/main" id="{02E97BEA-BF8A-4FD6-86F5-9C578E287DFF}"/>
              </a:ext>
            </a:extLst>
          </p:cNvPr>
          <p:cNvGraphicFramePr>
            <a:graphicFrameLocks noGrp="1"/>
          </p:cNvGraphicFramePr>
          <p:nvPr>
            <p:extLst/>
          </p:nvPr>
        </p:nvGraphicFramePr>
        <p:xfrm>
          <a:off x="829274" y="818418"/>
          <a:ext cx="10531153" cy="5221164"/>
        </p:xfrm>
        <a:graphic>
          <a:graphicData uri="http://schemas.openxmlformats.org/drawingml/2006/table">
            <a:tbl>
              <a:tblPr firstRow="1" bandRow="1">
                <a:tableStyleId>{5C22544A-7EE6-4342-B048-85BDC9FD1C3A}</a:tableStyleId>
              </a:tblPr>
              <a:tblGrid>
                <a:gridCol w="2713213">
                  <a:extLst>
                    <a:ext uri="{9D8B030D-6E8A-4147-A177-3AD203B41FA5}">
                      <a16:colId xmlns:a16="http://schemas.microsoft.com/office/drawing/2014/main" val="1158438183"/>
                    </a:ext>
                  </a:extLst>
                </a:gridCol>
                <a:gridCol w="3120255">
                  <a:extLst>
                    <a:ext uri="{9D8B030D-6E8A-4147-A177-3AD203B41FA5}">
                      <a16:colId xmlns:a16="http://schemas.microsoft.com/office/drawing/2014/main" val="2558261939"/>
                    </a:ext>
                  </a:extLst>
                </a:gridCol>
                <a:gridCol w="2837816">
                  <a:extLst>
                    <a:ext uri="{9D8B030D-6E8A-4147-A177-3AD203B41FA5}">
                      <a16:colId xmlns:a16="http://schemas.microsoft.com/office/drawing/2014/main" val="2888755203"/>
                    </a:ext>
                  </a:extLst>
                </a:gridCol>
                <a:gridCol w="1859869">
                  <a:extLst>
                    <a:ext uri="{9D8B030D-6E8A-4147-A177-3AD203B41FA5}">
                      <a16:colId xmlns:a16="http://schemas.microsoft.com/office/drawing/2014/main" val="3976237124"/>
                    </a:ext>
                  </a:extLst>
                </a:gridCol>
              </a:tblGrid>
              <a:tr h="1113015">
                <a:tc>
                  <a:txBody>
                    <a:bodyPr/>
                    <a:lstStyle/>
                    <a:p>
                      <a:pPr algn="ctr"/>
                      <a:endParaRPr lang="en-US" sz="1600" b="1" kern="1200" dirty="0">
                        <a:solidFill>
                          <a:schemeClr val="bg1">
                            <a:lumMod val="50000"/>
                          </a:schemeClr>
                        </a:solidFill>
                        <a:latin typeface="+mn-lt"/>
                        <a:ea typeface="+mn-ea"/>
                        <a:cs typeface="+mn-cs"/>
                      </a:endParaRPr>
                    </a:p>
                  </a:txBody>
                  <a:tcPr marL="162560" marR="162560" marT="81280" marB="812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Current Average</a:t>
                      </a:r>
                      <a:br>
                        <a:rPr lang="en-US" sz="1600" b="1" dirty="0">
                          <a:solidFill>
                            <a:schemeClr val="bg1">
                              <a:lumMod val="50000"/>
                            </a:schemeClr>
                          </a:solidFill>
                        </a:rPr>
                      </a:br>
                      <a:r>
                        <a:rPr lang="en-US" sz="1600" b="1" dirty="0">
                          <a:solidFill>
                            <a:schemeClr val="bg1">
                              <a:lumMod val="50000"/>
                            </a:schemeClr>
                          </a:solidFill>
                        </a:rPr>
                        <a:t> Value</a:t>
                      </a:r>
                      <a:endPar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endParaRPr>
                    </a:p>
                  </a:txBody>
                  <a:tcPr marL="162560" marR="162560" marT="81280" marB="812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en-IN" sz="1600" b="1" kern="1200" dirty="0">
                          <a:solidFill>
                            <a:schemeClr val="bg1">
                              <a:lumMod val="50000"/>
                            </a:schemeClr>
                          </a:solidFill>
                          <a:latin typeface="+mn-lt"/>
                          <a:ea typeface="+mn-ea"/>
                          <a:cs typeface="+mn-cs"/>
                        </a:rPr>
                        <a:t>Simulated Change </a:t>
                      </a:r>
                    </a:p>
                    <a:p>
                      <a:pPr algn="ctr" fontAlgn="b"/>
                      <a:r>
                        <a:rPr lang="en-IN" sz="1600" b="0" i="0" u="none" strike="noStrike" dirty="0">
                          <a:solidFill>
                            <a:schemeClr val="bg1">
                              <a:lumMod val="50000"/>
                            </a:schemeClr>
                          </a:solidFill>
                          <a:effectLst/>
                          <a:latin typeface="Segoe UI" panose="020B0502040204020203" pitchFamily="34" charset="0"/>
                          <a:cs typeface="Segoe UI" panose="020B0502040204020203" pitchFamily="34" charset="0"/>
                        </a:rPr>
                        <a:t>(w/ no</a:t>
                      </a:r>
                      <a:r>
                        <a:rPr lang="en-IN" sz="1600" b="0" i="0" u="none" strike="noStrike" baseline="0" dirty="0">
                          <a:solidFill>
                            <a:schemeClr val="bg1">
                              <a:lumMod val="50000"/>
                            </a:schemeClr>
                          </a:solidFill>
                          <a:effectLst/>
                          <a:latin typeface="Segoe UI" panose="020B0502040204020203" pitchFamily="34" charset="0"/>
                          <a:cs typeface="Segoe UI" panose="020B0502040204020203" pitchFamily="34" charset="0"/>
                        </a:rPr>
                        <a:t> change in other factors)</a:t>
                      </a:r>
                      <a:endParaRPr lang="en-IN" sz="1600" b="0" i="0" u="none" strike="noStrike" dirty="0">
                        <a:solidFill>
                          <a:schemeClr val="bg1">
                            <a:lumMod val="50000"/>
                          </a:schemeClr>
                        </a:solidFill>
                        <a:effectLst/>
                        <a:latin typeface="Segoe UI" panose="020B0502040204020203" pitchFamily="34" charset="0"/>
                        <a:cs typeface="Segoe UI" panose="020B0502040204020203" pitchFamily="34" charset="0"/>
                      </a:endParaRPr>
                    </a:p>
                  </a:txBody>
                  <a:tcPr marL="162560" marR="162560" marT="81280" marB="812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chemeClr val="bg1">
                              <a:lumMod val="50000"/>
                            </a:schemeClr>
                          </a:solidFill>
                        </a:rPr>
                        <a:t>Modeled Impact on NPS</a:t>
                      </a:r>
                    </a:p>
                  </a:txBody>
                  <a:tcPr marL="162560" marR="162560" marT="81280" marB="812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0246752"/>
                  </a:ext>
                </a:extLst>
              </a:tr>
              <a:tr h="456461">
                <a:tc>
                  <a:txBody>
                    <a:bodyPr/>
                    <a:lstStyle/>
                    <a:p>
                      <a:pPr marL="0" algn="l"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Website/App Satisfaction</a:t>
                      </a:r>
                    </a:p>
                  </a:txBody>
                  <a:tcPr marL="16933" marR="16933" marT="1693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8.9</a:t>
                      </a:r>
                    </a:p>
                  </a:txBody>
                  <a:tcPr marL="16933" marR="16933" marT="1693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-0.2 to +0.2</a:t>
                      </a:r>
                    </a:p>
                  </a:txBody>
                  <a:tcPr marL="16933" marR="16933" marT="1693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a:solidFill>
                            <a:schemeClr val="bg1">
                              <a:lumMod val="50000"/>
                            </a:schemeClr>
                          </a:solidFill>
                          <a:effectLst/>
                          <a:latin typeface="Segoe UI" panose="020B0502040204020203" pitchFamily="34" charset="0"/>
                          <a:ea typeface="+mn-ea"/>
                          <a:cs typeface="Segoe UI" panose="020B0502040204020203" pitchFamily="34" charset="0"/>
                        </a:rPr>
                        <a:t>-0.9 to 0.9</a:t>
                      </a:r>
                    </a:p>
                  </a:txBody>
                  <a:tcPr marL="16933" marR="16933" marT="16933"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1013480"/>
                  </a:ext>
                </a:extLst>
              </a:tr>
              <a:tr h="456461">
                <a:tc>
                  <a:txBody>
                    <a:bodyPr/>
                    <a:lstStyle/>
                    <a:p>
                      <a:pPr marL="0" algn="l" defTabSz="914400" rtl="0" eaLnBrk="1" fontAlgn="b" latinLnBrk="0" hangingPunct="1"/>
                      <a:r>
                        <a:rPr lang="en-US" sz="1600" b="1"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Delivery Communication</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1"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8.7</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1"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-0.2 to +0.2</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1"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-0.9 to 0.6</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49929052"/>
                  </a:ext>
                </a:extLst>
              </a:tr>
              <a:tr h="456461">
                <a:tc>
                  <a:txBody>
                    <a:bodyPr/>
                    <a:lstStyle/>
                    <a:p>
                      <a:pPr marL="0" algn="l"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Delivery Product Availability</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8.5</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a:solidFill>
                            <a:schemeClr val="bg1">
                              <a:lumMod val="50000"/>
                            </a:schemeClr>
                          </a:solidFill>
                          <a:effectLst/>
                          <a:latin typeface="Segoe UI" panose="020B0502040204020203" pitchFamily="34" charset="0"/>
                          <a:ea typeface="+mn-ea"/>
                          <a:cs typeface="Segoe UI" panose="020B0502040204020203" pitchFamily="34" charset="0"/>
                        </a:rPr>
                        <a:t>-0.2 to +0.2</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-0.7 to 0.8</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7204907"/>
                  </a:ext>
                </a:extLst>
              </a:tr>
              <a:tr h="456461">
                <a:tc>
                  <a:txBody>
                    <a:bodyPr/>
                    <a:lstStyle/>
                    <a:p>
                      <a:pPr marL="0" algn="l"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Delivery Product Quality</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9.0</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a:solidFill>
                            <a:schemeClr val="bg1">
                              <a:lumMod val="50000"/>
                            </a:schemeClr>
                          </a:solidFill>
                          <a:effectLst/>
                          <a:latin typeface="Segoe UI" panose="020B0502040204020203" pitchFamily="34" charset="0"/>
                          <a:ea typeface="+mn-ea"/>
                          <a:cs typeface="Segoe UI" panose="020B0502040204020203" pitchFamily="34" charset="0"/>
                        </a:rPr>
                        <a:t>-0.2 to +0.2</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-0.9 to 1.0</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1009132"/>
                  </a:ext>
                </a:extLst>
              </a:tr>
              <a:tr h="456461">
                <a:tc>
                  <a:txBody>
                    <a:bodyPr/>
                    <a:lstStyle/>
                    <a:p>
                      <a:pPr marL="0" algn="l"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Delivery Substitution Rating</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8.9</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a:solidFill>
                            <a:schemeClr val="bg1">
                              <a:lumMod val="50000"/>
                            </a:schemeClr>
                          </a:solidFill>
                          <a:effectLst/>
                          <a:latin typeface="Segoe UI" panose="020B0502040204020203" pitchFamily="34" charset="0"/>
                          <a:ea typeface="+mn-ea"/>
                          <a:cs typeface="Segoe UI" panose="020B0502040204020203" pitchFamily="34" charset="0"/>
                        </a:rPr>
                        <a:t>-0.2 to +0.2</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-0.1 to 0.1</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5275375"/>
                  </a:ext>
                </a:extLst>
              </a:tr>
              <a:tr h="456461">
                <a:tc>
                  <a:txBody>
                    <a:bodyPr/>
                    <a:lstStyle/>
                    <a:p>
                      <a:pPr marL="0" algn="l"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Delivery Friendliness</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9.2</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a:solidFill>
                            <a:schemeClr val="bg1">
                              <a:lumMod val="50000"/>
                            </a:schemeClr>
                          </a:solidFill>
                          <a:effectLst/>
                          <a:latin typeface="Segoe UI" panose="020B0502040204020203" pitchFamily="34" charset="0"/>
                          <a:ea typeface="+mn-ea"/>
                          <a:cs typeface="Segoe UI" panose="020B0502040204020203" pitchFamily="34" charset="0"/>
                        </a:rPr>
                        <a:t>-0.2 to +0.2</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-0.5 to 0.5</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6198956"/>
                  </a:ext>
                </a:extLst>
              </a:tr>
              <a:tr h="456461">
                <a:tc>
                  <a:txBody>
                    <a:bodyPr/>
                    <a:lstStyle/>
                    <a:p>
                      <a:pPr marL="0" algn="l" defTabSz="914400" rtl="0" eaLnBrk="1" fontAlgn="b" latinLnBrk="0" hangingPunct="1"/>
                      <a:r>
                        <a:rPr lang="en-US" sz="1600" b="1"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Pre Sub Rate</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1"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93%</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1"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-3% to +3%</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1"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-1.5 to 0.5</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6746066"/>
                  </a:ext>
                </a:extLst>
              </a:tr>
              <a:tr h="456461">
                <a:tc>
                  <a:txBody>
                    <a:bodyPr/>
                    <a:lstStyle/>
                    <a:p>
                      <a:pPr marL="0" algn="l"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Driver Wait time</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8.7</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-2 mins to +2 mins</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0.5 to -0.4</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94832029"/>
                  </a:ext>
                </a:extLst>
              </a:tr>
              <a:tr h="456461">
                <a:tc>
                  <a:txBody>
                    <a:bodyPr/>
                    <a:lstStyle/>
                    <a:p>
                      <a:pPr marL="0" algn="l"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Complaint Rate</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9%</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-6% to +6%</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b" latinLnBrk="0" hangingPunct="1"/>
                      <a:r>
                        <a:rPr lang="en-IN" sz="1600" b="0" i="0" u="none" strike="noStrike" kern="1200" dirty="0">
                          <a:solidFill>
                            <a:schemeClr val="bg1">
                              <a:lumMod val="50000"/>
                            </a:schemeClr>
                          </a:solidFill>
                          <a:effectLst/>
                          <a:latin typeface="Segoe UI" panose="020B0502040204020203" pitchFamily="34" charset="0"/>
                          <a:ea typeface="+mn-ea"/>
                          <a:cs typeface="Segoe UI" panose="020B0502040204020203" pitchFamily="34" charset="0"/>
                        </a:rPr>
                        <a:t>0.4 to -0.3</a:t>
                      </a:r>
                    </a:p>
                  </a:txBody>
                  <a:tcPr marL="16933" marR="16933" marT="1693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1246849"/>
                  </a:ext>
                </a:extLst>
              </a:tr>
            </a:tbl>
          </a:graphicData>
        </a:graphic>
      </p:graphicFrame>
      <p:pic>
        <p:nvPicPr>
          <p:cNvPr id="5" name="Picture 4" descr="A close up of a logo&#10;&#10;Description automatically generated">
            <a:extLst>
              <a:ext uri="{FF2B5EF4-FFF2-40B4-BE49-F238E27FC236}">
                <a16:creationId xmlns:a16="http://schemas.microsoft.com/office/drawing/2014/main" id="{62414FE7-A69E-D84C-9467-D207785B3D5B}"/>
              </a:ext>
            </a:extLst>
          </p:cNvPr>
          <p:cNvPicPr>
            <a:picLocks noChangeAspect="1"/>
          </p:cNvPicPr>
          <p:nvPr/>
        </p:nvPicPr>
        <p:blipFill>
          <a:blip r:embed="rId2"/>
          <a:stretch>
            <a:fillRect/>
          </a:stretch>
        </p:blipFill>
        <p:spPr>
          <a:xfrm>
            <a:off x="737660" y="6305826"/>
            <a:ext cx="10714383" cy="502571"/>
          </a:xfrm>
          <a:prstGeom prst="rect">
            <a:avLst/>
          </a:prstGeom>
        </p:spPr>
      </p:pic>
      <p:sp>
        <p:nvSpPr>
          <p:cNvPr id="13" name="TextBox 12">
            <a:extLst>
              <a:ext uri="{FF2B5EF4-FFF2-40B4-BE49-F238E27FC236}">
                <a16:creationId xmlns:a16="http://schemas.microsoft.com/office/drawing/2014/main" id="{10A2FA72-1265-CB4A-9B2B-0E8E88F9AAAA}"/>
              </a:ext>
            </a:extLst>
          </p:cNvPr>
          <p:cNvSpPr txBox="1"/>
          <p:nvPr/>
        </p:nvSpPr>
        <p:spPr>
          <a:xfrm>
            <a:off x="737659" y="2501349"/>
            <a:ext cx="10225201" cy="281608"/>
          </a:xfrm>
          <a:prstGeom prst="rect">
            <a:avLst/>
          </a:prstGeom>
          <a:noFill/>
          <a:ln w="285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EABB78B-DCBE-9E4C-88DB-C657AEFB81D4}"/>
              </a:ext>
            </a:extLst>
          </p:cNvPr>
          <p:cNvSpPr txBox="1"/>
          <p:nvPr/>
        </p:nvSpPr>
        <p:spPr>
          <a:xfrm>
            <a:off x="737659" y="4756117"/>
            <a:ext cx="10225201" cy="281608"/>
          </a:xfrm>
          <a:prstGeom prst="rect">
            <a:avLst/>
          </a:prstGeom>
          <a:noFill/>
          <a:ln w="285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41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D35F131-FA9D-4CFD-B2B9-8A570AFBCCA6}"/>
              </a:ext>
            </a:extLst>
          </p:cNvPr>
          <p:cNvGraphicFramePr>
            <a:graphicFrameLocks noGrp="1"/>
          </p:cNvGraphicFramePr>
          <p:nvPr>
            <p:extLst/>
          </p:nvPr>
        </p:nvGraphicFramePr>
        <p:xfrm>
          <a:off x="673101" y="660399"/>
          <a:ext cx="10281550" cy="2802095"/>
        </p:xfrm>
        <a:graphic>
          <a:graphicData uri="http://schemas.openxmlformats.org/drawingml/2006/table">
            <a:tbl>
              <a:tblPr/>
              <a:tblGrid>
                <a:gridCol w="1272208">
                  <a:extLst>
                    <a:ext uri="{9D8B030D-6E8A-4147-A177-3AD203B41FA5}">
                      <a16:colId xmlns:a16="http://schemas.microsoft.com/office/drawing/2014/main" val="1226907137"/>
                    </a:ext>
                  </a:extLst>
                </a:gridCol>
                <a:gridCol w="1387667">
                  <a:extLst>
                    <a:ext uri="{9D8B030D-6E8A-4147-A177-3AD203B41FA5}">
                      <a16:colId xmlns:a16="http://schemas.microsoft.com/office/drawing/2014/main" val="4106911395"/>
                    </a:ext>
                  </a:extLst>
                </a:gridCol>
                <a:gridCol w="1524335">
                  <a:extLst>
                    <a:ext uri="{9D8B030D-6E8A-4147-A177-3AD203B41FA5}">
                      <a16:colId xmlns:a16="http://schemas.microsoft.com/office/drawing/2014/main" val="3506825683"/>
                    </a:ext>
                  </a:extLst>
                </a:gridCol>
                <a:gridCol w="1524335">
                  <a:extLst>
                    <a:ext uri="{9D8B030D-6E8A-4147-A177-3AD203B41FA5}">
                      <a16:colId xmlns:a16="http://schemas.microsoft.com/office/drawing/2014/main" val="1915004139"/>
                    </a:ext>
                  </a:extLst>
                </a:gridCol>
                <a:gridCol w="1524335">
                  <a:extLst>
                    <a:ext uri="{9D8B030D-6E8A-4147-A177-3AD203B41FA5}">
                      <a16:colId xmlns:a16="http://schemas.microsoft.com/office/drawing/2014/main" val="2347558850"/>
                    </a:ext>
                  </a:extLst>
                </a:gridCol>
                <a:gridCol w="1524335">
                  <a:extLst>
                    <a:ext uri="{9D8B030D-6E8A-4147-A177-3AD203B41FA5}">
                      <a16:colId xmlns:a16="http://schemas.microsoft.com/office/drawing/2014/main" val="3979921100"/>
                    </a:ext>
                  </a:extLst>
                </a:gridCol>
                <a:gridCol w="1524335">
                  <a:extLst>
                    <a:ext uri="{9D8B030D-6E8A-4147-A177-3AD203B41FA5}">
                      <a16:colId xmlns:a16="http://schemas.microsoft.com/office/drawing/2014/main" val="2122674981"/>
                    </a:ext>
                  </a:extLst>
                </a:gridCol>
              </a:tblGrid>
              <a:tr h="413335">
                <a:tc>
                  <a:txBody>
                    <a:bodyPr/>
                    <a:lstStyle/>
                    <a:p>
                      <a:pPr algn="ctr" fontAlgn="ctr"/>
                      <a:r>
                        <a:rPr lang="en-IN" sz="1100" b="0" i="0" u="none" strike="noStrike" dirty="0">
                          <a:solidFill>
                            <a:srgbClr val="000000"/>
                          </a:solidFill>
                          <a:effectLst/>
                          <a:latin typeface="Arial" panose="020B0604020202020204" pitchFamily="34" charset="0"/>
                        </a:rPr>
                        <a:t> </a:t>
                      </a:r>
                    </a:p>
                  </a:txBody>
                  <a:tcPr marL="6935" marR="6935" marT="69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ctr"/>
                      <a:r>
                        <a:rPr lang="en-IN" sz="1300" b="1" i="0" u="none" strike="noStrike" dirty="0">
                          <a:solidFill>
                            <a:srgbClr val="FFFFFF"/>
                          </a:solidFill>
                          <a:effectLst/>
                          <a:latin typeface="Arial" panose="020B0604020202020204" pitchFamily="34" charset="0"/>
                        </a:rPr>
                        <a:t># Stores</a:t>
                      </a:r>
                    </a:p>
                  </a:txBody>
                  <a:tcPr marL="6935" marR="6935" marT="69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7F7F"/>
                    </a:solidFill>
                  </a:tcPr>
                </a:tc>
                <a:tc>
                  <a:txBody>
                    <a:bodyPr/>
                    <a:lstStyle/>
                    <a:p>
                      <a:pPr algn="ctr" rtl="0" fontAlgn="ctr"/>
                      <a:r>
                        <a:rPr lang="en-IN" sz="1300" b="1" i="0" u="none" strike="noStrike" dirty="0">
                          <a:solidFill>
                            <a:srgbClr val="FFFFFF"/>
                          </a:solidFill>
                          <a:effectLst/>
                          <a:latin typeface="Arial" panose="020B0604020202020204" pitchFamily="34" charset="0"/>
                        </a:rPr>
                        <a:t>NPS</a:t>
                      </a:r>
                    </a:p>
                  </a:txBody>
                  <a:tcPr marL="6935" marR="6935" marT="69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7F7F"/>
                    </a:solidFill>
                  </a:tcPr>
                </a:tc>
                <a:tc>
                  <a:txBody>
                    <a:bodyPr/>
                    <a:lstStyle/>
                    <a:p>
                      <a:pPr algn="ctr" rtl="0" fontAlgn="ctr"/>
                      <a:r>
                        <a:rPr lang="en-IN" sz="1300" b="1" i="0" u="none" strike="noStrike" dirty="0">
                          <a:solidFill>
                            <a:srgbClr val="FFFFFF"/>
                          </a:solidFill>
                          <a:effectLst/>
                          <a:latin typeface="Arial" panose="020B0604020202020204" pitchFamily="34" charset="0"/>
                        </a:rPr>
                        <a:t>Delivery </a:t>
                      </a:r>
                    </a:p>
                    <a:p>
                      <a:pPr algn="ctr" rtl="0" fontAlgn="ctr"/>
                      <a:r>
                        <a:rPr lang="en-IN" sz="1300" b="1" i="0" u="none" strike="noStrike" dirty="0">
                          <a:solidFill>
                            <a:srgbClr val="FFFFFF"/>
                          </a:solidFill>
                          <a:effectLst/>
                          <a:latin typeface="Arial" panose="020B0604020202020204" pitchFamily="34" charset="0"/>
                        </a:rPr>
                        <a:t>Satisfaction</a:t>
                      </a:r>
                    </a:p>
                  </a:txBody>
                  <a:tcPr marL="6935" marR="6935" marT="69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7F7F"/>
                    </a:solidFill>
                  </a:tcPr>
                </a:tc>
                <a:tc>
                  <a:txBody>
                    <a:bodyPr/>
                    <a:lstStyle/>
                    <a:p>
                      <a:pPr algn="ctr" rtl="0" fontAlgn="ctr"/>
                      <a:r>
                        <a:rPr lang="en-IN" sz="1300" b="1" i="0" u="none" strike="noStrike" dirty="0">
                          <a:solidFill>
                            <a:srgbClr val="FFFFFF"/>
                          </a:solidFill>
                          <a:effectLst/>
                          <a:latin typeface="Arial" panose="020B0604020202020204" pitchFamily="34" charset="0"/>
                        </a:rPr>
                        <a:t>Driver </a:t>
                      </a:r>
                    </a:p>
                    <a:p>
                      <a:pPr algn="ctr" rtl="0" fontAlgn="ctr"/>
                      <a:r>
                        <a:rPr lang="en-IN" sz="1300" b="1" i="0" u="none" strike="noStrike" dirty="0">
                          <a:solidFill>
                            <a:srgbClr val="FFFFFF"/>
                          </a:solidFill>
                          <a:effectLst/>
                          <a:latin typeface="Arial" panose="020B0604020202020204" pitchFamily="34" charset="0"/>
                        </a:rPr>
                        <a:t>Satisfaction</a:t>
                      </a:r>
                    </a:p>
                  </a:txBody>
                  <a:tcPr marL="6935" marR="6935" marT="69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7F7F"/>
                    </a:solidFill>
                  </a:tcPr>
                </a:tc>
                <a:tc>
                  <a:txBody>
                    <a:bodyPr/>
                    <a:lstStyle/>
                    <a:p>
                      <a:pPr algn="ctr" rtl="0" fontAlgn="ctr"/>
                      <a:r>
                        <a:rPr lang="en-IN" sz="1300" b="1" i="0" u="none" strike="noStrike" dirty="0">
                          <a:solidFill>
                            <a:srgbClr val="FFFFFF"/>
                          </a:solidFill>
                          <a:effectLst/>
                          <a:latin typeface="Arial" panose="020B0604020202020204" pitchFamily="34" charset="0"/>
                        </a:rPr>
                        <a:t>On Time </a:t>
                      </a:r>
                    </a:p>
                    <a:p>
                      <a:pPr algn="ctr" rtl="0" fontAlgn="ctr"/>
                      <a:r>
                        <a:rPr lang="en-IN" sz="1300" b="1" i="0" u="none" strike="noStrike" dirty="0">
                          <a:solidFill>
                            <a:srgbClr val="FFFFFF"/>
                          </a:solidFill>
                          <a:effectLst/>
                          <a:latin typeface="Arial" panose="020B0604020202020204" pitchFamily="34" charset="0"/>
                        </a:rPr>
                        <a:t>Delivery Rate</a:t>
                      </a:r>
                    </a:p>
                  </a:txBody>
                  <a:tcPr marL="6935" marR="6935" marT="69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7F7F"/>
                    </a:solidFill>
                  </a:tcPr>
                </a:tc>
                <a:tc>
                  <a:txBody>
                    <a:bodyPr/>
                    <a:lstStyle/>
                    <a:p>
                      <a:pPr algn="ctr" rtl="0" fontAlgn="ctr"/>
                      <a:r>
                        <a:rPr lang="en-IN" sz="1300" b="1" i="0" u="none" strike="noStrike" dirty="0">
                          <a:solidFill>
                            <a:srgbClr val="FFFFFF"/>
                          </a:solidFill>
                          <a:effectLst/>
                          <a:latin typeface="Arial" panose="020B0604020202020204" pitchFamily="34" charset="0"/>
                        </a:rPr>
                        <a:t>Complaints </a:t>
                      </a:r>
                    </a:p>
                    <a:p>
                      <a:pPr algn="ctr" rtl="0" fontAlgn="ctr"/>
                      <a:r>
                        <a:rPr lang="en-IN" sz="1300" b="1" i="0" u="none" strike="noStrike" dirty="0">
                          <a:solidFill>
                            <a:srgbClr val="FFFFFF"/>
                          </a:solidFill>
                          <a:effectLst/>
                          <a:latin typeface="Arial" panose="020B0604020202020204" pitchFamily="34" charset="0"/>
                        </a:rPr>
                        <a:t>Rate</a:t>
                      </a:r>
                    </a:p>
                  </a:txBody>
                  <a:tcPr marL="6935" marR="6935" marT="693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F7F7F"/>
                    </a:solidFill>
                  </a:tcPr>
                </a:tc>
                <a:extLst>
                  <a:ext uri="{0D108BD9-81ED-4DB2-BD59-A6C34878D82A}">
                    <a16:rowId xmlns:a16="http://schemas.microsoft.com/office/drawing/2014/main" val="3217738496"/>
                  </a:ext>
                </a:extLst>
              </a:tr>
              <a:tr h="298595">
                <a:tc>
                  <a:txBody>
                    <a:bodyPr/>
                    <a:lstStyle/>
                    <a:p>
                      <a:pPr algn="ctr" rtl="0" fontAlgn="b"/>
                      <a:r>
                        <a:rPr lang="en-US" sz="1500" b="1" i="0" u="none" strike="noStrike" dirty="0">
                          <a:solidFill>
                            <a:srgbClr val="FFFFFF"/>
                          </a:solidFill>
                          <a:effectLst/>
                          <a:latin typeface="Calibri" panose="020F0502020204030204" pitchFamily="34" charset="0"/>
                        </a:rPr>
                        <a:t>POINTPICKUP</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1BF1A"/>
                    </a:solidFill>
                  </a:tcPr>
                </a:tc>
                <a:tc>
                  <a:txBody>
                    <a:bodyPr/>
                    <a:lstStyle/>
                    <a:p>
                      <a:pPr algn="ctr" rtl="0" fontAlgn="b"/>
                      <a:r>
                        <a:rPr lang="en-US" sz="1500" b="1" i="0" u="none" strike="noStrike">
                          <a:solidFill>
                            <a:srgbClr val="61BF1A"/>
                          </a:solidFill>
                          <a:effectLst/>
                          <a:latin typeface="Calibri" panose="020F0502020204030204" pitchFamily="34" charset="0"/>
                        </a:rPr>
                        <a:t>77</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61BF1A"/>
                          </a:solidFill>
                          <a:effectLst/>
                          <a:latin typeface="Calibri" panose="020F0502020204030204" pitchFamily="34" charset="0"/>
                        </a:rPr>
                        <a:t>72</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61BF1A"/>
                          </a:solidFill>
                          <a:effectLst/>
                          <a:latin typeface="Calibri" panose="020F0502020204030204" pitchFamily="34" charset="0"/>
                        </a:rPr>
                        <a:t>9.00</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61BF1A"/>
                          </a:solidFill>
                          <a:effectLst/>
                          <a:latin typeface="Calibri" panose="020F0502020204030204" pitchFamily="34" charset="0"/>
                        </a:rPr>
                        <a:t>9.32</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61BF1A"/>
                          </a:solidFill>
                          <a:effectLst/>
                          <a:latin typeface="Calibri" panose="020F0502020204030204" pitchFamily="34" charset="0"/>
                        </a:rPr>
                        <a:t>94.42%</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61BF1A"/>
                          </a:solidFill>
                          <a:effectLst/>
                          <a:latin typeface="Calibri" panose="020F0502020204030204" pitchFamily="34" charset="0"/>
                        </a:rPr>
                        <a:t>8.91%</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37523627"/>
                  </a:ext>
                </a:extLst>
              </a:tr>
              <a:tr h="298595">
                <a:tc>
                  <a:txBody>
                    <a:bodyPr/>
                    <a:lstStyle/>
                    <a:p>
                      <a:pPr algn="ctr" rtl="0" fontAlgn="b"/>
                      <a:r>
                        <a:rPr lang="en-US" sz="1500" b="1" i="0" u="none" strike="noStrike" dirty="0">
                          <a:solidFill>
                            <a:srgbClr val="FFFFFF"/>
                          </a:solidFill>
                          <a:effectLst/>
                          <a:latin typeface="Calibri" panose="020F0502020204030204" pitchFamily="34" charset="0"/>
                        </a:rPr>
                        <a:t>ROADIE</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050"/>
                    </a:solidFill>
                  </a:tcPr>
                </a:tc>
                <a:tc>
                  <a:txBody>
                    <a:bodyPr/>
                    <a:lstStyle/>
                    <a:p>
                      <a:pPr algn="ctr" rtl="0" fontAlgn="b"/>
                      <a:r>
                        <a:rPr lang="en-US" sz="1500" b="1" i="0" u="none" strike="noStrike">
                          <a:solidFill>
                            <a:srgbClr val="00B050"/>
                          </a:solidFill>
                          <a:effectLst/>
                          <a:latin typeface="Calibri" panose="020F0502020204030204" pitchFamily="34" charset="0"/>
                        </a:rPr>
                        <a:t>10</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00B050"/>
                          </a:solidFill>
                          <a:effectLst/>
                          <a:latin typeface="Calibri" panose="020F0502020204030204" pitchFamily="34" charset="0"/>
                        </a:rPr>
                        <a:t>76</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00B050"/>
                          </a:solidFill>
                          <a:effectLst/>
                          <a:latin typeface="Calibri" panose="020F0502020204030204" pitchFamily="34" charset="0"/>
                        </a:rPr>
                        <a:t>9.34</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00B050"/>
                          </a:solidFill>
                          <a:effectLst/>
                          <a:latin typeface="Calibri" panose="020F0502020204030204" pitchFamily="34" charset="0"/>
                        </a:rPr>
                        <a:t>9.42</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00B050"/>
                          </a:solidFill>
                          <a:effectLst/>
                          <a:latin typeface="Calibri" panose="020F0502020204030204" pitchFamily="34" charset="0"/>
                        </a:rPr>
                        <a:t>95.17%</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00B050"/>
                          </a:solidFill>
                          <a:effectLst/>
                          <a:latin typeface="Calibri" panose="020F0502020204030204" pitchFamily="34" charset="0"/>
                        </a:rPr>
                        <a:t>9.34%</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4091100538"/>
                  </a:ext>
                </a:extLst>
              </a:tr>
              <a:tr h="298595">
                <a:tc>
                  <a:txBody>
                    <a:bodyPr/>
                    <a:lstStyle/>
                    <a:p>
                      <a:pPr algn="ctr" fontAlgn="b"/>
                      <a:r>
                        <a:rPr lang="en-US" sz="1500" b="1" i="0" u="none" strike="noStrike" dirty="0">
                          <a:solidFill>
                            <a:srgbClr val="FFFFFF"/>
                          </a:solidFill>
                          <a:effectLst/>
                          <a:latin typeface="Calibri" panose="020F0502020204030204" pitchFamily="34" charset="0"/>
                        </a:rPr>
                        <a:t>SKIPCART</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7B7B7B"/>
                    </a:solidFill>
                  </a:tcPr>
                </a:tc>
                <a:tc>
                  <a:txBody>
                    <a:bodyPr/>
                    <a:lstStyle/>
                    <a:p>
                      <a:pPr algn="ctr" rtl="0" fontAlgn="b"/>
                      <a:r>
                        <a:rPr lang="en-US" sz="1500" b="1" i="0" u="none" strike="noStrike">
                          <a:solidFill>
                            <a:srgbClr val="7B7B7B"/>
                          </a:solidFill>
                          <a:effectLst/>
                          <a:latin typeface="Calibri" panose="020F0502020204030204" pitchFamily="34" charset="0"/>
                        </a:rPr>
                        <a:t>21</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7B7B7B"/>
                          </a:solidFill>
                          <a:effectLst/>
                          <a:latin typeface="Calibri" panose="020F0502020204030204" pitchFamily="34" charset="0"/>
                        </a:rPr>
                        <a:t>80</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7B7B7B"/>
                          </a:solidFill>
                          <a:effectLst/>
                          <a:latin typeface="Calibri" panose="020F0502020204030204" pitchFamily="34" charset="0"/>
                        </a:rPr>
                        <a:t>9.22</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7B7B7B"/>
                          </a:solidFill>
                          <a:effectLst/>
                          <a:latin typeface="Calibri" panose="020F0502020204030204" pitchFamily="34" charset="0"/>
                        </a:rPr>
                        <a:t>9.41</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7B7B7B"/>
                          </a:solidFill>
                          <a:effectLst/>
                          <a:latin typeface="Calibri" panose="020F0502020204030204" pitchFamily="34" charset="0"/>
                        </a:rPr>
                        <a:t>95.08%</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dirty="0">
                          <a:solidFill>
                            <a:srgbClr val="7B7B7B"/>
                          </a:solidFill>
                          <a:effectLst/>
                          <a:latin typeface="Calibri" panose="020F0502020204030204" pitchFamily="34" charset="0"/>
                        </a:rPr>
                        <a:t>4.52%</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727356741"/>
                  </a:ext>
                </a:extLst>
              </a:tr>
              <a:tr h="298595">
                <a:tc>
                  <a:txBody>
                    <a:bodyPr/>
                    <a:lstStyle/>
                    <a:p>
                      <a:pPr algn="ctr" rtl="0" fontAlgn="b"/>
                      <a:r>
                        <a:rPr lang="en-US" sz="1500" b="1" i="0" u="none" strike="noStrike">
                          <a:solidFill>
                            <a:srgbClr val="FFFFFF"/>
                          </a:solidFill>
                          <a:effectLst/>
                          <a:latin typeface="Calibri" panose="020F0502020204030204" pitchFamily="34" charset="0"/>
                        </a:rPr>
                        <a:t>DOORDASH</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solidFill>
                      <a:srgbClr val="FFC000"/>
                    </a:solidFill>
                  </a:tcPr>
                </a:tc>
                <a:tc>
                  <a:txBody>
                    <a:bodyPr/>
                    <a:lstStyle/>
                    <a:p>
                      <a:pPr algn="ctr" rtl="0" fontAlgn="b"/>
                      <a:r>
                        <a:rPr lang="en-US" sz="1500" b="1" i="0" u="none" strike="noStrike">
                          <a:solidFill>
                            <a:srgbClr val="FFC000"/>
                          </a:solidFill>
                          <a:effectLst/>
                          <a:latin typeface="Calibri" panose="020F0502020204030204" pitchFamily="34" charset="0"/>
                        </a:rPr>
                        <a:t>528</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FC000"/>
                          </a:solidFill>
                          <a:effectLst/>
                          <a:latin typeface="Calibri" panose="020F0502020204030204" pitchFamily="34" charset="0"/>
                        </a:rPr>
                        <a:t>70</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FC000"/>
                          </a:solidFill>
                          <a:effectLst/>
                          <a:latin typeface="Calibri" panose="020F0502020204030204" pitchFamily="34" charset="0"/>
                        </a:rPr>
                        <a:t>9.09</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FC000"/>
                          </a:solidFill>
                          <a:effectLst/>
                          <a:latin typeface="Calibri" panose="020F0502020204030204" pitchFamily="34" charset="0"/>
                        </a:rPr>
                        <a:t>9.23</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FC000"/>
                          </a:solidFill>
                          <a:effectLst/>
                          <a:latin typeface="Calibri" panose="020F0502020204030204" pitchFamily="34" charset="0"/>
                        </a:rPr>
                        <a:t>96.27%</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FC000"/>
                          </a:solidFill>
                          <a:effectLst/>
                          <a:latin typeface="Calibri" panose="020F0502020204030204" pitchFamily="34" charset="0"/>
                        </a:rPr>
                        <a:t>7.32%</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336183720"/>
                  </a:ext>
                </a:extLst>
              </a:tr>
              <a:tr h="298595">
                <a:tc>
                  <a:txBody>
                    <a:bodyPr/>
                    <a:lstStyle/>
                    <a:p>
                      <a:pPr algn="ctr" rtl="0" fontAlgn="b"/>
                      <a:r>
                        <a:rPr lang="en-US" sz="1500" b="1" i="0" u="none" strike="noStrike">
                          <a:solidFill>
                            <a:srgbClr val="FFFFFF"/>
                          </a:solidFill>
                          <a:effectLst/>
                          <a:latin typeface="Calibri" panose="020F0502020204030204" pitchFamily="34" charset="0"/>
                        </a:rPr>
                        <a:t>AXLEHIRE</a:t>
                      </a:r>
                    </a:p>
                  </a:txBody>
                  <a:tcPr marL="12700" marR="12700" marT="1270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47B20"/>
                    </a:solidFill>
                  </a:tcPr>
                </a:tc>
                <a:tc>
                  <a:txBody>
                    <a:bodyPr/>
                    <a:lstStyle/>
                    <a:p>
                      <a:pPr algn="ctr" rtl="0" fontAlgn="b"/>
                      <a:r>
                        <a:rPr lang="en-US" sz="1500" b="1" i="0" u="none" strike="noStrike">
                          <a:solidFill>
                            <a:srgbClr val="F47B20"/>
                          </a:solidFill>
                          <a:effectLst/>
                          <a:latin typeface="Calibri" panose="020F0502020204030204" pitchFamily="34" charset="0"/>
                        </a:rPr>
                        <a:t>40</a:t>
                      </a:r>
                    </a:p>
                  </a:txBody>
                  <a:tcPr marL="12700" marR="12700" marT="12700" marB="0" anchor="ctr">
                    <a:lnL w="6350"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47B20"/>
                          </a:solidFill>
                          <a:effectLst/>
                          <a:latin typeface="Calibri" panose="020F0502020204030204" pitchFamily="34" charset="0"/>
                        </a:rPr>
                        <a:t>81</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47B20"/>
                          </a:solidFill>
                          <a:effectLst/>
                          <a:latin typeface="Calibri" panose="020F0502020204030204" pitchFamily="34" charset="0"/>
                        </a:rPr>
                        <a:t>9.20</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47B20"/>
                          </a:solidFill>
                          <a:effectLst/>
                          <a:latin typeface="Calibri" panose="020F0502020204030204" pitchFamily="34" charset="0"/>
                        </a:rPr>
                        <a:t>9.34</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47B20"/>
                          </a:solidFill>
                          <a:effectLst/>
                          <a:latin typeface="Calibri" panose="020F0502020204030204" pitchFamily="34" charset="0"/>
                        </a:rPr>
                        <a:t>91.00%</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F47B20"/>
                          </a:solidFill>
                          <a:effectLst/>
                          <a:latin typeface="Calibri" panose="020F0502020204030204" pitchFamily="34" charset="0"/>
                        </a:rPr>
                        <a:t>6.39%</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732980376"/>
                  </a:ext>
                </a:extLst>
              </a:tr>
              <a:tr h="298595">
                <a:tc>
                  <a:txBody>
                    <a:bodyPr/>
                    <a:lstStyle/>
                    <a:p>
                      <a:pPr algn="ctr" rtl="0" fontAlgn="b"/>
                      <a:r>
                        <a:rPr lang="en-US" sz="1500" b="1" i="0" u="none" strike="noStrike">
                          <a:solidFill>
                            <a:srgbClr val="FFFFFF"/>
                          </a:solidFill>
                          <a:effectLst/>
                          <a:latin typeface="Calibri" panose="020F0502020204030204" pitchFamily="34" charset="0"/>
                        </a:rPr>
                        <a:t>POSTMATES</a:t>
                      </a:r>
                    </a:p>
                  </a:txBody>
                  <a:tcPr marL="12700" marR="12700" marT="1270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33C0C"/>
                    </a:solidFill>
                  </a:tcPr>
                </a:tc>
                <a:tc>
                  <a:txBody>
                    <a:bodyPr/>
                    <a:lstStyle/>
                    <a:p>
                      <a:pPr algn="ctr" rtl="0" fontAlgn="b"/>
                      <a:r>
                        <a:rPr lang="en-US" sz="1500" b="1" i="0" u="none" strike="noStrike">
                          <a:solidFill>
                            <a:srgbClr val="833C0C"/>
                          </a:solidFill>
                          <a:effectLst/>
                          <a:latin typeface="Calibri" panose="020F0502020204030204" pitchFamily="34" charset="0"/>
                        </a:rPr>
                        <a:t>127</a:t>
                      </a:r>
                    </a:p>
                  </a:txBody>
                  <a:tcPr marL="12700" marR="12700" marT="12700" marB="0" anchor="ctr">
                    <a:lnL w="6350"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833C0C"/>
                          </a:solidFill>
                          <a:effectLst/>
                          <a:latin typeface="Calibri" panose="020F0502020204030204" pitchFamily="34" charset="0"/>
                        </a:rPr>
                        <a:t>69</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833C0C"/>
                          </a:solidFill>
                          <a:effectLst/>
                          <a:latin typeface="Calibri" panose="020F0502020204030204" pitchFamily="34" charset="0"/>
                        </a:rPr>
                        <a:t>9.04</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833C0C"/>
                          </a:solidFill>
                          <a:effectLst/>
                          <a:latin typeface="Calibri" panose="020F0502020204030204" pitchFamily="34" charset="0"/>
                        </a:rPr>
                        <a:t>9.23</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833C0C"/>
                          </a:solidFill>
                          <a:effectLst/>
                          <a:latin typeface="Calibri" panose="020F0502020204030204" pitchFamily="34" charset="0"/>
                        </a:rPr>
                        <a:t>97.79%</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833C0C"/>
                          </a:solidFill>
                          <a:effectLst/>
                          <a:latin typeface="Calibri" panose="020F0502020204030204" pitchFamily="34" charset="0"/>
                        </a:rPr>
                        <a:t>8.01%</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410426268"/>
                  </a:ext>
                </a:extLst>
              </a:tr>
              <a:tr h="298595">
                <a:tc>
                  <a:txBody>
                    <a:bodyPr/>
                    <a:lstStyle/>
                    <a:p>
                      <a:pPr algn="ctr" rtl="0" fontAlgn="ctr"/>
                      <a:r>
                        <a:rPr lang="en-US" sz="1500" b="1" i="0" u="none" strike="noStrike">
                          <a:solidFill>
                            <a:srgbClr val="FFFFFF"/>
                          </a:solidFill>
                          <a:effectLst/>
                          <a:latin typeface="Calibri" panose="020F0502020204030204" pitchFamily="34" charset="0"/>
                        </a:rPr>
                        <a:t>SPARK</a:t>
                      </a:r>
                    </a:p>
                  </a:txBody>
                  <a:tcPr marL="12700" marR="12700" marT="1270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1575CF"/>
                    </a:solidFill>
                  </a:tcPr>
                </a:tc>
                <a:tc>
                  <a:txBody>
                    <a:bodyPr/>
                    <a:lstStyle/>
                    <a:p>
                      <a:pPr algn="ctr" rtl="0" fontAlgn="b"/>
                      <a:r>
                        <a:rPr lang="en-US" sz="1500" b="1" i="0" u="none" strike="noStrike">
                          <a:solidFill>
                            <a:srgbClr val="1B75CF"/>
                          </a:solidFill>
                          <a:effectLst/>
                          <a:latin typeface="Calibri" panose="020F0502020204030204" pitchFamily="34" charset="0"/>
                        </a:rPr>
                        <a:t>44</a:t>
                      </a:r>
                    </a:p>
                  </a:txBody>
                  <a:tcPr marL="12700" marR="12700" marT="12700" marB="0" anchor="ctr">
                    <a:lnL w="6350"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1B75CF"/>
                          </a:solidFill>
                          <a:effectLst/>
                          <a:latin typeface="Calibri" panose="020F0502020204030204" pitchFamily="34" charset="0"/>
                        </a:rPr>
                        <a:t>72</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1B75CF"/>
                          </a:solidFill>
                          <a:effectLst/>
                          <a:latin typeface="Calibri" panose="020F0502020204030204" pitchFamily="34" charset="0"/>
                        </a:rPr>
                        <a:t>9.17</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1B75CF"/>
                          </a:solidFill>
                          <a:effectLst/>
                          <a:latin typeface="Calibri" panose="020F0502020204030204" pitchFamily="34" charset="0"/>
                        </a:rPr>
                        <a:t>9.33</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1B75CF"/>
                          </a:solidFill>
                          <a:effectLst/>
                          <a:latin typeface="Calibri" panose="020F0502020204030204" pitchFamily="34" charset="0"/>
                        </a:rPr>
                        <a:t>87.61%</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dirty="0">
                          <a:solidFill>
                            <a:srgbClr val="1B75CF"/>
                          </a:solidFill>
                          <a:effectLst/>
                          <a:latin typeface="Calibri" panose="020F0502020204030204" pitchFamily="34" charset="0"/>
                        </a:rPr>
                        <a:t>7.85%</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47769786"/>
                  </a:ext>
                </a:extLst>
              </a:tr>
              <a:tr h="298595">
                <a:tc>
                  <a:txBody>
                    <a:bodyPr/>
                    <a:lstStyle/>
                    <a:p>
                      <a:pPr algn="ctr" rtl="0" fontAlgn="b"/>
                      <a:r>
                        <a:rPr lang="en-US" sz="1500" b="1" i="0" u="none" strike="noStrike">
                          <a:solidFill>
                            <a:srgbClr val="FFFFFF"/>
                          </a:solidFill>
                          <a:effectLst/>
                          <a:latin typeface="Calibri" panose="020F0502020204030204" pitchFamily="34" charset="0"/>
                        </a:rPr>
                        <a:t>AD</a:t>
                      </a:r>
                    </a:p>
                  </a:txBody>
                  <a:tcPr marL="12700" marR="12700" marT="1270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ctr" rtl="0" fontAlgn="b"/>
                      <a:r>
                        <a:rPr lang="en-US" sz="1500" b="1" i="0" u="none" strike="noStrike">
                          <a:solidFill>
                            <a:srgbClr val="002060"/>
                          </a:solidFill>
                          <a:effectLst/>
                          <a:latin typeface="Calibri" panose="020F0502020204030204" pitchFamily="34" charset="0"/>
                        </a:rPr>
                        <a:t>7</a:t>
                      </a:r>
                    </a:p>
                  </a:txBody>
                  <a:tcPr marL="12700" marR="12700" marT="12700" marB="0" anchor="ctr">
                    <a:lnL w="6350"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002060"/>
                          </a:solidFill>
                          <a:effectLst/>
                          <a:latin typeface="Calibri" panose="020F0502020204030204" pitchFamily="34" charset="0"/>
                        </a:rPr>
                        <a:t>66</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002060"/>
                          </a:solidFill>
                          <a:effectLst/>
                          <a:latin typeface="Calibri" panose="020F0502020204030204" pitchFamily="34" charset="0"/>
                        </a:rPr>
                        <a:t>9.08</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002060"/>
                          </a:solidFill>
                          <a:effectLst/>
                          <a:latin typeface="Calibri" panose="020F0502020204030204" pitchFamily="34" charset="0"/>
                        </a:rPr>
                        <a:t>9.66</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a:solidFill>
                            <a:srgbClr val="002060"/>
                          </a:solidFill>
                          <a:effectLst/>
                          <a:latin typeface="Calibri" panose="020F0502020204030204" pitchFamily="34" charset="0"/>
                        </a:rPr>
                        <a:t>100.00%</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tc>
                  <a:txBody>
                    <a:bodyPr/>
                    <a:lstStyle/>
                    <a:p>
                      <a:pPr algn="ctr" rtl="0" fontAlgn="b"/>
                      <a:r>
                        <a:rPr lang="en-US" sz="1500" b="1" i="0" u="none" strike="noStrike" dirty="0">
                          <a:solidFill>
                            <a:srgbClr val="002060"/>
                          </a:solidFill>
                          <a:effectLst/>
                          <a:latin typeface="Calibri" panose="020F0502020204030204" pitchFamily="34" charset="0"/>
                        </a:rPr>
                        <a:t>5.37%</a:t>
                      </a:r>
                    </a:p>
                  </a:txBody>
                  <a:tcPr marL="12700" marR="12700" marT="1270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244735047"/>
                  </a:ext>
                </a:extLst>
              </a:tr>
            </a:tbl>
          </a:graphicData>
        </a:graphic>
      </p:graphicFrame>
      <p:grpSp>
        <p:nvGrpSpPr>
          <p:cNvPr id="26" name="Group 25">
            <a:extLst>
              <a:ext uri="{FF2B5EF4-FFF2-40B4-BE49-F238E27FC236}">
                <a16:creationId xmlns:a16="http://schemas.microsoft.com/office/drawing/2014/main" id="{9D2786F9-33DF-4977-9864-1E34D92C4C5D}"/>
              </a:ext>
            </a:extLst>
          </p:cNvPr>
          <p:cNvGrpSpPr/>
          <p:nvPr/>
        </p:nvGrpSpPr>
        <p:grpSpPr>
          <a:xfrm>
            <a:off x="107222" y="3482908"/>
            <a:ext cx="11929820" cy="2550553"/>
            <a:chOff x="77448" y="2772094"/>
            <a:chExt cx="8947365" cy="1912915"/>
          </a:xfrm>
        </p:grpSpPr>
        <p:grpSp>
          <p:nvGrpSpPr>
            <p:cNvPr id="11" name="Group 10">
              <a:extLst>
                <a:ext uri="{FF2B5EF4-FFF2-40B4-BE49-F238E27FC236}">
                  <a16:creationId xmlns:a16="http://schemas.microsoft.com/office/drawing/2014/main" id="{25407A00-1A7A-4064-A7EE-805C8EAC9D9A}"/>
                </a:ext>
              </a:extLst>
            </p:cNvPr>
            <p:cNvGrpSpPr/>
            <p:nvPr/>
          </p:nvGrpSpPr>
          <p:grpSpPr>
            <a:xfrm>
              <a:off x="2343352" y="2775416"/>
              <a:ext cx="2174602" cy="1909593"/>
              <a:chOff x="498768" y="645729"/>
              <a:chExt cx="3882562" cy="1983161"/>
            </a:xfrm>
          </p:grpSpPr>
          <p:graphicFrame>
            <p:nvGraphicFramePr>
              <p:cNvPr id="12" name="Chart 11">
                <a:extLst>
                  <a:ext uri="{FF2B5EF4-FFF2-40B4-BE49-F238E27FC236}">
                    <a16:creationId xmlns:a16="http://schemas.microsoft.com/office/drawing/2014/main" id="{7C36060E-9892-45B4-A166-1C8700E2B307}"/>
                  </a:ext>
                </a:extLst>
              </p:cNvPr>
              <p:cNvGraphicFramePr/>
              <p:nvPr>
                <p:extLst/>
              </p:nvPr>
            </p:nvGraphicFramePr>
            <p:xfrm>
              <a:off x="498768" y="910460"/>
              <a:ext cx="3850149" cy="1718430"/>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64A879D5-3F4B-4B10-8D3A-2CF8433DF90E}"/>
                  </a:ext>
                </a:extLst>
              </p:cNvPr>
              <p:cNvSpPr/>
              <p:nvPr/>
            </p:nvSpPr>
            <p:spPr bwMode="auto">
              <a:xfrm>
                <a:off x="517533" y="645729"/>
                <a:ext cx="3863797" cy="264731"/>
              </a:xfrm>
              <a:prstGeom prst="rect">
                <a:avLst/>
              </a:prstGeom>
              <a:solidFill>
                <a:schemeClr val="bg1">
                  <a:lumMod val="50000"/>
                </a:schemeClr>
              </a:solidFill>
              <a:ln w="12700" cap="flat" cmpd="sng" algn="ctr">
                <a:noFill/>
                <a:prstDash val="solid"/>
                <a:round/>
                <a:headEnd type="none" w="sm" len="sm"/>
                <a:tailEnd type="none" w="sm" len="sm"/>
              </a:ln>
              <a:effectLst/>
            </p:spPr>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Arial" charset="0"/>
                    <a:ea typeface="+mn-ea"/>
                    <a:cs typeface="+mn-cs"/>
                  </a:rPr>
                  <a:t>Overall Satisfaction</a:t>
                </a:r>
                <a:endParaRPr kumimoji="0" lang="en-US" sz="1867" b="1" i="0" u="none" strike="noStrike" kern="1200" cap="none" spc="0" normalizeH="0" baseline="0" noProof="0" dirty="0">
                  <a:ln>
                    <a:noFill/>
                  </a:ln>
                  <a:solidFill>
                    <a:prstClr val="white"/>
                  </a:solidFill>
                  <a:effectLst/>
                  <a:uLnTx/>
                  <a:uFillTx/>
                  <a:latin typeface="Arial" charset="0"/>
                  <a:ea typeface="+mn-ea"/>
                  <a:cs typeface="+mn-cs"/>
                </a:endParaRPr>
              </a:p>
            </p:txBody>
          </p:sp>
        </p:grpSp>
        <p:grpSp>
          <p:nvGrpSpPr>
            <p:cNvPr id="16" name="Group 15">
              <a:extLst>
                <a:ext uri="{FF2B5EF4-FFF2-40B4-BE49-F238E27FC236}">
                  <a16:creationId xmlns:a16="http://schemas.microsoft.com/office/drawing/2014/main" id="{01199971-5FFC-4058-B935-B5AEE3A58207}"/>
                </a:ext>
              </a:extLst>
            </p:cNvPr>
            <p:cNvGrpSpPr/>
            <p:nvPr/>
          </p:nvGrpSpPr>
          <p:grpSpPr>
            <a:xfrm>
              <a:off x="4589013" y="2775417"/>
              <a:ext cx="2174603" cy="1899771"/>
              <a:chOff x="4634229" y="2775417"/>
              <a:chExt cx="2174603" cy="1899771"/>
            </a:xfrm>
          </p:grpSpPr>
          <p:graphicFrame>
            <p:nvGraphicFramePr>
              <p:cNvPr id="14" name="Chart 13">
                <a:extLst>
                  <a:ext uri="{FF2B5EF4-FFF2-40B4-BE49-F238E27FC236}">
                    <a16:creationId xmlns:a16="http://schemas.microsoft.com/office/drawing/2014/main" id="{B62DA5A2-23F5-4FA4-B3FB-E26F05BE1D04}"/>
                  </a:ext>
                </a:extLst>
              </p:cNvPr>
              <p:cNvGraphicFramePr/>
              <p:nvPr>
                <p:extLst/>
              </p:nvPr>
            </p:nvGraphicFramePr>
            <p:xfrm>
              <a:off x="4644740" y="3030326"/>
              <a:ext cx="2164092" cy="1644862"/>
            </p:xfrm>
            <a:graphic>
              <a:graphicData uri="http://schemas.openxmlformats.org/drawingml/2006/chart">
                <c:chart xmlns:c="http://schemas.openxmlformats.org/drawingml/2006/chart" xmlns:r="http://schemas.openxmlformats.org/officeDocument/2006/relationships" r:id="rId4"/>
              </a:graphicData>
            </a:graphic>
          </p:graphicFrame>
          <p:sp>
            <p:nvSpPr>
              <p:cNvPr id="15" name="Rectangle 14">
                <a:extLst>
                  <a:ext uri="{FF2B5EF4-FFF2-40B4-BE49-F238E27FC236}">
                    <a16:creationId xmlns:a16="http://schemas.microsoft.com/office/drawing/2014/main" id="{C3A03F60-D520-4826-88A7-E6D750322561}"/>
                  </a:ext>
                </a:extLst>
              </p:cNvPr>
              <p:cNvSpPr/>
              <p:nvPr/>
            </p:nvSpPr>
            <p:spPr bwMode="auto">
              <a:xfrm>
                <a:off x="4634229" y="2775417"/>
                <a:ext cx="2171763" cy="253398"/>
              </a:xfrm>
              <a:prstGeom prst="rect">
                <a:avLst/>
              </a:prstGeom>
              <a:solidFill>
                <a:schemeClr val="bg1">
                  <a:lumMod val="50000"/>
                </a:schemeClr>
              </a:solidFill>
              <a:ln w="12700" cap="flat" cmpd="sng" algn="ctr">
                <a:noFill/>
                <a:prstDash val="solid"/>
                <a:round/>
                <a:headEnd type="none" w="sm" len="sm"/>
                <a:tailEnd type="none" w="sm" len="sm"/>
              </a:ln>
              <a:effectLst/>
            </p:spPr>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Arial" charset="0"/>
                    <a:ea typeface="+mn-ea"/>
                    <a:cs typeface="+mn-cs"/>
                  </a:rPr>
                  <a:t>On Time Rate</a:t>
                </a:r>
                <a:endParaRPr kumimoji="0" lang="en-US" sz="1867" b="1" i="0" u="none" strike="noStrike" kern="1200" cap="none" spc="0" normalizeH="0" baseline="0" noProof="0" dirty="0">
                  <a:ln>
                    <a:noFill/>
                  </a:ln>
                  <a:solidFill>
                    <a:prstClr val="white"/>
                  </a:solidFill>
                  <a:effectLst/>
                  <a:uLnTx/>
                  <a:uFillTx/>
                  <a:latin typeface="Arial" charset="0"/>
                  <a:ea typeface="+mn-ea"/>
                  <a:cs typeface="+mn-cs"/>
                </a:endParaRPr>
              </a:p>
            </p:txBody>
          </p:sp>
        </p:grpSp>
        <p:grpSp>
          <p:nvGrpSpPr>
            <p:cNvPr id="17" name="Group 16">
              <a:extLst>
                <a:ext uri="{FF2B5EF4-FFF2-40B4-BE49-F238E27FC236}">
                  <a16:creationId xmlns:a16="http://schemas.microsoft.com/office/drawing/2014/main" id="{D6184091-CCEC-49C0-98E9-351DE85857D5}"/>
                </a:ext>
              </a:extLst>
            </p:cNvPr>
            <p:cNvGrpSpPr/>
            <p:nvPr/>
          </p:nvGrpSpPr>
          <p:grpSpPr>
            <a:xfrm>
              <a:off x="6860721" y="2775416"/>
              <a:ext cx="2164092" cy="1899771"/>
              <a:chOff x="4644740" y="2775417"/>
              <a:chExt cx="2164092" cy="1899771"/>
            </a:xfrm>
          </p:grpSpPr>
          <p:graphicFrame>
            <p:nvGraphicFramePr>
              <p:cNvPr id="18" name="Chart 17">
                <a:extLst>
                  <a:ext uri="{FF2B5EF4-FFF2-40B4-BE49-F238E27FC236}">
                    <a16:creationId xmlns:a16="http://schemas.microsoft.com/office/drawing/2014/main" id="{25B85D35-9AB7-499B-99C4-F8D96A20871E}"/>
                  </a:ext>
                </a:extLst>
              </p:cNvPr>
              <p:cNvGraphicFramePr/>
              <p:nvPr>
                <p:extLst/>
              </p:nvPr>
            </p:nvGraphicFramePr>
            <p:xfrm>
              <a:off x="4644740" y="3030326"/>
              <a:ext cx="2164092" cy="1644862"/>
            </p:xfrm>
            <a:graphic>
              <a:graphicData uri="http://schemas.openxmlformats.org/drawingml/2006/chart">
                <c:chart xmlns:c="http://schemas.openxmlformats.org/drawingml/2006/chart" xmlns:r="http://schemas.openxmlformats.org/officeDocument/2006/relationships" r:id="rId5"/>
              </a:graphicData>
            </a:graphic>
          </p:graphicFrame>
          <p:sp>
            <p:nvSpPr>
              <p:cNvPr id="19" name="Rectangle 18">
                <a:extLst>
                  <a:ext uri="{FF2B5EF4-FFF2-40B4-BE49-F238E27FC236}">
                    <a16:creationId xmlns:a16="http://schemas.microsoft.com/office/drawing/2014/main" id="{F93A4604-5EF6-4A4C-9FE7-8E3F6EAE7FDA}"/>
                  </a:ext>
                </a:extLst>
              </p:cNvPr>
              <p:cNvSpPr/>
              <p:nvPr/>
            </p:nvSpPr>
            <p:spPr bwMode="auto">
              <a:xfrm>
                <a:off x="4644740" y="2775417"/>
                <a:ext cx="2153480" cy="253398"/>
              </a:xfrm>
              <a:prstGeom prst="rect">
                <a:avLst/>
              </a:prstGeom>
              <a:solidFill>
                <a:schemeClr val="bg1">
                  <a:lumMod val="50000"/>
                </a:schemeClr>
              </a:solidFill>
              <a:ln w="12700" cap="flat" cmpd="sng" algn="ctr">
                <a:noFill/>
                <a:prstDash val="solid"/>
                <a:round/>
                <a:headEnd type="none" w="sm" len="sm"/>
                <a:tailEnd type="none" w="sm" len="sm"/>
              </a:ln>
              <a:effectLst/>
            </p:spPr>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charset="0"/>
                    <a:ea typeface="+mn-ea"/>
                    <a:cs typeface="+mn-cs"/>
                  </a:rPr>
                  <a:t>Complaints Rate</a:t>
                </a:r>
                <a:endParaRPr kumimoji="0" lang="en-US" sz="1867" b="1" i="0" u="none" strike="noStrike" kern="1200" cap="none" spc="0" normalizeH="0" baseline="0" noProof="0" dirty="0">
                  <a:ln>
                    <a:noFill/>
                  </a:ln>
                  <a:solidFill>
                    <a:prstClr val="white"/>
                  </a:solidFill>
                  <a:effectLst/>
                  <a:uLnTx/>
                  <a:uFillTx/>
                  <a:latin typeface="Arial" charset="0"/>
                  <a:ea typeface="+mn-ea"/>
                  <a:cs typeface="+mn-cs"/>
                </a:endParaRPr>
              </a:p>
            </p:txBody>
          </p:sp>
        </p:grpSp>
        <p:grpSp>
          <p:nvGrpSpPr>
            <p:cNvPr id="21" name="Group 20">
              <a:extLst>
                <a:ext uri="{FF2B5EF4-FFF2-40B4-BE49-F238E27FC236}">
                  <a16:creationId xmlns:a16="http://schemas.microsoft.com/office/drawing/2014/main" id="{4CB991A5-C8E9-4C70-AD55-9DCFBC6DC57D}"/>
                </a:ext>
              </a:extLst>
            </p:cNvPr>
            <p:cNvGrpSpPr/>
            <p:nvPr/>
          </p:nvGrpSpPr>
          <p:grpSpPr>
            <a:xfrm>
              <a:off x="77448" y="2772094"/>
              <a:ext cx="8936752" cy="1912915"/>
              <a:chOff x="77448" y="2772094"/>
              <a:chExt cx="8936752" cy="1912915"/>
            </a:xfrm>
          </p:grpSpPr>
          <p:grpSp>
            <p:nvGrpSpPr>
              <p:cNvPr id="4" name="Group 3">
                <a:extLst>
                  <a:ext uri="{FF2B5EF4-FFF2-40B4-BE49-F238E27FC236}">
                    <a16:creationId xmlns:a16="http://schemas.microsoft.com/office/drawing/2014/main" id="{E8F29F56-3318-4CDE-8ADF-BABB804F5E40}"/>
                  </a:ext>
                </a:extLst>
              </p:cNvPr>
              <p:cNvGrpSpPr/>
              <p:nvPr/>
            </p:nvGrpSpPr>
            <p:grpSpPr>
              <a:xfrm>
                <a:off x="77448" y="2775416"/>
                <a:ext cx="2171763" cy="1909593"/>
                <a:chOff x="498768" y="645729"/>
                <a:chExt cx="3863797" cy="1983161"/>
              </a:xfrm>
            </p:grpSpPr>
            <p:graphicFrame>
              <p:nvGraphicFramePr>
                <p:cNvPr id="5" name="Chart 4">
                  <a:extLst>
                    <a:ext uri="{FF2B5EF4-FFF2-40B4-BE49-F238E27FC236}">
                      <a16:creationId xmlns:a16="http://schemas.microsoft.com/office/drawing/2014/main" id="{760B27E2-E96D-4BBB-9F69-153A7277BAB9}"/>
                    </a:ext>
                  </a:extLst>
                </p:cNvPr>
                <p:cNvGraphicFramePr/>
                <p:nvPr>
                  <p:extLst/>
                </p:nvPr>
              </p:nvGraphicFramePr>
              <p:xfrm>
                <a:off x="498768" y="910460"/>
                <a:ext cx="3850149" cy="1718430"/>
              </p:xfrm>
              <a:graphic>
                <a:graphicData uri="http://schemas.openxmlformats.org/drawingml/2006/chart">
                  <c:chart xmlns:c="http://schemas.openxmlformats.org/drawingml/2006/chart" xmlns:r="http://schemas.openxmlformats.org/officeDocument/2006/relationships" r:id="rId6"/>
                </a:graphicData>
              </a:graphic>
            </p:graphicFrame>
            <p:sp>
              <p:nvSpPr>
                <p:cNvPr id="6" name="Rectangle 5">
                  <a:extLst>
                    <a:ext uri="{FF2B5EF4-FFF2-40B4-BE49-F238E27FC236}">
                      <a16:creationId xmlns:a16="http://schemas.microsoft.com/office/drawing/2014/main" id="{A0F1741E-4058-4625-B8EC-378F107977A7}"/>
                    </a:ext>
                  </a:extLst>
                </p:cNvPr>
                <p:cNvSpPr/>
                <p:nvPr/>
              </p:nvSpPr>
              <p:spPr bwMode="auto">
                <a:xfrm>
                  <a:off x="498768" y="645729"/>
                  <a:ext cx="3863797" cy="264731"/>
                </a:xfrm>
                <a:prstGeom prst="rect">
                  <a:avLst/>
                </a:prstGeom>
                <a:solidFill>
                  <a:schemeClr val="bg1">
                    <a:lumMod val="50000"/>
                  </a:schemeClr>
                </a:solidFill>
                <a:ln w="12700" cap="flat" cmpd="sng" algn="ctr">
                  <a:noFill/>
                  <a:prstDash val="solid"/>
                  <a:round/>
                  <a:headEnd type="none" w="sm" len="sm"/>
                  <a:tailEnd type="none" w="sm" len="sm"/>
                </a:ln>
                <a:effectLst/>
              </p:spPr>
              <p:txBody>
                <a:bodyPr vert="horz" wrap="square" lIns="121920" tIns="60960" rIns="121920" bIns="60960" numCol="1" rtlCol="0" anchor="ctr" anchorCtr="0" compatLnSpc="1">
                  <a:prstTxWarp prst="textNoShape">
                    <a:avLst/>
                  </a:prstTxWarp>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Arial" charset="0"/>
                      <a:ea typeface="+mn-ea"/>
                      <a:cs typeface="+mn-cs"/>
                    </a:rPr>
                    <a:t>NPS</a:t>
                  </a:r>
                  <a:endParaRPr kumimoji="0" lang="en-US" sz="1867" b="1" i="0" u="none" strike="noStrike" kern="1200" cap="none" spc="0" normalizeH="0" baseline="0" noProof="0" dirty="0">
                    <a:ln>
                      <a:noFill/>
                    </a:ln>
                    <a:solidFill>
                      <a:prstClr val="white"/>
                    </a:solidFill>
                    <a:effectLst/>
                    <a:uLnTx/>
                    <a:uFillTx/>
                    <a:latin typeface="Arial" charset="0"/>
                    <a:ea typeface="+mn-ea"/>
                    <a:cs typeface="+mn-cs"/>
                  </a:endParaRPr>
                </a:p>
              </p:txBody>
            </p:sp>
          </p:grpSp>
          <p:sp>
            <p:nvSpPr>
              <p:cNvPr id="20" name="Rectangle 19">
                <a:extLst>
                  <a:ext uri="{FF2B5EF4-FFF2-40B4-BE49-F238E27FC236}">
                    <a16:creationId xmlns:a16="http://schemas.microsoft.com/office/drawing/2014/main" id="{F12DA454-5122-4C78-8F26-E7869FA00496}"/>
                  </a:ext>
                </a:extLst>
              </p:cNvPr>
              <p:cNvSpPr/>
              <p:nvPr/>
            </p:nvSpPr>
            <p:spPr bwMode="auto">
              <a:xfrm>
                <a:off x="80416" y="2772095"/>
                <a:ext cx="2168795" cy="1899771"/>
              </a:xfrm>
              <a:prstGeom prst="rect">
                <a:avLst/>
              </a:prstGeom>
              <a:noFill/>
              <a:ln w="12700" cap="flat" cmpd="sng" algn="ctr">
                <a:solidFill>
                  <a:schemeClr val="bg1">
                    <a:lumMod val="65000"/>
                  </a:schemeClr>
                </a:solidFill>
                <a:prstDash val="solid"/>
                <a:round/>
                <a:headEnd type="none" w="sm" len="sm"/>
                <a:tailEnd type="none" w="sm" len="sm"/>
              </a:ln>
              <a:effectLst/>
            </p:spPr>
            <p:txBody>
              <a:bodyPr vert="horz" wrap="square" lIns="121920" tIns="60960" rIns="121920" bIns="6096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22" name="Rectangle 21">
                <a:extLst>
                  <a:ext uri="{FF2B5EF4-FFF2-40B4-BE49-F238E27FC236}">
                    <a16:creationId xmlns:a16="http://schemas.microsoft.com/office/drawing/2014/main" id="{FA0ABA3E-5F9C-4C52-96F0-FC1A9D781569}"/>
                  </a:ext>
                </a:extLst>
              </p:cNvPr>
              <p:cNvSpPr/>
              <p:nvPr/>
            </p:nvSpPr>
            <p:spPr bwMode="auto">
              <a:xfrm>
                <a:off x="2346320" y="2772095"/>
                <a:ext cx="2168795" cy="1899771"/>
              </a:xfrm>
              <a:prstGeom prst="rect">
                <a:avLst/>
              </a:prstGeom>
              <a:noFill/>
              <a:ln w="12700" cap="flat" cmpd="sng" algn="ctr">
                <a:solidFill>
                  <a:schemeClr val="bg1">
                    <a:lumMod val="65000"/>
                  </a:schemeClr>
                </a:solidFill>
                <a:prstDash val="solid"/>
                <a:round/>
                <a:headEnd type="none" w="sm" len="sm"/>
                <a:tailEnd type="none" w="sm" len="sm"/>
              </a:ln>
              <a:effectLst/>
            </p:spPr>
            <p:txBody>
              <a:bodyPr vert="horz" wrap="square" lIns="121920" tIns="60960" rIns="121920" bIns="6096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23" name="Rectangle 22">
                <a:extLst>
                  <a:ext uri="{FF2B5EF4-FFF2-40B4-BE49-F238E27FC236}">
                    <a16:creationId xmlns:a16="http://schemas.microsoft.com/office/drawing/2014/main" id="{9A03B091-DB96-47BB-8A1B-9BE8013663BE}"/>
                  </a:ext>
                </a:extLst>
              </p:cNvPr>
              <p:cNvSpPr/>
              <p:nvPr/>
            </p:nvSpPr>
            <p:spPr bwMode="auto">
              <a:xfrm>
                <a:off x="4589234" y="2772094"/>
                <a:ext cx="2168795" cy="1899771"/>
              </a:xfrm>
              <a:prstGeom prst="rect">
                <a:avLst/>
              </a:prstGeom>
              <a:noFill/>
              <a:ln w="12700" cap="flat" cmpd="sng" algn="ctr">
                <a:solidFill>
                  <a:schemeClr val="bg1">
                    <a:lumMod val="65000"/>
                  </a:schemeClr>
                </a:solidFill>
                <a:prstDash val="solid"/>
                <a:round/>
                <a:headEnd type="none" w="sm" len="sm"/>
                <a:tailEnd type="none" w="sm" len="sm"/>
              </a:ln>
              <a:effectLst/>
            </p:spPr>
            <p:txBody>
              <a:bodyPr vert="horz" wrap="square" lIns="121920" tIns="60960" rIns="121920" bIns="6096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24" name="Rectangle 23">
                <a:extLst>
                  <a:ext uri="{FF2B5EF4-FFF2-40B4-BE49-F238E27FC236}">
                    <a16:creationId xmlns:a16="http://schemas.microsoft.com/office/drawing/2014/main" id="{8091ACDB-C54E-48B5-95D7-656EF6A9F21C}"/>
                  </a:ext>
                </a:extLst>
              </p:cNvPr>
              <p:cNvSpPr/>
              <p:nvPr/>
            </p:nvSpPr>
            <p:spPr bwMode="auto">
              <a:xfrm>
                <a:off x="6845405" y="2772094"/>
                <a:ext cx="2168795" cy="1899771"/>
              </a:xfrm>
              <a:prstGeom prst="rect">
                <a:avLst/>
              </a:prstGeom>
              <a:noFill/>
              <a:ln w="12700" cap="flat" cmpd="sng" algn="ctr">
                <a:solidFill>
                  <a:schemeClr val="bg1">
                    <a:lumMod val="65000"/>
                  </a:schemeClr>
                </a:solidFill>
                <a:prstDash val="solid"/>
                <a:round/>
                <a:headEnd type="none" w="sm" len="sm"/>
                <a:tailEnd type="none" w="sm" len="sm"/>
              </a:ln>
              <a:effectLst/>
            </p:spPr>
            <p:txBody>
              <a:bodyPr vert="horz" wrap="square" lIns="121920" tIns="60960" rIns="121920" bIns="60960" numCol="1" rtlCol="0" anchor="t" anchorCtr="0" compatLnSpc="1">
                <a:prstTxWarp prst="textNoShape">
                  <a:avLst/>
                </a:prstTxWarp>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mn-ea"/>
                  <a:cs typeface="+mn-cs"/>
                </a:endParaRPr>
              </a:p>
            </p:txBody>
          </p:sp>
        </p:grpSp>
      </p:grpSp>
      <p:sp>
        <p:nvSpPr>
          <p:cNvPr id="25" name="Title 1">
            <a:extLst>
              <a:ext uri="{FF2B5EF4-FFF2-40B4-BE49-F238E27FC236}">
                <a16:creationId xmlns:a16="http://schemas.microsoft.com/office/drawing/2014/main" id="{AE3AB994-F5A1-430F-BB96-F34145A1E47A}"/>
              </a:ext>
            </a:extLst>
          </p:cNvPr>
          <p:cNvSpPr>
            <a:spLocks noGrp="1"/>
          </p:cNvSpPr>
          <p:nvPr>
            <p:ph type="title"/>
          </p:nvPr>
        </p:nvSpPr>
        <p:spPr>
          <a:xfrm>
            <a:off x="673100" y="31870"/>
            <a:ext cx="10972800" cy="628529"/>
          </a:xfrm>
        </p:spPr>
        <p:txBody>
          <a:bodyPr/>
          <a:lstStyle/>
          <a:p>
            <a:r>
              <a:rPr lang="en-US" b="1" dirty="0">
                <a:solidFill>
                  <a:schemeClr val="accent2"/>
                </a:solidFill>
                <a:latin typeface="Bogle" panose="020B0503020203060203" pitchFamily="34" charset="77"/>
              </a:rPr>
              <a:t>OG</a:t>
            </a:r>
            <a:r>
              <a:rPr lang="en-US" b="1" dirty="0">
                <a:solidFill>
                  <a:schemeClr val="accent3"/>
                </a:solidFill>
                <a:latin typeface="Bogle" panose="020B0503020203060203" pitchFamily="34" charset="77"/>
              </a:rPr>
              <a:t> </a:t>
            </a:r>
            <a:r>
              <a:rPr lang="en-US" b="1" dirty="0">
                <a:solidFill>
                  <a:srgbClr val="2A2A4E"/>
                </a:solidFill>
                <a:latin typeface="Bogle" panose="020B0503020203060203" pitchFamily="34" charset="77"/>
              </a:rPr>
              <a:t>Delivery Partner Experience – February FY20</a:t>
            </a:r>
            <a:endParaRPr lang="en-US" b="1" dirty="0">
              <a:latin typeface="Bogle" panose="020B0503020203060203" pitchFamily="34" charset="77"/>
            </a:endParaRPr>
          </a:p>
        </p:txBody>
      </p:sp>
      <p:sp>
        <p:nvSpPr>
          <p:cNvPr id="27" name="TextBox 26">
            <a:extLst>
              <a:ext uri="{FF2B5EF4-FFF2-40B4-BE49-F238E27FC236}">
                <a16:creationId xmlns:a16="http://schemas.microsoft.com/office/drawing/2014/main" id="{66DDA4EC-4663-4CCF-8D71-CA4FE2AE0658}"/>
              </a:ext>
            </a:extLst>
          </p:cNvPr>
          <p:cNvSpPr txBox="1"/>
          <p:nvPr/>
        </p:nvSpPr>
        <p:spPr>
          <a:xfrm>
            <a:off x="2451536" y="6052034"/>
            <a:ext cx="7709715" cy="3181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61BF1A"/>
                </a:solidFill>
                <a:effectLst/>
                <a:uLnTx/>
                <a:uFillTx/>
                <a:latin typeface="Calibri" panose="020F0502020204030204"/>
                <a:ea typeface="+mn-ea"/>
                <a:cs typeface="+mn-cs"/>
              </a:rPr>
              <a:t>Pointpickup</a:t>
            </a:r>
            <a:r>
              <a:rPr kumimoji="0" lang="en-US" sz="1467" b="1" i="0" u="none" strike="noStrike" kern="1200" cap="none" spc="0" normalizeH="0" baseline="0" noProof="0" dirty="0">
                <a:ln>
                  <a:noFill/>
                </a:ln>
                <a:solidFill>
                  <a:srgbClr val="00B050"/>
                </a:solidFill>
                <a:effectLst/>
                <a:uLnTx/>
                <a:uFillTx/>
                <a:latin typeface="Calibri" panose="020F0502020204030204"/>
                <a:ea typeface="+mn-ea"/>
                <a:cs typeface="+mn-cs"/>
              </a:rPr>
              <a:t>    Deliv    </a:t>
            </a:r>
            <a:r>
              <a:rPr kumimoji="0" lang="en-US" sz="1467" b="1" i="0" u="none" strike="noStrike" kern="1200" cap="none" spc="0" normalizeH="0" baseline="0" noProof="0" dirty="0" err="1">
                <a:ln>
                  <a:noFill/>
                </a:ln>
                <a:solidFill>
                  <a:srgbClr val="7B7B7B"/>
                </a:solidFill>
                <a:effectLst/>
                <a:uLnTx/>
                <a:uFillTx/>
                <a:latin typeface="Calibri" panose="020F0502020204030204"/>
                <a:ea typeface="+mn-ea"/>
                <a:cs typeface="+mn-cs"/>
              </a:rPr>
              <a:t>Skipcart</a:t>
            </a:r>
            <a:r>
              <a:rPr kumimoji="0" lang="en-US" sz="1467" b="1" i="0" u="none" strike="noStrike" kern="1200" cap="none" spc="0" normalizeH="0" baseline="0" noProof="0" dirty="0">
                <a:ln>
                  <a:noFill/>
                </a:ln>
                <a:solidFill>
                  <a:srgbClr val="7B7B7B"/>
                </a:solidFill>
                <a:effectLst/>
                <a:uLnTx/>
                <a:uFillTx/>
                <a:latin typeface="Calibri" panose="020F0502020204030204"/>
                <a:ea typeface="+mn-ea"/>
                <a:cs typeface="+mn-cs"/>
              </a:rPr>
              <a:t> </a:t>
            </a:r>
            <a:r>
              <a:rPr kumimoji="0" lang="en-US" sz="1467" b="1"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sz="1467" b="1" i="0" u="none" strike="noStrike" kern="1200" cap="none" spc="0" normalizeH="0" baseline="0" noProof="0" dirty="0">
                <a:ln>
                  <a:noFill/>
                </a:ln>
                <a:solidFill>
                  <a:srgbClr val="FCB92A"/>
                </a:solidFill>
                <a:effectLst/>
                <a:uLnTx/>
                <a:uFillTx/>
                <a:latin typeface="Calibri" panose="020F0502020204030204"/>
                <a:ea typeface="+mn-ea"/>
                <a:cs typeface="+mn-cs"/>
              </a:rPr>
              <a:t>Doordash    </a:t>
            </a:r>
            <a:r>
              <a:rPr kumimoji="0" lang="en-US" sz="1467" b="1" i="0" u="none" strike="noStrike" kern="1200" cap="none" spc="0" normalizeH="0" baseline="0" noProof="0" dirty="0">
                <a:ln>
                  <a:noFill/>
                </a:ln>
                <a:solidFill>
                  <a:srgbClr val="F47B20"/>
                </a:solidFill>
                <a:effectLst/>
                <a:uLnTx/>
                <a:uFillTx/>
                <a:latin typeface="Calibri" panose="020F0502020204030204"/>
                <a:ea typeface="+mn-ea"/>
                <a:cs typeface="+mn-cs"/>
              </a:rPr>
              <a:t>Axlehire</a:t>
            </a:r>
            <a:r>
              <a:rPr kumimoji="0" lang="en-US" sz="1467" b="1" i="0" u="none" strike="noStrike" kern="1200" cap="none" spc="0" normalizeH="0" baseline="0" noProof="0" dirty="0">
                <a:ln>
                  <a:noFill/>
                </a:ln>
                <a:solidFill>
                  <a:srgbClr val="FCB92A"/>
                </a:solidFill>
                <a:effectLst/>
                <a:uLnTx/>
                <a:uFillTx/>
                <a:latin typeface="Calibri" panose="020F0502020204030204"/>
                <a:ea typeface="+mn-ea"/>
                <a:cs typeface="+mn-cs"/>
              </a:rPr>
              <a:t>    </a:t>
            </a:r>
            <a:r>
              <a:rPr kumimoji="0" lang="en-US" sz="1467" b="1" i="0" u="none" strike="noStrike" kern="1200" cap="none" spc="0" normalizeH="0" baseline="0" noProof="0" dirty="0">
                <a:ln>
                  <a:noFill/>
                </a:ln>
                <a:solidFill>
                  <a:srgbClr val="833C0C"/>
                </a:solidFill>
                <a:effectLst/>
                <a:uLnTx/>
                <a:uFillTx/>
                <a:latin typeface="Calibri" panose="020F0502020204030204"/>
                <a:ea typeface="+mn-ea"/>
                <a:cs typeface="+mn-cs"/>
              </a:rPr>
              <a:t>Postmates    </a:t>
            </a:r>
            <a:r>
              <a:rPr kumimoji="0" lang="en-US" sz="1467" b="1" i="0" u="none" strike="noStrike" kern="1200" cap="none" spc="0" normalizeH="0" baseline="0" noProof="0" dirty="0">
                <a:ln>
                  <a:noFill/>
                </a:ln>
                <a:solidFill>
                  <a:srgbClr val="1575CF"/>
                </a:solidFill>
                <a:effectLst/>
                <a:uLnTx/>
                <a:uFillTx/>
                <a:latin typeface="Calibri" panose="020F0502020204030204"/>
                <a:ea typeface="+mn-ea"/>
                <a:cs typeface="+mn-cs"/>
              </a:rPr>
              <a:t>Spark    </a:t>
            </a:r>
            <a:r>
              <a:rPr kumimoji="0" lang="en-US" sz="1467" b="1" i="0" u="none" strike="noStrike" kern="1200" cap="none" spc="0" normalizeH="0" baseline="0" noProof="0" dirty="0">
                <a:ln>
                  <a:noFill/>
                </a:ln>
                <a:solidFill>
                  <a:srgbClr val="002060"/>
                </a:solidFill>
                <a:effectLst/>
                <a:uLnTx/>
                <a:uFillTx/>
                <a:latin typeface="Calibri" panose="020F0502020204030204"/>
                <a:ea typeface="+mn-ea"/>
                <a:cs typeface="+mn-cs"/>
              </a:rPr>
              <a:t>AD</a:t>
            </a:r>
          </a:p>
        </p:txBody>
      </p:sp>
    </p:spTree>
    <p:extLst>
      <p:ext uri="{BB962C8B-B14F-4D97-AF65-F5344CB8AC3E}">
        <p14:creationId xmlns:p14="http://schemas.microsoft.com/office/powerpoint/2010/main" val="3418624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7010E-5777-7846-B9CC-1FAA2ECA5AB7}"/>
              </a:ext>
            </a:extLst>
          </p:cNvPr>
          <p:cNvSpPr>
            <a:spLocks noGrp="1"/>
          </p:cNvSpPr>
          <p:nvPr>
            <p:ph type="title"/>
          </p:nvPr>
        </p:nvSpPr>
        <p:spPr>
          <a:xfrm>
            <a:off x="206733" y="103513"/>
            <a:ext cx="10972800" cy="503409"/>
          </a:xfrm>
        </p:spPr>
        <p:txBody>
          <a:bodyPr/>
          <a:lstStyle/>
          <a:p>
            <a:r>
              <a:rPr lang="en-US" dirty="0"/>
              <a:t>Basket Building - Initiative: Restock capabilities</a:t>
            </a:r>
          </a:p>
        </p:txBody>
      </p:sp>
      <p:graphicFrame>
        <p:nvGraphicFramePr>
          <p:cNvPr id="8" name="Table 7">
            <a:extLst>
              <a:ext uri="{FF2B5EF4-FFF2-40B4-BE49-F238E27FC236}">
                <a16:creationId xmlns:a16="http://schemas.microsoft.com/office/drawing/2014/main" id="{AE837907-A168-624B-AB14-996306744B04}"/>
              </a:ext>
            </a:extLst>
          </p:cNvPr>
          <p:cNvGraphicFramePr>
            <a:graphicFrameLocks noGrp="1"/>
          </p:cNvGraphicFramePr>
          <p:nvPr>
            <p:extLst/>
          </p:nvPr>
        </p:nvGraphicFramePr>
        <p:xfrm>
          <a:off x="206734" y="1012185"/>
          <a:ext cx="11778533" cy="4919983"/>
        </p:xfrm>
        <a:graphic>
          <a:graphicData uri="http://schemas.openxmlformats.org/drawingml/2006/table">
            <a:tbl>
              <a:tblPr>
                <a:tableStyleId>{5C22544A-7EE6-4342-B048-85BDC9FD1C3A}</a:tableStyleId>
              </a:tblPr>
              <a:tblGrid>
                <a:gridCol w="1807597">
                  <a:extLst>
                    <a:ext uri="{9D8B030D-6E8A-4147-A177-3AD203B41FA5}">
                      <a16:colId xmlns:a16="http://schemas.microsoft.com/office/drawing/2014/main" val="2128778341"/>
                    </a:ext>
                  </a:extLst>
                </a:gridCol>
                <a:gridCol w="5035825">
                  <a:extLst>
                    <a:ext uri="{9D8B030D-6E8A-4147-A177-3AD203B41FA5}">
                      <a16:colId xmlns:a16="http://schemas.microsoft.com/office/drawing/2014/main" val="2059029073"/>
                    </a:ext>
                  </a:extLst>
                </a:gridCol>
                <a:gridCol w="4935111">
                  <a:extLst>
                    <a:ext uri="{9D8B030D-6E8A-4147-A177-3AD203B41FA5}">
                      <a16:colId xmlns:a16="http://schemas.microsoft.com/office/drawing/2014/main" val="1177922246"/>
                    </a:ext>
                  </a:extLst>
                </a:gridCol>
              </a:tblGrid>
              <a:tr h="295560">
                <a:tc>
                  <a:txBody>
                    <a:bodyPr/>
                    <a:lstStyle/>
                    <a:p>
                      <a:pPr algn="ctr" fontAlgn="b"/>
                      <a:r>
                        <a:rPr lang="en-US" sz="1300" b="1" u="sng" strike="noStrike" dirty="0">
                          <a:effectLst/>
                        </a:rPr>
                        <a:t>Grouping</a:t>
                      </a:r>
                      <a:endParaRPr lang="en-US" sz="1300" b="1" i="0" u="sng" strike="noStrike" dirty="0">
                        <a:solidFill>
                          <a:srgbClr val="000000"/>
                        </a:solidFill>
                        <a:effectLst/>
                        <a:latin typeface="Calibri" panose="020F0502020204030204" pitchFamily="34" charset="0"/>
                      </a:endParaRPr>
                    </a:p>
                  </a:txBody>
                  <a:tcPr marL="6005" marR="6005" marT="6005" marB="0" anchor="ctr"/>
                </a:tc>
                <a:tc>
                  <a:txBody>
                    <a:bodyPr/>
                    <a:lstStyle/>
                    <a:p>
                      <a:pPr algn="ctr" fontAlgn="b"/>
                      <a:r>
                        <a:rPr lang="en-US" sz="1300" b="1" u="sng" strike="noStrike" dirty="0">
                          <a:effectLst/>
                        </a:rPr>
                        <a:t>Feature</a:t>
                      </a:r>
                      <a:endParaRPr lang="en-US" sz="1300" b="1" i="0" u="sng" strike="noStrike" dirty="0">
                        <a:solidFill>
                          <a:srgbClr val="000000"/>
                        </a:solidFill>
                        <a:effectLst/>
                        <a:latin typeface="Calibri" panose="020F0502020204030204" pitchFamily="34" charset="0"/>
                      </a:endParaRPr>
                    </a:p>
                  </a:txBody>
                  <a:tcPr marL="6005" marR="6005" marT="6005" marB="0" anchor="ctr"/>
                </a:tc>
                <a:tc>
                  <a:txBody>
                    <a:bodyPr/>
                    <a:lstStyle/>
                    <a:p>
                      <a:pPr algn="ctr" fontAlgn="b"/>
                      <a:r>
                        <a:rPr lang="en-US" sz="1300" b="1" u="sng" strike="noStrike" dirty="0">
                          <a:effectLst/>
                        </a:rPr>
                        <a:t>Hypothesis</a:t>
                      </a:r>
                      <a:endParaRPr lang="en-US" sz="1300" b="1" i="0" u="sng" strike="noStrike" dirty="0">
                        <a:solidFill>
                          <a:srgbClr val="000000"/>
                        </a:solidFill>
                        <a:effectLst/>
                        <a:latin typeface="Calibri" panose="020F0502020204030204" pitchFamily="34" charset="0"/>
                      </a:endParaRPr>
                    </a:p>
                  </a:txBody>
                  <a:tcPr marL="6005" marR="6005" marT="6005" marB="0" anchor="ctr"/>
                </a:tc>
                <a:extLst>
                  <a:ext uri="{0D108BD9-81ED-4DB2-BD59-A6C34878D82A}">
                    <a16:rowId xmlns:a16="http://schemas.microsoft.com/office/drawing/2014/main" val="2007722266"/>
                  </a:ext>
                </a:extLst>
              </a:tr>
              <a:tr h="490764">
                <a:tc>
                  <a:txBody>
                    <a:bodyPr/>
                    <a:lstStyle/>
                    <a:p>
                      <a:pPr algn="l" fontAlgn="b"/>
                      <a:r>
                        <a:rPr lang="en-US" sz="1300" u="none" strike="noStrike" dirty="0">
                          <a:effectLst/>
                        </a:rPr>
                        <a:t>Home Page - Foundational </a:t>
                      </a:r>
                      <a:endParaRPr lang="en-US" sz="1300" b="0" i="0" u="none" strike="noStrike" dirty="0">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rPr>
                        <a:t>On homepage boost your favorited items to the beginning of the carousel</a:t>
                      </a:r>
                      <a:endParaRPr lang="en-US" sz="1300" b="0" i="0" u="none" strike="noStrike" dirty="0">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latin typeface="+mj-lt"/>
                        </a:rPr>
                        <a:t>Favorites perform better than non-favorites, which is why we boost them in search. We should boost favorites in shelves too.</a:t>
                      </a:r>
                      <a:endParaRPr lang="en-US" sz="1300" b="0" i="0" u="none" strike="noStrike" dirty="0">
                        <a:solidFill>
                          <a:srgbClr val="000000"/>
                        </a:solidFill>
                        <a:effectLst/>
                        <a:latin typeface="+mj-lt"/>
                      </a:endParaRPr>
                    </a:p>
                  </a:txBody>
                  <a:tcPr marL="6005" marR="6005" marT="6005" marB="0" anchor="b"/>
                </a:tc>
                <a:extLst>
                  <a:ext uri="{0D108BD9-81ED-4DB2-BD59-A6C34878D82A}">
                    <a16:rowId xmlns:a16="http://schemas.microsoft.com/office/drawing/2014/main" val="859081399"/>
                  </a:ext>
                </a:extLst>
              </a:tr>
              <a:tr h="731797">
                <a:tc>
                  <a:txBody>
                    <a:bodyPr/>
                    <a:lstStyle/>
                    <a:p>
                      <a:pPr algn="l" fontAlgn="b"/>
                      <a:r>
                        <a:rPr lang="en-US" sz="1300" u="none" strike="noStrike">
                          <a:effectLst/>
                        </a:rPr>
                        <a:t>Home Page - Foundational </a:t>
                      </a:r>
                      <a:endParaRPr lang="en-US" sz="1300" b="0" i="0" u="none" strike="noStrike">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rPr>
                        <a:t>On homepage, for personalized carousels, group based on department instead of aisle or shelf  </a:t>
                      </a:r>
                      <a:endParaRPr lang="en-US" sz="1300" b="0" i="0" u="none" strike="noStrike" dirty="0">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latin typeface="+mj-lt"/>
                        </a:rPr>
                        <a:t>For 'cheese' carousel, we don't show other 'dairy' items. If we show at dept level we can show top items you'd buy in a dept, like when you shop in person.</a:t>
                      </a:r>
                      <a:endParaRPr lang="en-US" sz="1300" b="0" i="0" u="none" strike="noStrike" dirty="0">
                        <a:solidFill>
                          <a:srgbClr val="000000"/>
                        </a:solidFill>
                        <a:effectLst/>
                        <a:latin typeface="+mj-lt"/>
                      </a:endParaRPr>
                    </a:p>
                  </a:txBody>
                  <a:tcPr marL="6005" marR="6005" marT="6005" marB="0" anchor="b"/>
                </a:tc>
                <a:extLst>
                  <a:ext uri="{0D108BD9-81ED-4DB2-BD59-A6C34878D82A}">
                    <a16:rowId xmlns:a16="http://schemas.microsoft.com/office/drawing/2014/main" val="2310800562"/>
                  </a:ext>
                </a:extLst>
              </a:tr>
              <a:tr h="770653">
                <a:tc>
                  <a:txBody>
                    <a:bodyPr/>
                    <a:lstStyle/>
                    <a:p>
                      <a:pPr algn="l" fontAlgn="b"/>
                      <a:r>
                        <a:rPr lang="en-US" sz="1300" u="none" strike="noStrike">
                          <a:effectLst/>
                        </a:rPr>
                        <a:t>Search - Foundational</a:t>
                      </a:r>
                      <a:endParaRPr lang="en-US" sz="1300" b="0" i="0" u="none" strike="noStrike">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rPr>
                        <a:t>Continue improving on SBA (subject, brand, attribute) to make sure your favorites show up, improve relevancy in results, and </a:t>
                      </a:r>
                      <a:endParaRPr lang="en-US" sz="1300" b="0" i="0" u="none" strike="noStrike" dirty="0">
                        <a:solidFill>
                          <a:srgbClr val="000000"/>
                        </a:solidFill>
                        <a:effectLst/>
                        <a:latin typeface="Calibri" panose="020F0502020204030204" pitchFamily="34" charset="0"/>
                      </a:endParaRPr>
                    </a:p>
                  </a:txBody>
                  <a:tcPr marL="6005" marR="6005" marT="6005" marB="0" anchor="b"/>
                </a:tc>
                <a:tc>
                  <a:txBody>
                    <a:bodyPr/>
                    <a:lstStyle/>
                    <a:p>
                      <a:pPr algn="l" fontAlgn="b"/>
                      <a:r>
                        <a:rPr lang="en-US" sz="1300" b="0" i="0" u="none" strike="noStrike" dirty="0">
                          <a:solidFill>
                            <a:srgbClr val="000000"/>
                          </a:solidFill>
                          <a:effectLst/>
                          <a:latin typeface="+mj-lt"/>
                        </a:rPr>
                        <a:t>Search makes up &gt;60% of all ATC’s, by utilizing additional attributes to improve relevancy, we believe we can help with restock </a:t>
                      </a:r>
                    </a:p>
                    <a:p>
                      <a:pPr algn="l" fontAlgn="b"/>
                      <a:endParaRPr lang="en-US" sz="1300" b="0" i="0" u="none" strike="noStrike" dirty="0">
                        <a:solidFill>
                          <a:srgbClr val="000000"/>
                        </a:solidFill>
                        <a:effectLst/>
                        <a:latin typeface="+mj-lt"/>
                      </a:endParaRPr>
                    </a:p>
                  </a:txBody>
                  <a:tcPr marL="6005" marR="6005" marT="6005" marB="0" anchor="b"/>
                </a:tc>
                <a:extLst>
                  <a:ext uri="{0D108BD9-81ED-4DB2-BD59-A6C34878D82A}">
                    <a16:rowId xmlns:a16="http://schemas.microsoft.com/office/drawing/2014/main" val="1267353020"/>
                  </a:ext>
                </a:extLst>
              </a:tr>
              <a:tr h="619071">
                <a:tc>
                  <a:txBody>
                    <a:bodyPr/>
                    <a:lstStyle/>
                    <a:p>
                      <a:pPr algn="l" fontAlgn="b"/>
                      <a:r>
                        <a:rPr lang="en-US" sz="1300" u="none" strike="noStrike">
                          <a:effectLst/>
                        </a:rPr>
                        <a:t>Search - Foundational</a:t>
                      </a:r>
                      <a:endParaRPr lang="en-US" sz="1300" b="0" i="0" u="none" strike="noStrike">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rPr>
                        <a:t>On search results page, boost favorited items for the top level 'broad' query that includes that item (e.g. boost favorited cheddar cheese even if query is just 'cheese').</a:t>
                      </a:r>
                      <a:endParaRPr lang="en-US" sz="1300" b="0" i="0" u="none" strike="noStrike" dirty="0">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latin typeface="+mj-lt"/>
                        </a:rPr>
                        <a:t>People will just type in the category of thing they want but actually want to buy the item within that category that they usually buy. </a:t>
                      </a:r>
                      <a:endParaRPr lang="en-US" sz="1300" b="0" i="0" u="none" strike="noStrike" dirty="0">
                        <a:solidFill>
                          <a:srgbClr val="000000"/>
                        </a:solidFill>
                        <a:effectLst/>
                        <a:latin typeface="+mj-lt"/>
                      </a:endParaRPr>
                    </a:p>
                  </a:txBody>
                  <a:tcPr marL="6005" marR="6005" marT="6005" marB="0" anchor="b"/>
                </a:tc>
                <a:extLst>
                  <a:ext uri="{0D108BD9-81ED-4DB2-BD59-A6C34878D82A}">
                    <a16:rowId xmlns:a16="http://schemas.microsoft.com/office/drawing/2014/main" val="124571906"/>
                  </a:ext>
                </a:extLst>
              </a:tr>
              <a:tr h="830997">
                <a:tc>
                  <a:txBody>
                    <a:bodyPr/>
                    <a:lstStyle/>
                    <a:p>
                      <a:pPr algn="l" fontAlgn="b"/>
                      <a:r>
                        <a:rPr lang="en-US" sz="1300" u="none" strike="noStrike" dirty="0">
                          <a:effectLst/>
                        </a:rPr>
                        <a:t>Pre TXN - Foundational</a:t>
                      </a:r>
                      <a:endParaRPr lang="en-US" sz="1300" b="0" i="0" u="none" strike="noStrike" dirty="0">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rPr>
                        <a:t>Leverage store data for Search, Home Page, Favorites (in progress in Q1) </a:t>
                      </a:r>
                      <a:r>
                        <a:rPr lang="en-US" sz="1300" u="none" strike="noStrike" kern="1200" dirty="0">
                          <a:solidFill>
                            <a:schemeClr val="dk1"/>
                          </a:solidFill>
                          <a:effectLst/>
                          <a:latin typeface="+mn-lt"/>
                          <a:ea typeface="+mn-ea"/>
                          <a:cs typeface="+mn-cs"/>
                        </a:rPr>
                        <a:t>touchpoints</a:t>
                      </a:r>
                    </a:p>
                  </a:txBody>
                  <a:tcPr marL="6005" marR="6005" marT="6005" marB="0" anchor="b"/>
                </a:tc>
                <a:tc>
                  <a:txBody>
                    <a:bodyPr/>
                    <a:lstStyle/>
                    <a:p>
                      <a:pPr algn="l" fontAlgn="b"/>
                      <a:r>
                        <a:rPr lang="en-US" sz="1300" u="none" strike="noStrike" dirty="0">
                          <a:effectLst/>
                          <a:latin typeface="+mj-lt"/>
                        </a:rPr>
                        <a:t>People want to buy what they've purchased before, and this behavior translates to store-purchases as well.</a:t>
                      </a:r>
                      <a:endParaRPr lang="en-US" sz="1300" b="0" i="0" u="none" strike="noStrike" dirty="0">
                        <a:solidFill>
                          <a:srgbClr val="000000"/>
                        </a:solidFill>
                        <a:effectLst/>
                        <a:latin typeface="+mj-lt"/>
                      </a:endParaRPr>
                    </a:p>
                  </a:txBody>
                  <a:tcPr marL="6005" marR="6005" marT="6005" marB="0" anchor="b"/>
                </a:tc>
                <a:extLst>
                  <a:ext uri="{0D108BD9-81ED-4DB2-BD59-A6C34878D82A}">
                    <a16:rowId xmlns:a16="http://schemas.microsoft.com/office/drawing/2014/main" val="2986275850"/>
                  </a:ext>
                </a:extLst>
              </a:tr>
              <a:tr h="768736">
                <a:tc>
                  <a:txBody>
                    <a:bodyPr/>
                    <a:lstStyle/>
                    <a:p>
                      <a:pPr algn="l" fontAlgn="b"/>
                      <a:r>
                        <a:rPr lang="en-US" sz="1300" u="none" strike="noStrike" dirty="0">
                          <a:effectLst/>
                        </a:rPr>
                        <a:t>Favorites - Foundational</a:t>
                      </a:r>
                      <a:endParaRPr lang="en-US" sz="1300" b="0" i="0" u="none" strike="noStrike" dirty="0">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rPr>
                        <a:t>Optimize logic for implicit Favorites</a:t>
                      </a:r>
                      <a:endParaRPr lang="en-US" sz="1300" b="0" i="0" u="none" strike="noStrike" dirty="0">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latin typeface="+mj-lt"/>
                        </a:rPr>
                        <a:t>Reducing # of "stale" implicit Favorites will improve quick reorder</a:t>
                      </a:r>
                      <a:endParaRPr lang="en-US" sz="1300" b="0" i="0" u="none" strike="noStrike" dirty="0">
                        <a:solidFill>
                          <a:srgbClr val="000000"/>
                        </a:solidFill>
                        <a:effectLst/>
                        <a:latin typeface="+mj-lt"/>
                      </a:endParaRPr>
                    </a:p>
                  </a:txBody>
                  <a:tcPr marL="6005" marR="6005" marT="6005" marB="0" anchor="b"/>
                </a:tc>
                <a:extLst>
                  <a:ext uri="{0D108BD9-81ED-4DB2-BD59-A6C34878D82A}">
                    <a16:rowId xmlns:a16="http://schemas.microsoft.com/office/drawing/2014/main" val="4129139250"/>
                  </a:ext>
                </a:extLst>
              </a:tr>
              <a:tr h="412405">
                <a:tc>
                  <a:txBody>
                    <a:bodyPr/>
                    <a:lstStyle/>
                    <a:p>
                      <a:pPr algn="l" fontAlgn="b"/>
                      <a:r>
                        <a:rPr lang="en-US" sz="1300" u="none" strike="noStrike">
                          <a:effectLst/>
                        </a:rPr>
                        <a:t>Favorites - Foundational</a:t>
                      </a:r>
                      <a:endParaRPr lang="en-US" sz="1300" b="0" i="0" u="none" strike="noStrike">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rPr>
                        <a:t>Optimize BE logic for Favorites ranking (i.e. is department order or most frequent purchase the right ordering of items)</a:t>
                      </a:r>
                      <a:endParaRPr lang="en-US" sz="1300" b="0" i="0" u="none" strike="noStrike" dirty="0">
                        <a:solidFill>
                          <a:srgbClr val="000000"/>
                        </a:solidFill>
                        <a:effectLst/>
                        <a:latin typeface="Calibri" panose="020F0502020204030204" pitchFamily="34" charset="0"/>
                      </a:endParaRPr>
                    </a:p>
                  </a:txBody>
                  <a:tcPr marL="6005" marR="6005" marT="6005" marB="0" anchor="b"/>
                </a:tc>
                <a:tc>
                  <a:txBody>
                    <a:bodyPr/>
                    <a:lstStyle/>
                    <a:p>
                      <a:pPr algn="l" fontAlgn="b"/>
                      <a:r>
                        <a:rPr lang="en-US" sz="1300" u="none" strike="noStrike" dirty="0">
                          <a:effectLst/>
                          <a:latin typeface="+mj-lt"/>
                        </a:rPr>
                        <a:t>Improving the order of items on Favorites will improve quick reorder</a:t>
                      </a:r>
                      <a:endParaRPr lang="en-US" sz="1300" b="0" i="0" u="none" strike="noStrike" dirty="0">
                        <a:solidFill>
                          <a:srgbClr val="000000"/>
                        </a:solidFill>
                        <a:effectLst/>
                        <a:latin typeface="+mj-lt"/>
                      </a:endParaRPr>
                    </a:p>
                  </a:txBody>
                  <a:tcPr marL="6005" marR="6005" marT="6005" marB="0" anchor="b"/>
                </a:tc>
                <a:extLst>
                  <a:ext uri="{0D108BD9-81ED-4DB2-BD59-A6C34878D82A}">
                    <a16:rowId xmlns:a16="http://schemas.microsoft.com/office/drawing/2014/main" val="2730453972"/>
                  </a:ext>
                </a:extLst>
              </a:tr>
            </a:tbl>
          </a:graphicData>
        </a:graphic>
      </p:graphicFrame>
    </p:spTree>
    <p:extLst>
      <p:ext uri="{BB962C8B-B14F-4D97-AF65-F5344CB8AC3E}">
        <p14:creationId xmlns:p14="http://schemas.microsoft.com/office/powerpoint/2010/main" val="1937927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7010E-5777-7846-B9CC-1FAA2ECA5AB7}"/>
              </a:ext>
            </a:extLst>
          </p:cNvPr>
          <p:cNvSpPr>
            <a:spLocks noGrp="1"/>
          </p:cNvSpPr>
          <p:nvPr>
            <p:ph type="title"/>
          </p:nvPr>
        </p:nvSpPr>
        <p:spPr>
          <a:xfrm>
            <a:off x="206733" y="103513"/>
            <a:ext cx="10972800" cy="503409"/>
          </a:xfrm>
        </p:spPr>
        <p:txBody>
          <a:bodyPr/>
          <a:lstStyle/>
          <a:p>
            <a:r>
              <a:rPr lang="en-US" dirty="0"/>
              <a:t>Basket Building - Initiative: Complementary recommendations</a:t>
            </a:r>
          </a:p>
        </p:txBody>
      </p:sp>
      <p:graphicFrame>
        <p:nvGraphicFramePr>
          <p:cNvPr id="4" name="Table 3">
            <a:extLst>
              <a:ext uri="{FF2B5EF4-FFF2-40B4-BE49-F238E27FC236}">
                <a16:creationId xmlns:a16="http://schemas.microsoft.com/office/drawing/2014/main" id="{E477CF32-E66F-664C-B3FE-96F53D4EE371}"/>
              </a:ext>
            </a:extLst>
          </p:cNvPr>
          <p:cNvGraphicFramePr>
            <a:graphicFrameLocks noGrp="1"/>
          </p:cNvGraphicFramePr>
          <p:nvPr>
            <p:extLst/>
          </p:nvPr>
        </p:nvGraphicFramePr>
        <p:xfrm>
          <a:off x="524787" y="1634560"/>
          <a:ext cx="10569934" cy="1794440"/>
        </p:xfrm>
        <a:graphic>
          <a:graphicData uri="http://schemas.openxmlformats.org/drawingml/2006/table">
            <a:tbl>
              <a:tblPr>
                <a:tableStyleId>{5C22544A-7EE6-4342-B048-85BDC9FD1C3A}</a:tableStyleId>
              </a:tblPr>
              <a:tblGrid>
                <a:gridCol w="2195535">
                  <a:extLst>
                    <a:ext uri="{9D8B030D-6E8A-4147-A177-3AD203B41FA5}">
                      <a16:colId xmlns:a16="http://schemas.microsoft.com/office/drawing/2014/main" val="1283331110"/>
                    </a:ext>
                  </a:extLst>
                </a:gridCol>
                <a:gridCol w="4055468">
                  <a:extLst>
                    <a:ext uri="{9D8B030D-6E8A-4147-A177-3AD203B41FA5}">
                      <a16:colId xmlns:a16="http://schemas.microsoft.com/office/drawing/2014/main" val="313731747"/>
                    </a:ext>
                  </a:extLst>
                </a:gridCol>
                <a:gridCol w="4318931">
                  <a:extLst>
                    <a:ext uri="{9D8B030D-6E8A-4147-A177-3AD203B41FA5}">
                      <a16:colId xmlns:a16="http://schemas.microsoft.com/office/drawing/2014/main" val="1915706251"/>
                    </a:ext>
                  </a:extLst>
                </a:gridCol>
              </a:tblGrid>
              <a:tr h="212973">
                <a:tc>
                  <a:txBody>
                    <a:bodyPr/>
                    <a:lstStyle/>
                    <a:p>
                      <a:pPr algn="ctr" fontAlgn="b"/>
                      <a:r>
                        <a:rPr lang="en-US" sz="1300" b="1" i="0" u="sng" strike="noStrike" dirty="0">
                          <a:solidFill>
                            <a:srgbClr val="000000"/>
                          </a:solidFill>
                          <a:effectLst/>
                          <a:latin typeface="Calibri" panose="020F0502020204030204" pitchFamily="34" charset="0"/>
                        </a:rPr>
                        <a:t>Grouping</a:t>
                      </a:r>
                    </a:p>
                  </a:txBody>
                  <a:tcPr marL="9773" marR="9773" marT="9773" marB="0" anchor="b"/>
                </a:tc>
                <a:tc>
                  <a:txBody>
                    <a:bodyPr/>
                    <a:lstStyle/>
                    <a:p>
                      <a:pPr algn="ctr" fontAlgn="b"/>
                      <a:r>
                        <a:rPr lang="en-US" sz="1300" b="1" u="sng" strike="noStrike" dirty="0">
                          <a:effectLst/>
                        </a:rPr>
                        <a:t>Feature</a:t>
                      </a:r>
                      <a:endParaRPr lang="en-US" sz="1300" b="1" i="0" u="sng" strike="noStrike" dirty="0">
                        <a:solidFill>
                          <a:srgbClr val="000000"/>
                        </a:solidFill>
                        <a:effectLst/>
                        <a:latin typeface="Calibri" panose="020F0502020204030204" pitchFamily="34" charset="0"/>
                      </a:endParaRPr>
                    </a:p>
                  </a:txBody>
                  <a:tcPr marL="9773" marR="9773" marT="9773" marB="0" anchor="b"/>
                </a:tc>
                <a:tc>
                  <a:txBody>
                    <a:bodyPr/>
                    <a:lstStyle/>
                    <a:p>
                      <a:pPr algn="ctr" fontAlgn="b"/>
                      <a:r>
                        <a:rPr lang="en-US" sz="1300" b="1" i="0" u="sng" strike="noStrike" dirty="0">
                          <a:solidFill>
                            <a:srgbClr val="000000"/>
                          </a:solidFill>
                          <a:effectLst/>
                          <a:latin typeface="Calibri" panose="020F0502020204030204" pitchFamily="34" charset="0"/>
                        </a:rPr>
                        <a:t>Hypothesis</a:t>
                      </a:r>
                    </a:p>
                  </a:txBody>
                  <a:tcPr marL="9773" marR="9773" marT="9773" marB="0" anchor="b"/>
                </a:tc>
                <a:extLst>
                  <a:ext uri="{0D108BD9-81ED-4DB2-BD59-A6C34878D82A}">
                    <a16:rowId xmlns:a16="http://schemas.microsoft.com/office/drawing/2014/main" val="759695930"/>
                  </a:ext>
                </a:extLst>
              </a:tr>
              <a:tr h="1581467">
                <a:tc>
                  <a:txBody>
                    <a:bodyPr/>
                    <a:lstStyle/>
                    <a:p>
                      <a:pPr algn="l" fontAlgn="b"/>
                      <a:r>
                        <a:rPr lang="en-US" sz="1300" u="none" strike="noStrike" dirty="0">
                          <a:effectLst/>
                        </a:rPr>
                        <a:t>Complementary recommendations</a:t>
                      </a:r>
                      <a:endParaRPr lang="en-US" sz="1300" b="0" i="0" u="none" strike="noStrike" dirty="0">
                        <a:solidFill>
                          <a:srgbClr val="000000"/>
                        </a:solidFill>
                        <a:effectLst/>
                        <a:latin typeface="Calibri" panose="020F0502020204030204" pitchFamily="34" charset="0"/>
                      </a:endParaRPr>
                    </a:p>
                  </a:txBody>
                  <a:tcPr marL="9773" marR="9773" marT="9773" marB="0" anchor="ctr"/>
                </a:tc>
                <a:tc>
                  <a:txBody>
                    <a:bodyPr/>
                    <a:lstStyle/>
                    <a:p>
                      <a:pPr algn="l" fontAlgn="b"/>
                      <a:r>
                        <a:rPr lang="en-US" sz="1300" u="none" strike="noStrike" dirty="0">
                          <a:effectLst/>
                        </a:rPr>
                        <a:t>Upon ATC from search,  display module for bought also bought based on everyone</a:t>
                      </a:r>
                      <a:endParaRPr lang="en-US" sz="1300" b="0" i="0" u="none" strike="noStrike" dirty="0">
                        <a:solidFill>
                          <a:srgbClr val="000000"/>
                        </a:solidFill>
                        <a:effectLst/>
                        <a:latin typeface="Calibri" panose="020F0502020204030204" pitchFamily="34" charset="0"/>
                      </a:endParaRPr>
                    </a:p>
                  </a:txBody>
                  <a:tcPr marL="9773" marR="9773" marT="9773" marB="0" anchor="ctr"/>
                </a:tc>
                <a:tc>
                  <a:txBody>
                    <a:bodyPr/>
                    <a:lstStyle/>
                    <a:p>
                      <a:pPr algn="l" fontAlgn="b"/>
                      <a:r>
                        <a:rPr lang="en-US" sz="1300" u="none" strike="noStrike" dirty="0">
                          <a:effectLst/>
                        </a:rPr>
                        <a:t>We can cross-sell you items based on what you ATC</a:t>
                      </a:r>
                    </a:p>
                  </a:txBody>
                  <a:tcPr marL="9773" marR="9773" marT="9773" marB="0" anchor="ctr"/>
                </a:tc>
                <a:extLst>
                  <a:ext uri="{0D108BD9-81ED-4DB2-BD59-A6C34878D82A}">
                    <a16:rowId xmlns:a16="http://schemas.microsoft.com/office/drawing/2014/main" val="665439391"/>
                  </a:ext>
                </a:extLst>
              </a:tr>
            </a:tbl>
          </a:graphicData>
        </a:graphic>
      </p:graphicFrame>
    </p:spTree>
    <p:extLst>
      <p:ext uri="{BB962C8B-B14F-4D97-AF65-F5344CB8AC3E}">
        <p14:creationId xmlns:p14="http://schemas.microsoft.com/office/powerpoint/2010/main" val="2236557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7010E-5777-7846-B9CC-1FAA2ECA5AB7}"/>
              </a:ext>
            </a:extLst>
          </p:cNvPr>
          <p:cNvSpPr>
            <a:spLocks noGrp="1"/>
          </p:cNvSpPr>
          <p:nvPr>
            <p:ph type="title"/>
          </p:nvPr>
        </p:nvSpPr>
        <p:spPr>
          <a:xfrm>
            <a:off x="206733" y="103513"/>
            <a:ext cx="10972800" cy="503409"/>
          </a:xfrm>
        </p:spPr>
        <p:txBody>
          <a:bodyPr/>
          <a:lstStyle/>
          <a:p>
            <a:r>
              <a:rPr lang="en-US" dirty="0"/>
              <a:t>Basket Building - Initiative: Impulse buys </a:t>
            </a:r>
          </a:p>
        </p:txBody>
      </p:sp>
      <p:graphicFrame>
        <p:nvGraphicFramePr>
          <p:cNvPr id="3" name="Table 2">
            <a:extLst>
              <a:ext uri="{FF2B5EF4-FFF2-40B4-BE49-F238E27FC236}">
                <a16:creationId xmlns:a16="http://schemas.microsoft.com/office/drawing/2014/main" id="{D90A23CC-1375-F442-8678-EAB7A5FA5336}"/>
              </a:ext>
            </a:extLst>
          </p:cNvPr>
          <p:cNvGraphicFramePr>
            <a:graphicFrameLocks noGrp="1"/>
          </p:cNvGraphicFramePr>
          <p:nvPr>
            <p:extLst/>
          </p:nvPr>
        </p:nvGraphicFramePr>
        <p:xfrm>
          <a:off x="312753" y="1866037"/>
          <a:ext cx="10972799" cy="2131910"/>
        </p:xfrm>
        <a:graphic>
          <a:graphicData uri="http://schemas.openxmlformats.org/drawingml/2006/table">
            <a:tbl>
              <a:tblPr>
                <a:tableStyleId>{5C22544A-7EE6-4342-B048-85BDC9FD1C3A}</a:tableStyleId>
              </a:tblPr>
              <a:tblGrid>
                <a:gridCol w="2279216">
                  <a:extLst>
                    <a:ext uri="{9D8B030D-6E8A-4147-A177-3AD203B41FA5}">
                      <a16:colId xmlns:a16="http://schemas.microsoft.com/office/drawing/2014/main" val="2621254981"/>
                    </a:ext>
                  </a:extLst>
                </a:gridCol>
                <a:gridCol w="4210039">
                  <a:extLst>
                    <a:ext uri="{9D8B030D-6E8A-4147-A177-3AD203B41FA5}">
                      <a16:colId xmlns:a16="http://schemas.microsoft.com/office/drawing/2014/main" val="2589527186"/>
                    </a:ext>
                  </a:extLst>
                </a:gridCol>
                <a:gridCol w="4483544">
                  <a:extLst>
                    <a:ext uri="{9D8B030D-6E8A-4147-A177-3AD203B41FA5}">
                      <a16:colId xmlns:a16="http://schemas.microsoft.com/office/drawing/2014/main" val="1984906281"/>
                    </a:ext>
                  </a:extLst>
                </a:gridCol>
              </a:tblGrid>
              <a:tr h="212973">
                <a:tc>
                  <a:txBody>
                    <a:bodyPr/>
                    <a:lstStyle/>
                    <a:p>
                      <a:pPr algn="ctr" fontAlgn="b"/>
                      <a:r>
                        <a:rPr lang="en-US" sz="1300" b="1" i="0" u="sng" strike="noStrike" dirty="0">
                          <a:solidFill>
                            <a:srgbClr val="000000"/>
                          </a:solidFill>
                          <a:effectLst/>
                          <a:latin typeface="+mn-lt"/>
                        </a:rPr>
                        <a:t>Grouping</a:t>
                      </a:r>
                    </a:p>
                  </a:txBody>
                  <a:tcPr marL="9773" marR="9773" marT="9773" marB="0" anchor="b"/>
                </a:tc>
                <a:tc>
                  <a:txBody>
                    <a:bodyPr/>
                    <a:lstStyle/>
                    <a:p>
                      <a:pPr algn="ctr" fontAlgn="b"/>
                      <a:r>
                        <a:rPr lang="en-US" sz="1300" b="1" u="sng" strike="noStrike" dirty="0">
                          <a:effectLst/>
                          <a:latin typeface="+mn-lt"/>
                        </a:rPr>
                        <a:t>Feature</a:t>
                      </a:r>
                      <a:endParaRPr lang="en-US" sz="1300" b="1" i="0" u="sng" strike="noStrike" dirty="0">
                        <a:solidFill>
                          <a:srgbClr val="000000"/>
                        </a:solidFill>
                        <a:effectLst/>
                        <a:latin typeface="+mn-lt"/>
                      </a:endParaRPr>
                    </a:p>
                  </a:txBody>
                  <a:tcPr marL="9773" marR="9773" marT="9773" marB="0" anchor="b"/>
                </a:tc>
                <a:tc>
                  <a:txBody>
                    <a:bodyPr/>
                    <a:lstStyle/>
                    <a:p>
                      <a:pPr algn="ctr" fontAlgn="b"/>
                      <a:r>
                        <a:rPr lang="en-US" sz="1300" b="1" i="0" u="sng" strike="noStrike" dirty="0">
                          <a:solidFill>
                            <a:srgbClr val="000000"/>
                          </a:solidFill>
                          <a:effectLst/>
                          <a:latin typeface="+mn-lt"/>
                        </a:rPr>
                        <a:t>Hypothesis</a:t>
                      </a:r>
                    </a:p>
                  </a:txBody>
                  <a:tcPr marL="9773" marR="9773" marT="9773" marB="0" anchor="b"/>
                </a:tc>
                <a:extLst>
                  <a:ext uri="{0D108BD9-81ED-4DB2-BD59-A6C34878D82A}">
                    <a16:rowId xmlns:a16="http://schemas.microsoft.com/office/drawing/2014/main" val="3427542141"/>
                  </a:ext>
                </a:extLst>
              </a:tr>
              <a:tr h="834037">
                <a:tc>
                  <a:txBody>
                    <a:bodyPr/>
                    <a:lstStyle/>
                    <a:p>
                      <a:pPr algn="l" fontAlgn="b"/>
                      <a:r>
                        <a:rPr lang="en-US" sz="1300" u="none" strike="noStrike">
                          <a:effectLst/>
                          <a:latin typeface="+mn-lt"/>
                        </a:rPr>
                        <a:t>Impulse buys - Amend</a:t>
                      </a:r>
                      <a:endParaRPr lang="en-US" sz="1300" b="0" i="0" u="none" strike="noStrike">
                        <a:solidFill>
                          <a:srgbClr val="000000"/>
                        </a:solidFill>
                        <a:effectLst/>
                        <a:latin typeface="+mn-lt"/>
                      </a:endParaRPr>
                    </a:p>
                  </a:txBody>
                  <a:tcPr marL="9773" marR="9773" marT="9773" marB="0" anchor="b"/>
                </a:tc>
                <a:tc>
                  <a:txBody>
                    <a:bodyPr/>
                    <a:lstStyle/>
                    <a:p>
                      <a:pPr algn="l" fontAlgn="b"/>
                      <a:r>
                        <a:rPr lang="en-US" sz="1300" u="none" strike="noStrike">
                          <a:effectLst/>
                          <a:latin typeface="+mn-lt"/>
                        </a:rPr>
                        <a:t>Home Page carousel for customers who have placed order but still have time to Amend Order</a:t>
                      </a:r>
                      <a:br>
                        <a:rPr lang="en-US" sz="1300" u="none" strike="noStrike">
                          <a:effectLst/>
                          <a:latin typeface="+mn-lt"/>
                        </a:rPr>
                      </a:br>
                      <a:br>
                        <a:rPr lang="en-US" sz="1300" u="none" strike="noStrike">
                          <a:effectLst/>
                          <a:latin typeface="+mn-lt"/>
                        </a:rPr>
                      </a:br>
                      <a:r>
                        <a:rPr lang="en-US" sz="1300" u="none" strike="noStrike">
                          <a:effectLst/>
                          <a:latin typeface="+mn-lt"/>
                        </a:rPr>
                        <a:t>Reduce friction to add items to cart</a:t>
                      </a:r>
                      <a:endParaRPr lang="en-US" sz="1300" b="0" i="0" u="none" strike="noStrike">
                        <a:solidFill>
                          <a:srgbClr val="000000"/>
                        </a:solidFill>
                        <a:effectLst/>
                        <a:latin typeface="+mn-lt"/>
                      </a:endParaRPr>
                    </a:p>
                  </a:txBody>
                  <a:tcPr marL="9773" marR="9773" marT="9773" marB="0" anchor="b"/>
                </a:tc>
                <a:tc>
                  <a:txBody>
                    <a:bodyPr/>
                    <a:lstStyle/>
                    <a:p>
                      <a:pPr algn="l" fontAlgn="b"/>
                      <a:r>
                        <a:rPr lang="en-US" sz="1300" u="none" strike="noStrike" dirty="0">
                          <a:effectLst/>
                          <a:latin typeface="+mn-lt"/>
                        </a:rPr>
                        <a:t>We know our customers Amend regularly, and when they do, they are typically adding items to their basket. Our hypothesis is that if you </a:t>
                      </a:r>
                      <a:endParaRPr lang="en-US" sz="1300" b="0" i="0" u="none" strike="noStrike" dirty="0">
                        <a:solidFill>
                          <a:srgbClr val="000000"/>
                        </a:solidFill>
                        <a:effectLst/>
                        <a:latin typeface="+mn-lt"/>
                      </a:endParaRPr>
                    </a:p>
                  </a:txBody>
                  <a:tcPr marL="9773" marR="9773" marT="9773" marB="0" anchor="b"/>
                </a:tc>
                <a:extLst>
                  <a:ext uri="{0D108BD9-81ED-4DB2-BD59-A6C34878D82A}">
                    <a16:rowId xmlns:a16="http://schemas.microsoft.com/office/drawing/2014/main" val="775041838"/>
                  </a:ext>
                </a:extLst>
              </a:tr>
              <a:tr h="1084900">
                <a:tc>
                  <a:txBody>
                    <a:bodyPr/>
                    <a:lstStyle/>
                    <a:p>
                      <a:pPr algn="l" fontAlgn="b"/>
                      <a:r>
                        <a:rPr lang="en-US" sz="1300" u="none" strike="noStrike" dirty="0">
                          <a:effectLst/>
                          <a:latin typeface="+mn-lt"/>
                        </a:rPr>
                        <a:t>Impulse buys - Stock Up</a:t>
                      </a:r>
                      <a:endParaRPr lang="en-US" sz="1300" b="0" i="0" u="none" strike="noStrike" dirty="0">
                        <a:solidFill>
                          <a:srgbClr val="000000"/>
                        </a:solidFill>
                        <a:effectLst/>
                        <a:latin typeface="+mn-lt"/>
                      </a:endParaRPr>
                    </a:p>
                  </a:txBody>
                  <a:tcPr marL="9773" marR="9773" marT="9773" marB="0" anchor="b"/>
                </a:tc>
                <a:tc>
                  <a:txBody>
                    <a:bodyPr/>
                    <a:lstStyle/>
                    <a:p>
                      <a:pPr algn="l" fontAlgn="b"/>
                      <a:r>
                        <a:rPr lang="en-US" sz="1300" u="none" strike="noStrike">
                          <a:effectLst/>
                          <a:latin typeface="+mn-lt"/>
                        </a:rPr>
                        <a:t>Test a version of Stock Up v2, where we add Beauty, Snacks, Gum like products</a:t>
                      </a:r>
                      <a:endParaRPr lang="en-US" sz="1300" b="0" i="0" u="none" strike="noStrike">
                        <a:solidFill>
                          <a:srgbClr val="000000"/>
                        </a:solidFill>
                        <a:effectLst/>
                        <a:latin typeface="+mn-lt"/>
                      </a:endParaRPr>
                    </a:p>
                  </a:txBody>
                  <a:tcPr marL="9773" marR="9773" marT="9773" marB="0" anchor="b"/>
                </a:tc>
                <a:tc>
                  <a:txBody>
                    <a:bodyPr/>
                    <a:lstStyle/>
                    <a:p>
                      <a:pPr algn="l" fontAlgn="b"/>
                      <a:r>
                        <a:rPr lang="en-US" sz="1300" u="none" strike="noStrike" dirty="0">
                          <a:effectLst/>
                          <a:latin typeface="+mn-lt"/>
                        </a:rPr>
                        <a:t>We think we can add impulse buys to </a:t>
                      </a:r>
                      <a:r>
                        <a:rPr lang="en-US" sz="1300" u="none" strike="noStrike" dirty="0" err="1">
                          <a:effectLst/>
                          <a:latin typeface="+mn-lt"/>
                        </a:rPr>
                        <a:t>stockup</a:t>
                      </a:r>
                      <a:r>
                        <a:rPr lang="en-US" sz="1300" u="none" strike="noStrike" dirty="0">
                          <a:effectLst/>
                          <a:latin typeface="+mn-lt"/>
                        </a:rPr>
                        <a:t> page or play with the frequency </a:t>
                      </a:r>
                      <a:endParaRPr lang="en-US" sz="1300" b="0" i="0" u="none" strike="noStrike" dirty="0">
                        <a:solidFill>
                          <a:srgbClr val="000000"/>
                        </a:solidFill>
                        <a:effectLst/>
                        <a:latin typeface="+mn-lt"/>
                      </a:endParaRPr>
                    </a:p>
                  </a:txBody>
                  <a:tcPr marL="9773" marR="9773" marT="9773" marB="0" anchor="b"/>
                </a:tc>
                <a:extLst>
                  <a:ext uri="{0D108BD9-81ED-4DB2-BD59-A6C34878D82A}">
                    <a16:rowId xmlns:a16="http://schemas.microsoft.com/office/drawing/2014/main" val="180407823"/>
                  </a:ext>
                </a:extLst>
              </a:tr>
            </a:tbl>
          </a:graphicData>
        </a:graphic>
      </p:graphicFrame>
    </p:spTree>
    <p:extLst>
      <p:ext uri="{BB962C8B-B14F-4D97-AF65-F5344CB8AC3E}">
        <p14:creationId xmlns:p14="http://schemas.microsoft.com/office/powerpoint/2010/main" val="3127699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7010E-5777-7846-B9CC-1FAA2ECA5AB7}"/>
              </a:ext>
            </a:extLst>
          </p:cNvPr>
          <p:cNvSpPr>
            <a:spLocks noGrp="1"/>
          </p:cNvSpPr>
          <p:nvPr>
            <p:ph type="title"/>
          </p:nvPr>
        </p:nvSpPr>
        <p:spPr>
          <a:xfrm>
            <a:off x="206733" y="103513"/>
            <a:ext cx="10972800" cy="503409"/>
          </a:xfrm>
        </p:spPr>
        <p:txBody>
          <a:bodyPr/>
          <a:lstStyle/>
          <a:p>
            <a:r>
              <a:rPr lang="en-US" dirty="0"/>
              <a:t>Basket Building - Initiative: Showcase rollbacks </a:t>
            </a:r>
          </a:p>
        </p:txBody>
      </p:sp>
      <p:graphicFrame>
        <p:nvGraphicFramePr>
          <p:cNvPr id="3" name="Table 2">
            <a:extLst>
              <a:ext uri="{FF2B5EF4-FFF2-40B4-BE49-F238E27FC236}">
                <a16:creationId xmlns:a16="http://schemas.microsoft.com/office/drawing/2014/main" id="{094C7234-98EF-AD48-A5E7-3CDCF65F7BB2}"/>
              </a:ext>
            </a:extLst>
          </p:cNvPr>
          <p:cNvGraphicFramePr>
            <a:graphicFrameLocks noGrp="1"/>
          </p:cNvGraphicFramePr>
          <p:nvPr>
            <p:extLst/>
          </p:nvPr>
        </p:nvGraphicFramePr>
        <p:xfrm>
          <a:off x="609601" y="1994251"/>
          <a:ext cx="10972799" cy="1344854"/>
        </p:xfrm>
        <a:graphic>
          <a:graphicData uri="http://schemas.openxmlformats.org/drawingml/2006/table">
            <a:tbl>
              <a:tblPr>
                <a:tableStyleId>{5C22544A-7EE6-4342-B048-85BDC9FD1C3A}</a:tableStyleId>
              </a:tblPr>
              <a:tblGrid>
                <a:gridCol w="2279216">
                  <a:extLst>
                    <a:ext uri="{9D8B030D-6E8A-4147-A177-3AD203B41FA5}">
                      <a16:colId xmlns:a16="http://schemas.microsoft.com/office/drawing/2014/main" val="2556595760"/>
                    </a:ext>
                  </a:extLst>
                </a:gridCol>
                <a:gridCol w="4210039">
                  <a:extLst>
                    <a:ext uri="{9D8B030D-6E8A-4147-A177-3AD203B41FA5}">
                      <a16:colId xmlns:a16="http://schemas.microsoft.com/office/drawing/2014/main" val="347036832"/>
                    </a:ext>
                  </a:extLst>
                </a:gridCol>
                <a:gridCol w="4483544">
                  <a:extLst>
                    <a:ext uri="{9D8B030D-6E8A-4147-A177-3AD203B41FA5}">
                      <a16:colId xmlns:a16="http://schemas.microsoft.com/office/drawing/2014/main" val="299046476"/>
                    </a:ext>
                  </a:extLst>
                </a:gridCol>
              </a:tblGrid>
              <a:tr h="274521">
                <a:tc>
                  <a:txBody>
                    <a:bodyPr/>
                    <a:lstStyle/>
                    <a:p>
                      <a:pPr algn="ctr" fontAlgn="b"/>
                      <a:r>
                        <a:rPr lang="en-US" sz="1300" b="1" i="0" u="sng" strike="noStrike" dirty="0">
                          <a:solidFill>
                            <a:srgbClr val="000000"/>
                          </a:solidFill>
                          <a:effectLst/>
                          <a:latin typeface="Calibri" panose="020F0502020204030204" pitchFamily="34" charset="0"/>
                        </a:rPr>
                        <a:t>Grouping</a:t>
                      </a:r>
                    </a:p>
                  </a:txBody>
                  <a:tcPr marL="9773" marR="9773" marT="9773" marB="0" anchor="b"/>
                </a:tc>
                <a:tc>
                  <a:txBody>
                    <a:bodyPr/>
                    <a:lstStyle/>
                    <a:p>
                      <a:pPr algn="ctr" fontAlgn="b"/>
                      <a:r>
                        <a:rPr lang="en-US" sz="1300" b="1" u="sng" strike="noStrike" dirty="0">
                          <a:effectLst/>
                        </a:rPr>
                        <a:t>Feature</a:t>
                      </a:r>
                      <a:endParaRPr lang="en-US" sz="1300" b="1" i="0" u="sng" strike="noStrike" dirty="0">
                        <a:solidFill>
                          <a:srgbClr val="000000"/>
                        </a:solidFill>
                        <a:effectLst/>
                        <a:latin typeface="Calibri" panose="020F0502020204030204" pitchFamily="34" charset="0"/>
                      </a:endParaRPr>
                    </a:p>
                  </a:txBody>
                  <a:tcPr marL="9773" marR="9773" marT="9773" marB="0" anchor="b"/>
                </a:tc>
                <a:tc>
                  <a:txBody>
                    <a:bodyPr/>
                    <a:lstStyle/>
                    <a:p>
                      <a:pPr algn="ctr" fontAlgn="b"/>
                      <a:r>
                        <a:rPr lang="en-US" sz="1300" b="1" u="sng" strike="noStrike" dirty="0">
                          <a:effectLst/>
                        </a:rPr>
                        <a:t>Hypothesis</a:t>
                      </a:r>
                      <a:endParaRPr lang="en-US" sz="1300" b="1" i="0" u="sng" strike="noStrike" dirty="0">
                        <a:solidFill>
                          <a:srgbClr val="000000"/>
                        </a:solidFill>
                        <a:effectLst/>
                        <a:latin typeface="Calibri" panose="020F0502020204030204" pitchFamily="34" charset="0"/>
                      </a:endParaRPr>
                    </a:p>
                  </a:txBody>
                  <a:tcPr marL="9773" marR="9773" marT="9773" marB="0" anchor="b"/>
                </a:tc>
                <a:extLst>
                  <a:ext uri="{0D108BD9-81ED-4DB2-BD59-A6C34878D82A}">
                    <a16:rowId xmlns:a16="http://schemas.microsoft.com/office/drawing/2014/main" val="2194840407"/>
                  </a:ext>
                </a:extLst>
              </a:tr>
              <a:tr h="1070333">
                <a:tc>
                  <a:txBody>
                    <a:bodyPr/>
                    <a:lstStyle/>
                    <a:p>
                      <a:pPr algn="l" fontAlgn="b"/>
                      <a:r>
                        <a:rPr lang="en-US" sz="1300" u="none" strike="noStrike">
                          <a:effectLst/>
                        </a:rPr>
                        <a:t>Rollbacks</a:t>
                      </a:r>
                      <a:endParaRPr lang="en-US" sz="1300" b="0" i="0" u="none" strike="noStrike">
                        <a:solidFill>
                          <a:srgbClr val="000000"/>
                        </a:solidFill>
                        <a:effectLst/>
                        <a:latin typeface="Calibri" panose="020F0502020204030204" pitchFamily="34" charset="0"/>
                      </a:endParaRPr>
                    </a:p>
                  </a:txBody>
                  <a:tcPr marL="9773" marR="9773" marT="9773" marB="0" anchor="b"/>
                </a:tc>
                <a:tc>
                  <a:txBody>
                    <a:bodyPr/>
                    <a:lstStyle/>
                    <a:p>
                      <a:pPr algn="l" fontAlgn="b"/>
                      <a:r>
                        <a:rPr lang="en-US" sz="1300" u="none" strike="noStrike">
                          <a:effectLst/>
                        </a:rPr>
                        <a:t>Include a rollbacks carousel on the homepage (prioritized by favorites and/or what's popular)</a:t>
                      </a:r>
                      <a:endParaRPr lang="en-US" sz="1300" b="0" i="0" u="none" strike="noStrike">
                        <a:solidFill>
                          <a:srgbClr val="000000"/>
                        </a:solidFill>
                        <a:effectLst/>
                        <a:latin typeface="Calibri" panose="020F0502020204030204" pitchFamily="34" charset="0"/>
                      </a:endParaRPr>
                    </a:p>
                  </a:txBody>
                  <a:tcPr marL="9773" marR="9773" marT="9773" marB="0" anchor="b"/>
                </a:tc>
                <a:tc>
                  <a:txBody>
                    <a:bodyPr/>
                    <a:lstStyle/>
                    <a:p>
                      <a:pPr algn="l" fontAlgn="b"/>
                      <a:r>
                        <a:rPr lang="en-US" sz="1300" u="none" strike="noStrike" dirty="0">
                          <a:effectLst/>
                        </a:rPr>
                        <a:t>We think customers care about price and will ATC items on rollback. </a:t>
                      </a:r>
                      <a:endParaRPr lang="en-US" sz="1300" b="0" i="0" u="none" strike="noStrike" dirty="0">
                        <a:solidFill>
                          <a:srgbClr val="000000"/>
                        </a:solidFill>
                        <a:effectLst/>
                        <a:latin typeface="Calibri" panose="020F0502020204030204" pitchFamily="34" charset="0"/>
                      </a:endParaRPr>
                    </a:p>
                  </a:txBody>
                  <a:tcPr marL="9773" marR="9773" marT="9773" marB="0" anchor="b"/>
                </a:tc>
                <a:extLst>
                  <a:ext uri="{0D108BD9-81ED-4DB2-BD59-A6C34878D82A}">
                    <a16:rowId xmlns:a16="http://schemas.microsoft.com/office/drawing/2014/main" val="2978833335"/>
                  </a:ext>
                </a:extLst>
              </a:tr>
            </a:tbl>
          </a:graphicData>
        </a:graphic>
      </p:graphicFrame>
    </p:spTree>
    <p:extLst>
      <p:ext uri="{BB962C8B-B14F-4D97-AF65-F5344CB8AC3E}">
        <p14:creationId xmlns:p14="http://schemas.microsoft.com/office/powerpoint/2010/main" val="52272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9509F544-716A-8749-B67F-1661583C32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7124" y="450670"/>
            <a:ext cx="1778000" cy="1778000"/>
          </a:xfrm>
          <a:prstGeom prst="rect">
            <a:avLst/>
          </a:prstGeom>
        </p:spPr>
      </p:pic>
      <p:pic>
        <p:nvPicPr>
          <p:cNvPr id="8" name="Image" descr="Image">
            <a:extLst>
              <a:ext uri="{FF2B5EF4-FFF2-40B4-BE49-F238E27FC236}">
                <a16:creationId xmlns:a16="http://schemas.microsoft.com/office/drawing/2014/main" id="{28F34A7B-CF8F-0B4E-8F4D-994814FD07E2}"/>
              </a:ext>
            </a:extLst>
          </p:cNvPr>
          <p:cNvPicPr>
            <a:picLocks noChangeAspect="1"/>
          </p:cNvPicPr>
          <p:nvPr/>
        </p:nvPicPr>
        <p:blipFill>
          <a:blip r:embed="rId4">
            <a:extLst/>
          </a:blip>
          <a:stretch>
            <a:fillRect/>
          </a:stretch>
        </p:blipFill>
        <p:spPr>
          <a:xfrm>
            <a:off x="22049815" y="12929859"/>
            <a:ext cx="2001370" cy="480081"/>
          </a:xfrm>
          <a:prstGeom prst="rect">
            <a:avLst/>
          </a:prstGeom>
          <a:ln w="12700">
            <a:miter lim="400000"/>
          </a:ln>
        </p:spPr>
      </p:pic>
      <p:pic>
        <p:nvPicPr>
          <p:cNvPr id="9" name="Image" descr="Image">
            <a:extLst>
              <a:ext uri="{FF2B5EF4-FFF2-40B4-BE49-F238E27FC236}">
                <a16:creationId xmlns:a16="http://schemas.microsoft.com/office/drawing/2014/main" id="{9B578E06-B7E1-7446-BDE7-92BD119DE2EA}"/>
              </a:ext>
            </a:extLst>
          </p:cNvPr>
          <p:cNvPicPr>
            <a:picLocks noChangeAspect="1"/>
          </p:cNvPicPr>
          <p:nvPr/>
        </p:nvPicPr>
        <p:blipFill>
          <a:blip r:embed="rId4">
            <a:extLst/>
          </a:blip>
          <a:stretch>
            <a:fillRect/>
          </a:stretch>
        </p:blipFill>
        <p:spPr>
          <a:xfrm>
            <a:off x="22202215" y="13082259"/>
            <a:ext cx="2001370" cy="480081"/>
          </a:xfrm>
          <a:prstGeom prst="rect">
            <a:avLst/>
          </a:prstGeom>
          <a:ln w="12700">
            <a:miter lim="400000"/>
          </a:ln>
        </p:spPr>
      </p:pic>
      <p:pic>
        <p:nvPicPr>
          <p:cNvPr id="10" name="Image" descr="Image">
            <a:extLst>
              <a:ext uri="{FF2B5EF4-FFF2-40B4-BE49-F238E27FC236}">
                <a16:creationId xmlns:a16="http://schemas.microsoft.com/office/drawing/2014/main" id="{48055544-8BD5-FC42-A1CD-F4F1D33F9E5B}"/>
              </a:ext>
            </a:extLst>
          </p:cNvPr>
          <p:cNvPicPr>
            <a:picLocks noChangeAspect="1"/>
          </p:cNvPicPr>
          <p:nvPr/>
        </p:nvPicPr>
        <p:blipFill>
          <a:blip r:embed="rId4">
            <a:extLst/>
          </a:blip>
          <a:stretch>
            <a:fillRect/>
          </a:stretch>
        </p:blipFill>
        <p:spPr>
          <a:xfrm>
            <a:off x="22354615" y="13234659"/>
            <a:ext cx="2001370" cy="480081"/>
          </a:xfrm>
          <a:prstGeom prst="rect">
            <a:avLst/>
          </a:prstGeom>
          <a:ln w="12700">
            <a:miter lim="400000"/>
          </a:ln>
        </p:spPr>
      </p:pic>
      <p:pic>
        <p:nvPicPr>
          <p:cNvPr id="11" name="Image" descr="Image">
            <a:extLst>
              <a:ext uri="{FF2B5EF4-FFF2-40B4-BE49-F238E27FC236}">
                <a16:creationId xmlns:a16="http://schemas.microsoft.com/office/drawing/2014/main" id="{EA111642-8929-D949-A28F-D76EAE03865B}"/>
              </a:ext>
            </a:extLst>
          </p:cNvPr>
          <p:cNvPicPr>
            <a:picLocks noChangeAspect="1"/>
          </p:cNvPicPr>
          <p:nvPr/>
        </p:nvPicPr>
        <p:blipFill>
          <a:blip r:embed="rId4">
            <a:extLst/>
          </a:blip>
          <a:stretch>
            <a:fillRect/>
          </a:stretch>
        </p:blipFill>
        <p:spPr>
          <a:xfrm>
            <a:off x="22507015" y="13387059"/>
            <a:ext cx="2001370" cy="480081"/>
          </a:xfrm>
          <a:prstGeom prst="rect">
            <a:avLst/>
          </a:prstGeom>
          <a:ln w="12700">
            <a:miter lim="400000"/>
          </a:ln>
        </p:spPr>
      </p:pic>
      <p:pic>
        <p:nvPicPr>
          <p:cNvPr id="12" name="Image" descr="Image">
            <a:extLst>
              <a:ext uri="{FF2B5EF4-FFF2-40B4-BE49-F238E27FC236}">
                <a16:creationId xmlns:a16="http://schemas.microsoft.com/office/drawing/2014/main" id="{4C652E38-1DAC-244F-A7B5-ADA8A24574C9}"/>
              </a:ext>
            </a:extLst>
          </p:cNvPr>
          <p:cNvPicPr>
            <a:picLocks noChangeAspect="1"/>
          </p:cNvPicPr>
          <p:nvPr/>
        </p:nvPicPr>
        <p:blipFill>
          <a:blip r:embed="rId4">
            <a:extLst/>
          </a:blip>
          <a:stretch>
            <a:fillRect/>
          </a:stretch>
        </p:blipFill>
        <p:spPr>
          <a:xfrm>
            <a:off x="22659415" y="13539459"/>
            <a:ext cx="2001370" cy="480081"/>
          </a:xfrm>
          <a:prstGeom prst="rect">
            <a:avLst/>
          </a:prstGeom>
          <a:ln w="12700">
            <a:miter lim="400000"/>
          </a:ln>
        </p:spPr>
      </p:pic>
      <p:pic>
        <p:nvPicPr>
          <p:cNvPr id="38" name="Picture 37">
            <a:extLst>
              <a:ext uri="{FF2B5EF4-FFF2-40B4-BE49-F238E27FC236}">
                <a16:creationId xmlns:a16="http://schemas.microsoft.com/office/drawing/2014/main" id="{C8158638-F68C-C744-A821-ED3E53E8179F}"/>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2398751">
            <a:off x="10009829" y="-247797"/>
            <a:ext cx="3388891" cy="2165628"/>
          </a:xfrm>
          <a:prstGeom prst="rect">
            <a:avLst/>
          </a:prstGeom>
        </p:spPr>
      </p:pic>
      <p:pic>
        <p:nvPicPr>
          <p:cNvPr id="43" name="Picture 42">
            <a:extLst>
              <a:ext uri="{FF2B5EF4-FFF2-40B4-BE49-F238E27FC236}">
                <a16:creationId xmlns:a16="http://schemas.microsoft.com/office/drawing/2014/main" id="{53A4EC82-270C-AF4F-9899-3C410E77235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0570" y="2613739"/>
            <a:ext cx="1778000" cy="1778000"/>
          </a:xfrm>
          <a:prstGeom prst="rect">
            <a:avLst/>
          </a:prstGeom>
        </p:spPr>
      </p:pic>
      <p:pic>
        <p:nvPicPr>
          <p:cNvPr id="44" name="Picture 43">
            <a:extLst>
              <a:ext uri="{FF2B5EF4-FFF2-40B4-BE49-F238E27FC236}">
                <a16:creationId xmlns:a16="http://schemas.microsoft.com/office/drawing/2014/main" id="{33E18C4A-C92B-AC40-BA9E-2C935D7AD52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7124" y="4706670"/>
            <a:ext cx="1778000" cy="1778000"/>
          </a:xfrm>
          <a:prstGeom prst="rect">
            <a:avLst/>
          </a:prstGeom>
        </p:spPr>
      </p:pic>
      <p:grpSp>
        <p:nvGrpSpPr>
          <p:cNvPr id="15" name="Group 14">
            <a:extLst>
              <a:ext uri="{FF2B5EF4-FFF2-40B4-BE49-F238E27FC236}">
                <a16:creationId xmlns:a16="http://schemas.microsoft.com/office/drawing/2014/main" id="{8A7C8BCB-F1C1-FE49-9666-4D36F7A8AB71}"/>
              </a:ext>
            </a:extLst>
          </p:cNvPr>
          <p:cNvGrpSpPr/>
          <p:nvPr/>
        </p:nvGrpSpPr>
        <p:grpSpPr>
          <a:xfrm>
            <a:off x="3166871" y="2905567"/>
            <a:ext cx="10336024" cy="1194344"/>
            <a:chOff x="3703319" y="2816235"/>
            <a:chExt cx="10336024" cy="1194344"/>
          </a:xfrm>
        </p:grpSpPr>
        <p:sp>
          <p:nvSpPr>
            <p:cNvPr id="50" name="Title 1">
              <a:extLst>
                <a:ext uri="{FF2B5EF4-FFF2-40B4-BE49-F238E27FC236}">
                  <a16:creationId xmlns:a16="http://schemas.microsoft.com/office/drawing/2014/main" id="{CA7150BC-67A9-F44C-9BC3-7969FBCF4C3B}"/>
                </a:ext>
              </a:extLst>
            </p:cNvPr>
            <p:cNvSpPr txBox="1">
              <a:spLocks/>
            </p:cNvSpPr>
            <p:nvPr/>
          </p:nvSpPr>
          <p:spPr>
            <a:xfrm>
              <a:off x="3703319" y="2816235"/>
              <a:ext cx="10336024" cy="432939"/>
            </a:xfrm>
            <a:prstGeom prst="rect">
              <a:avLst/>
            </a:prstGeom>
            <a:ln w="12700">
              <a:miter lim="400000"/>
            </a:ln>
          </p:spPr>
          <p:txBody>
            <a:bodyPr lIns="25400" tIns="25400" rIns="25400" bIns="25400">
              <a:spAutoFit/>
            </a:bodyPr>
            <a:ls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a:lnSpc>
                  <a:spcPct val="60000"/>
                </a:lnSpc>
                <a:spcBef>
                  <a:spcPts val="5900"/>
                </a:spcBef>
                <a:defRPr sz="3600">
                  <a:solidFill>
                    <a:srgbClr val="2C71B7"/>
                  </a:solidFill>
                  <a:latin typeface="Bogle" panose="020B0503020203060203" pitchFamily="34" charset="77"/>
                  <a:ea typeface="+mj-ea"/>
                  <a:cs typeface="+mj-cs"/>
                </a:defRPr>
              </a:lvl1pPr>
            </a:lstStyle>
            <a:p>
              <a:pPr>
                <a:lnSpc>
                  <a:spcPct val="70000"/>
                </a:lnSpc>
              </a:pPr>
              <a:r>
                <a:rPr lang="en-US" sz="3200" b="1">
                  <a:solidFill>
                    <a:srgbClr val="0077BF"/>
                  </a:solidFill>
                </a:rPr>
                <a:t>120,000 SKUs live… and growing</a:t>
              </a:r>
            </a:p>
          </p:txBody>
        </p:sp>
        <p:sp>
          <p:nvSpPr>
            <p:cNvPr id="51" name="Content Placeholder 6">
              <a:extLst>
                <a:ext uri="{FF2B5EF4-FFF2-40B4-BE49-F238E27FC236}">
                  <a16:creationId xmlns:a16="http://schemas.microsoft.com/office/drawing/2014/main" id="{33C2D6C9-6E82-104C-BAEB-C9449A8B2676}"/>
                </a:ext>
              </a:extLst>
            </p:cNvPr>
            <p:cNvSpPr txBox="1">
              <a:spLocks/>
            </p:cNvSpPr>
            <p:nvPr/>
          </p:nvSpPr>
          <p:spPr>
            <a:xfrm>
              <a:off x="3703319" y="3249174"/>
              <a:ext cx="7543800" cy="761405"/>
            </a:xfrm>
            <a:prstGeom prst="rect">
              <a:avLst/>
            </a:prstGeom>
          </p:spPr>
          <p:txBody>
            <a:bodyPr vert="horz" lIns="0" tIns="0" rIns="0" bIns="0" rtlCol="0" anchor="t">
              <a:normAutofit/>
            </a:bodyPr>
            <a:lstStyle>
              <a:lvl1pPr marL="0" indent="0" algn="l" defTabSz="914400" rtl="0" eaLnBrk="1" latinLnBrk="0" hangingPunct="1">
                <a:lnSpc>
                  <a:spcPct val="110000"/>
                </a:lnSpc>
                <a:spcBef>
                  <a:spcPts val="1800"/>
                </a:spcBef>
                <a:spcAft>
                  <a:spcPts val="800"/>
                </a:spcAft>
                <a:buFont typeface="Arial" panose="020B0604020202020204" pitchFamily="34" charset="0"/>
                <a:buNone/>
                <a:defRPr sz="1600" b="1" kern="1200" cap="all" spc="150" baseline="0">
                  <a:solidFill>
                    <a:schemeClr val="tx2"/>
                  </a:solidFill>
                  <a:latin typeface="Bogle" panose="020B0503020203060203" pitchFamily="34" charset="77"/>
                  <a:ea typeface="+mn-ea"/>
                  <a:cs typeface="+mn-cs"/>
                </a:defRPr>
              </a:lvl1pPr>
              <a:lvl2pPr marL="0" indent="0" algn="l" defTabSz="914400" rtl="0" eaLnBrk="1" latinLnBrk="0" hangingPunct="1">
                <a:lnSpc>
                  <a:spcPct val="110000"/>
                </a:lnSpc>
                <a:spcBef>
                  <a:spcPts val="0"/>
                </a:spcBef>
                <a:spcAft>
                  <a:spcPts val="1000"/>
                </a:spcAft>
                <a:buFont typeface="Arial" panose="020B0604020202020204" pitchFamily="34" charset="0"/>
                <a:buNone/>
                <a:defRPr sz="1800" kern="1200">
                  <a:solidFill>
                    <a:schemeClr val="tx2"/>
                  </a:solidFill>
                  <a:latin typeface="Bogle" panose="020B0503020203060203" pitchFamily="34" charset="77"/>
                  <a:ea typeface="+mn-ea"/>
                  <a:cs typeface="+mn-cs"/>
                </a:defRPr>
              </a:lvl2pPr>
              <a:lvl3pPr marL="457200" indent="-228600" algn="l" defTabSz="914400" rtl="0" eaLnBrk="1" latinLnBrk="0" hangingPunct="1">
                <a:lnSpc>
                  <a:spcPct val="110000"/>
                </a:lnSpc>
                <a:spcBef>
                  <a:spcPts val="0"/>
                </a:spcBef>
                <a:spcAft>
                  <a:spcPts val="800"/>
                </a:spcAft>
                <a:buFont typeface="Arial" panose="020B0604020202020204" pitchFamily="34" charset="0"/>
                <a:buChar char="•"/>
                <a:defRPr sz="1800" kern="1200">
                  <a:solidFill>
                    <a:schemeClr val="tx2"/>
                  </a:solidFill>
                  <a:latin typeface="Bogle" panose="020B0503020203060203" pitchFamily="34" charset="77"/>
                  <a:ea typeface="+mn-ea"/>
                  <a:cs typeface="+mn-cs"/>
                </a:defRPr>
              </a:lvl3pPr>
              <a:lvl4pPr marL="0" indent="0" algn="l" defTabSz="914400" rtl="0" eaLnBrk="1" latinLnBrk="0" hangingPunct="1">
                <a:lnSpc>
                  <a:spcPct val="110000"/>
                </a:lnSpc>
                <a:spcBef>
                  <a:spcPts val="800"/>
                </a:spcBef>
                <a:spcAft>
                  <a:spcPts val="800"/>
                </a:spcAft>
                <a:buFont typeface="Arial" panose="020B0604020202020204" pitchFamily="34" charset="0"/>
                <a:buNone/>
                <a:defRPr sz="1400" kern="1200">
                  <a:solidFill>
                    <a:schemeClr val="tx2"/>
                  </a:solidFill>
                  <a:latin typeface="Bogle" panose="020B0503020203060203" pitchFamily="34" charset="77"/>
                  <a:ea typeface="+mn-ea"/>
                  <a:cs typeface="+mn-cs"/>
                </a:defRPr>
              </a:lvl4pPr>
              <a:lvl5pPr marL="365760" indent="-164592"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2"/>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latin typeface="Bogle"/>
                </a:rPr>
                <a:t>Over 180,000 SKUs sold with all seasonal and modular item change outs in 2018.</a:t>
              </a:r>
              <a:endParaRPr lang="en-US" dirty="0"/>
            </a:p>
          </p:txBody>
        </p:sp>
      </p:grpSp>
      <p:grpSp>
        <p:nvGrpSpPr>
          <p:cNvPr id="16" name="Group 15">
            <a:extLst>
              <a:ext uri="{FF2B5EF4-FFF2-40B4-BE49-F238E27FC236}">
                <a16:creationId xmlns:a16="http://schemas.microsoft.com/office/drawing/2014/main" id="{B339072E-98AD-2949-AA79-72AC4E021B4F}"/>
              </a:ext>
            </a:extLst>
          </p:cNvPr>
          <p:cNvGrpSpPr/>
          <p:nvPr/>
        </p:nvGrpSpPr>
        <p:grpSpPr>
          <a:xfrm>
            <a:off x="3166871" y="765493"/>
            <a:ext cx="10336024" cy="1148355"/>
            <a:chOff x="3703319" y="1019675"/>
            <a:chExt cx="10336024" cy="1148355"/>
          </a:xfrm>
        </p:grpSpPr>
        <p:sp>
          <p:nvSpPr>
            <p:cNvPr id="46" name="Content Placeholder 6">
              <a:extLst>
                <a:ext uri="{FF2B5EF4-FFF2-40B4-BE49-F238E27FC236}">
                  <a16:creationId xmlns:a16="http://schemas.microsoft.com/office/drawing/2014/main" id="{4115C345-C8E7-D041-91FF-41D1E98A5104}"/>
                </a:ext>
              </a:extLst>
            </p:cNvPr>
            <p:cNvSpPr txBox="1">
              <a:spLocks/>
            </p:cNvSpPr>
            <p:nvPr/>
          </p:nvSpPr>
          <p:spPr>
            <a:xfrm>
              <a:off x="3703320" y="1406625"/>
              <a:ext cx="7543800" cy="761405"/>
            </a:xfrm>
            <a:prstGeom prst="rect">
              <a:avLst/>
            </a:prstGeom>
          </p:spPr>
          <p:txBody>
            <a:bodyPr vert="horz" lIns="0" tIns="0" rIns="0" bIns="0" rtlCol="0" anchor="t">
              <a:normAutofit/>
            </a:bodyPr>
            <a:lstStyle>
              <a:lvl1pPr marL="0" indent="0" algn="l" defTabSz="914400" rtl="0" eaLnBrk="1" latinLnBrk="0" hangingPunct="1">
                <a:lnSpc>
                  <a:spcPct val="110000"/>
                </a:lnSpc>
                <a:spcBef>
                  <a:spcPts val="1800"/>
                </a:spcBef>
                <a:spcAft>
                  <a:spcPts val="800"/>
                </a:spcAft>
                <a:buFont typeface="Arial" panose="020B0604020202020204" pitchFamily="34" charset="0"/>
                <a:buNone/>
                <a:defRPr sz="1600" b="1" kern="1200" cap="all" spc="150" baseline="0">
                  <a:solidFill>
                    <a:schemeClr val="tx2"/>
                  </a:solidFill>
                  <a:latin typeface="Bogle" panose="020B0503020203060203" pitchFamily="34" charset="77"/>
                  <a:ea typeface="+mn-ea"/>
                  <a:cs typeface="+mn-cs"/>
                </a:defRPr>
              </a:lvl1pPr>
              <a:lvl2pPr marL="0" indent="0" algn="l" defTabSz="914400" rtl="0" eaLnBrk="1" latinLnBrk="0" hangingPunct="1">
                <a:lnSpc>
                  <a:spcPct val="110000"/>
                </a:lnSpc>
                <a:spcBef>
                  <a:spcPts val="0"/>
                </a:spcBef>
                <a:spcAft>
                  <a:spcPts val="1000"/>
                </a:spcAft>
                <a:buFont typeface="Arial" panose="020B0604020202020204" pitchFamily="34" charset="0"/>
                <a:buNone/>
                <a:defRPr sz="1800" kern="1200">
                  <a:solidFill>
                    <a:schemeClr val="tx2"/>
                  </a:solidFill>
                  <a:latin typeface="Bogle" panose="020B0503020203060203" pitchFamily="34" charset="77"/>
                  <a:ea typeface="+mn-ea"/>
                  <a:cs typeface="+mn-cs"/>
                </a:defRPr>
              </a:lvl2pPr>
              <a:lvl3pPr marL="457200" indent="-228600" algn="l" defTabSz="914400" rtl="0" eaLnBrk="1" latinLnBrk="0" hangingPunct="1">
                <a:lnSpc>
                  <a:spcPct val="110000"/>
                </a:lnSpc>
                <a:spcBef>
                  <a:spcPts val="0"/>
                </a:spcBef>
                <a:spcAft>
                  <a:spcPts val="800"/>
                </a:spcAft>
                <a:buFont typeface="Arial" panose="020B0604020202020204" pitchFamily="34" charset="0"/>
                <a:buChar char="•"/>
                <a:defRPr sz="1800" kern="1200">
                  <a:solidFill>
                    <a:schemeClr val="tx2"/>
                  </a:solidFill>
                  <a:latin typeface="Bogle" panose="020B0503020203060203" pitchFamily="34" charset="77"/>
                  <a:ea typeface="+mn-ea"/>
                  <a:cs typeface="+mn-cs"/>
                </a:defRPr>
              </a:lvl3pPr>
              <a:lvl4pPr marL="0" indent="0" algn="l" defTabSz="914400" rtl="0" eaLnBrk="1" latinLnBrk="0" hangingPunct="1">
                <a:lnSpc>
                  <a:spcPct val="110000"/>
                </a:lnSpc>
                <a:spcBef>
                  <a:spcPts val="800"/>
                </a:spcBef>
                <a:spcAft>
                  <a:spcPts val="800"/>
                </a:spcAft>
                <a:buFont typeface="Arial" panose="020B0604020202020204" pitchFamily="34" charset="0"/>
                <a:buNone/>
                <a:defRPr sz="1400" kern="1200">
                  <a:solidFill>
                    <a:schemeClr val="tx2"/>
                  </a:solidFill>
                  <a:latin typeface="Bogle" panose="020B0503020203060203" pitchFamily="34" charset="77"/>
                  <a:ea typeface="+mn-ea"/>
                  <a:cs typeface="+mn-cs"/>
                </a:defRPr>
              </a:lvl4pPr>
              <a:lvl5pPr marL="365760" indent="-164592"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2"/>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latin typeface="Bogle"/>
                </a:rPr>
                <a:t>Customers can see assortment that reflects their local store. </a:t>
              </a:r>
              <a:endParaRPr lang="en-US" dirty="0"/>
            </a:p>
          </p:txBody>
        </p:sp>
        <p:sp>
          <p:nvSpPr>
            <p:cNvPr id="52" name="Title 1">
              <a:extLst>
                <a:ext uri="{FF2B5EF4-FFF2-40B4-BE49-F238E27FC236}">
                  <a16:creationId xmlns:a16="http://schemas.microsoft.com/office/drawing/2014/main" id="{B0A3F2AD-F0A0-2345-877E-4FD53A41A51D}"/>
                </a:ext>
              </a:extLst>
            </p:cNvPr>
            <p:cNvSpPr txBox="1">
              <a:spLocks/>
            </p:cNvSpPr>
            <p:nvPr/>
          </p:nvSpPr>
          <p:spPr>
            <a:xfrm>
              <a:off x="3703319" y="1019675"/>
              <a:ext cx="10336024" cy="432939"/>
            </a:xfrm>
            <a:prstGeom prst="rect">
              <a:avLst/>
            </a:prstGeom>
            <a:ln w="12700">
              <a:miter lim="400000"/>
            </a:ln>
          </p:spPr>
          <p:txBody>
            <a:bodyPr lIns="25400" tIns="25400" rIns="25400" bIns="25400">
              <a:spAutoFit/>
            </a:bodyPr>
            <a:ls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a:lnSpc>
                  <a:spcPct val="60000"/>
                </a:lnSpc>
                <a:spcBef>
                  <a:spcPts val="5900"/>
                </a:spcBef>
                <a:defRPr sz="3600">
                  <a:solidFill>
                    <a:srgbClr val="2C71B7"/>
                  </a:solidFill>
                  <a:latin typeface="Bogle" panose="020B0503020203060203" pitchFamily="34" charset="77"/>
                  <a:ea typeface="+mj-ea"/>
                  <a:cs typeface="+mj-cs"/>
                </a:defRPr>
              </a:lvl1pPr>
            </a:lstStyle>
            <a:p>
              <a:pPr>
                <a:lnSpc>
                  <a:spcPct val="70000"/>
                </a:lnSpc>
              </a:pPr>
              <a:r>
                <a:rPr lang="en-US" sz="3200" b="1" dirty="0">
                  <a:solidFill>
                    <a:srgbClr val="0077BF"/>
                  </a:solidFill>
                </a:rPr>
                <a:t>Each store has its’ own microsite</a:t>
              </a:r>
            </a:p>
          </p:txBody>
        </p:sp>
      </p:grpSp>
      <p:grpSp>
        <p:nvGrpSpPr>
          <p:cNvPr id="14" name="Group 13">
            <a:extLst>
              <a:ext uri="{FF2B5EF4-FFF2-40B4-BE49-F238E27FC236}">
                <a16:creationId xmlns:a16="http://schemas.microsoft.com/office/drawing/2014/main" id="{FFC36E53-A178-014B-846D-B1AFBC290EF7}"/>
              </a:ext>
            </a:extLst>
          </p:cNvPr>
          <p:cNvGrpSpPr/>
          <p:nvPr/>
        </p:nvGrpSpPr>
        <p:grpSpPr>
          <a:xfrm>
            <a:off x="3166871" y="5012392"/>
            <a:ext cx="10336024" cy="1166557"/>
            <a:chOff x="3703319" y="5188595"/>
            <a:chExt cx="10336024" cy="1166557"/>
          </a:xfrm>
        </p:grpSpPr>
        <p:sp>
          <p:nvSpPr>
            <p:cNvPr id="41" name="Content Placeholder 6">
              <a:extLst>
                <a:ext uri="{FF2B5EF4-FFF2-40B4-BE49-F238E27FC236}">
                  <a16:creationId xmlns:a16="http://schemas.microsoft.com/office/drawing/2014/main" id="{3B3A25E8-1C36-1844-86D7-CD73F8E4FDAA}"/>
                </a:ext>
              </a:extLst>
            </p:cNvPr>
            <p:cNvSpPr txBox="1">
              <a:spLocks/>
            </p:cNvSpPr>
            <p:nvPr/>
          </p:nvSpPr>
          <p:spPr>
            <a:xfrm>
              <a:off x="3703320" y="5593747"/>
              <a:ext cx="7543800" cy="761405"/>
            </a:xfrm>
            <a:prstGeom prst="rect">
              <a:avLst/>
            </a:prstGeom>
          </p:spPr>
          <p:txBody>
            <a:bodyPr vert="horz" lIns="0" tIns="0" rIns="0" bIns="0" rtlCol="0" anchor="t">
              <a:normAutofit/>
            </a:bodyPr>
            <a:lstStyle>
              <a:lvl1pPr marL="0" indent="0" algn="l" defTabSz="914400" rtl="0" eaLnBrk="1" latinLnBrk="0" hangingPunct="1">
                <a:lnSpc>
                  <a:spcPct val="110000"/>
                </a:lnSpc>
                <a:spcBef>
                  <a:spcPts val="1800"/>
                </a:spcBef>
                <a:spcAft>
                  <a:spcPts val="800"/>
                </a:spcAft>
                <a:buFont typeface="Arial" panose="020B0604020202020204" pitchFamily="34" charset="0"/>
                <a:buNone/>
                <a:defRPr sz="1600" b="1" kern="1200" cap="all" spc="150" baseline="0">
                  <a:solidFill>
                    <a:schemeClr val="tx2"/>
                  </a:solidFill>
                  <a:latin typeface="Bogle" panose="020B0503020203060203" pitchFamily="34" charset="77"/>
                  <a:ea typeface="+mn-ea"/>
                  <a:cs typeface="+mn-cs"/>
                </a:defRPr>
              </a:lvl1pPr>
              <a:lvl2pPr marL="0" indent="0" algn="l" defTabSz="914400" rtl="0" eaLnBrk="1" latinLnBrk="0" hangingPunct="1">
                <a:lnSpc>
                  <a:spcPct val="110000"/>
                </a:lnSpc>
                <a:spcBef>
                  <a:spcPts val="0"/>
                </a:spcBef>
                <a:spcAft>
                  <a:spcPts val="1000"/>
                </a:spcAft>
                <a:buFont typeface="Arial" panose="020B0604020202020204" pitchFamily="34" charset="0"/>
                <a:buNone/>
                <a:defRPr sz="1800" kern="1200">
                  <a:solidFill>
                    <a:schemeClr val="tx2"/>
                  </a:solidFill>
                  <a:latin typeface="Bogle" panose="020B0503020203060203" pitchFamily="34" charset="77"/>
                  <a:ea typeface="+mn-ea"/>
                  <a:cs typeface="+mn-cs"/>
                </a:defRPr>
              </a:lvl2pPr>
              <a:lvl3pPr marL="457200" indent="-228600" algn="l" defTabSz="914400" rtl="0" eaLnBrk="1" latinLnBrk="0" hangingPunct="1">
                <a:lnSpc>
                  <a:spcPct val="110000"/>
                </a:lnSpc>
                <a:spcBef>
                  <a:spcPts val="0"/>
                </a:spcBef>
                <a:spcAft>
                  <a:spcPts val="800"/>
                </a:spcAft>
                <a:buFont typeface="Arial" panose="020B0604020202020204" pitchFamily="34" charset="0"/>
                <a:buChar char="•"/>
                <a:defRPr sz="1800" kern="1200">
                  <a:solidFill>
                    <a:schemeClr val="tx2"/>
                  </a:solidFill>
                  <a:latin typeface="Bogle" panose="020B0503020203060203" pitchFamily="34" charset="77"/>
                  <a:ea typeface="+mn-ea"/>
                  <a:cs typeface="+mn-cs"/>
                </a:defRPr>
              </a:lvl3pPr>
              <a:lvl4pPr marL="0" indent="0" algn="l" defTabSz="914400" rtl="0" eaLnBrk="1" latinLnBrk="0" hangingPunct="1">
                <a:lnSpc>
                  <a:spcPct val="110000"/>
                </a:lnSpc>
                <a:spcBef>
                  <a:spcPts val="800"/>
                </a:spcBef>
                <a:spcAft>
                  <a:spcPts val="800"/>
                </a:spcAft>
                <a:buFont typeface="Arial" panose="020B0604020202020204" pitchFamily="34" charset="0"/>
                <a:buNone/>
                <a:defRPr sz="1400" kern="1200">
                  <a:solidFill>
                    <a:schemeClr val="tx2"/>
                  </a:solidFill>
                  <a:latin typeface="Bogle" panose="020B0503020203060203" pitchFamily="34" charset="77"/>
                  <a:ea typeface="+mn-ea"/>
                  <a:cs typeface="+mn-cs"/>
                </a:defRPr>
              </a:lvl4pPr>
              <a:lvl5pPr marL="365760" indent="-164592"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2"/>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latin typeface="Bogle"/>
                </a:rPr>
                <a:t>Online Grocery at scale requires even more focus on creating efficiencies and precision of products at shelf for in store and online customers.</a:t>
              </a:r>
              <a:endParaRPr lang="en-US" dirty="0"/>
            </a:p>
          </p:txBody>
        </p:sp>
        <p:sp>
          <p:nvSpPr>
            <p:cNvPr id="53" name="Title 1">
              <a:extLst>
                <a:ext uri="{FF2B5EF4-FFF2-40B4-BE49-F238E27FC236}">
                  <a16:creationId xmlns:a16="http://schemas.microsoft.com/office/drawing/2014/main" id="{C97D37DB-0611-3147-A941-0DE3C63C85BC}"/>
                </a:ext>
              </a:extLst>
            </p:cNvPr>
            <p:cNvSpPr txBox="1">
              <a:spLocks/>
            </p:cNvSpPr>
            <p:nvPr/>
          </p:nvSpPr>
          <p:spPr>
            <a:xfrm>
              <a:off x="3703319" y="5188595"/>
              <a:ext cx="10336024" cy="432939"/>
            </a:xfrm>
            <a:prstGeom prst="rect">
              <a:avLst/>
            </a:prstGeom>
            <a:ln w="12700">
              <a:miter lim="400000"/>
            </a:ln>
          </p:spPr>
          <p:txBody>
            <a:bodyPr lIns="25400" tIns="25400" rIns="25400" bIns="25400">
              <a:spAutoFit/>
            </a:bodyPr>
            <a:ls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a:lnSpc>
                  <a:spcPct val="60000"/>
                </a:lnSpc>
                <a:spcBef>
                  <a:spcPts val="5900"/>
                </a:spcBef>
                <a:defRPr sz="3600">
                  <a:solidFill>
                    <a:srgbClr val="2C71B7"/>
                  </a:solidFill>
                  <a:latin typeface="Bogle" panose="020B0503020203060203" pitchFamily="34" charset="77"/>
                  <a:ea typeface="+mj-ea"/>
                  <a:cs typeface="+mj-cs"/>
                </a:defRPr>
              </a:lvl1pPr>
            </a:lstStyle>
            <a:p>
              <a:pPr>
                <a:lnSpc>
                  <a:spcPct val="70000"/>
                </a:lnSpc>
              </a:pPr>
              <a:r>
                <a:rPr lang="en-US" sz="3200" b="1">
                  <a:solidFill>
                    <a:srgbClr val="0077BF"/>
                  </a:solidFill>
                </a:rPr>
                <a:t>Over 1 Million orders a week</a:t>
              </a:r>
            </a:p>
          </p:txBody>
        </p:sp>
      </p:grpSp>
      <p:sp>
        <p:nvSpPr>
          <p:cNvPr id="24" name="Rectangle 23">
            <a:extLst>
              <a:ext uri="{FF2B5EF4-FFF2-40B4-BE49-F238E27FC236}">
                <a16:creationId xmlns:a16="http://schemas.microsoft.com/office/drawing/2014/main" id="{77EB4A12-E1AC-124E-8E08-BA937BC70D46}"/>
              </a:ext>
            </a:extLst>
          </p:cNvPr>
          <p:cNvSpPr/>
          <p:nvPr/>
        </p:nvSpPr>
        <p:spPr>
          <a:xfrm>
            <a:off x="9521952" y="6022848"/>
            <a:ext cx="2572512"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395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p:cNvSpPr/>
          <p:nvPr/>
        </p:nvSpPr>
        <p:spPr>
          <a:xfrm>
            <a:off x="558546" y="241300"/>
            <a:ext cx="3853291" cy="6618437"/>
          </a:xfrm>
          <a:prstGeom prst="rect">
            <a:avLst/>
          </a:prstGeom>
          <a:solidFill>
            <a:srgbClr val="A67C52"/>
          </a:solidFill>
          <a:ln w="12700">
            <a:miter lim="400000"/>
          </a:ln>
        </p:spPr>
        <p:txBody>
          <a:bodyPr lIns="0" tIns="0" rIns="0" bIns="0" anchor="ctr"/>
          <a:lstStyle/>
          <a:p>
            <a:pPr>
              <a:defRPr sz="3200">
                <a:solidFill>
                  <a:srgbClr val="FFFFFF"/>
                </a:solidFill>
              </a:defRPr>
            </a:pPr>
            <a:endParaRPr sz="1600"/>
          </a:p>
        </p:txBody>
      </p:sp>
      <p:sp>
        <p:nvSpPr>
          <p:cNvPr id="179" name="Rectangle"/>
          <p:cNvSpPr/>
          <p:nvPr/>
        </p:nvSpPr>
        <p:spPr>
          <a:xfrm>
            <a:off x="0" y="328676"/>
            <a:ext cx="4221339" cy="6883400"/>
          </a:xfrm>
          <a:prstGeom prst="rect">
            <a:avLst/>
          </a:prstGeom>
          <a:solidFill>
            <a:srgbClr val="007DC3"/>
          </a:solidFill>
          <a:ln w="12700">
            <a:miter lim="400000"/>
          </a:ln>
        </p:spPr>
        <p:txBody>
          <a:bodyPr lIns="0" tIns="0" rIns="0" bIns="0" anchor="ctr"/>
          <a:lstStyle/>
          <a:p>
            <a:pPr>
              <a:defRPr sz="3200">
                <a:solidFill>
                  <a:srgbClr val="FFFFFF"/>
                </a:solidFill>
              </a:defRPr>
            </a:pPr>
            <a:endParaRPr sz="1600"/>
          </a:p>
        </p:txBody>
      </p:sp>
      <p:sp>
        <p:nvSpPr>
          <p:cNvPr id="180" name="We save…"/>
          <p:cNvSpPr txBox="1"/>
          <p:nvPr/>
        </p:nvSpPr>
        <p:spPr>
          <a:xfrm>
            <a:off x="558546" y="1468239"/>
            <a:ext cx="3414572" cy="3952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a:lnSpc>
                <a:spcPct val="90000"/>
              </a:lnSpc>
              <a:defRPr sz="10000">
                <a:solidFill>
                  <a:srgbClr val="FFFFFF"/>
                </a:solidFill>
                <a:latin typeface="Bogle Black"/>
                <a:ea typeface="Bogle Black"/>
                <a:cs typeface="Bogle Black"/>
                <a:sym typeface="Bogle Black"/>
              </a:defRPr>
            </a:pPr>
            <a:r>
              <a:rPr lang="en-US" sz="3600" dirty="0">
                <a:latin typeface="Bogle" panose="020B0503020203060203" pitchFamily="34" charset="77"/>
              </a:rPr>
              <a:t>Online Grocery </a:t>
            </a:r>
            <a:r>
              <a:rPr lang="en-US" sz="3600" b="1" dirty="0">
                <a:solidFill>
                  <a:srgbClr val="FCBA30"/>
                </a:solidFill>
                <a:latin typeface="Bogle" panose="020B0503020203060203" pitchFamily="34" charset="77"/>
              </a:rPr>
              <a:t>2018</a:t>
            </a:r>
          </a:p>
          <a:p>
            <a:pPr algn="l">
              <a:lnSpc>
                <a:spcPct val="90000"/>
              </a:lnSpc>
              <a:defRPr sz="10000">
                <a:solidFill>
                  <a:srgbClr val="FFFFFF"/>
                </a:solidFill>
                <a:latin typeface="Bogle Black"/>
                <a:ea typeface="Bogle Black"/>
                <a:cs typeface="Bogle Black"/>
                <a:sym typeface="Bogle Black"/>
              </a:defRPr>
            </a:pPr>
            <a:endParaRPr lang="en-US" sz="2800" dirty="0"/>
          </a:p>
          <a:p>
            <a:pPr algn="l">
              <a:lnSpc>
                <a:spcPct val="90000"/>
              </a:lnSpc>
              <a:defRPr sz="10000">
                <a:solidFill>
                  <a:srgbClr val="FFFFFF"/>
                </a:solidFill>
                <a:latin typeface="Bogle Black"/>
                <a:ea typeface="Bogle Black"/>
                <a:cs typeface="Bogle Black"/>
                <a:sym typeface="Bogle Black"/>
              </a:defRPr>
            </a:pPr>
            <a:r>
              <a:rPr lang="en-US" sz="6000" dirty="0"/>
              <a:t>430</a:t>
            </a:r>
          </a:p>
          <a:p>
            <a:pPr algn="l">
              <a:lnSpc>
                <a:spcPct val="90000"/>
              </a:lnSpc>
              <a:defRPr sz="10000">
                <a:solidFill>
                  <a:srgbClr val="FFFFFF"/>
                </a:solidFill>
                <a:latin typeface="Bogle Black"/>
                <a:ea typeface="Bogle Black"/>
                <a:cs typeface="Bogle Black"/>
                <a:sym typeface="Bogle Black"/>
              </a:defRPr>
            </a:pPr>
            <a:r>
              <a:rPr lang="en-US" sz="6000" dirty="0"/>
              <a:t>2140</a:t>
            </a:r>
          </a:p>
          <a:p>
            <a:pPr algn="l">
              <a:lnSpc>
                <a:spcPct val="90000"/>
              </a:lnSpc>
              <a:defRPr sz="10000">
                <a:solidFill>
                  <a:srgbClr val="FFFFFF"/>
                </a:solidFill>
                <a:latin typeface="Bogle Black"/>
                <a:ea typeface="Bogle Black"/>
                <a:cs typeface="Bogle Black"/>
                <a:sym typeface="Bogle Black"/>
              </a:defRPr>
            </a:pPr>
            <a:r>
              <a:rPr lang="en-US" sz="6000" dirty="0"/>
              <a:t>69%</a:t>
            </a:r>
            <a:endParaRPr sz="6000" dirty="0"/>
          </a:p>
        </p:txBody>
      </p:sp>
      <p:pic>
        <p:nvPicPr>
          <p:cNvPr id="186"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2066" y="5491463"/>
            <a:ext cx="2737203" cy="2733074"/>
          </a:xfrm>
          <a:prstGeom prst="rect">
            <a:avLst/>
          </a:prstGeom>
          <a:ln w="12700">
            <a:miter lim="400000"/>
          </a:ln>
        </p:spPr>
      </p:pic>
      <p:pic>
        <p:nvPicPr>
          <p:cNvPr id="46" name="Picture 22" descr="Picture 22">
            <a:extLst>
              <a:ext uri="{FF2B5EF4-FFF2-40B4-BE49-F238E27FC236}">
                <a16:creationId xmlns:a16="http://schemas.microsoft.com/office/drawing/2014/main" id="{C0DB2E99-BDC1-9D48-936E-DF563F6F1032}"/>
              </a:ext>
            </a:extLst>
          </p:cNvPr>
          <p:cNvPicPr>
            <a:picLocks noChangeAspect="1"/>
          </p:cNvPicPr>
          <p:nvPr/>
        </p:nvPicPr>
        <p:blipFill>
          <a:blip r:embed="rId4" cstate="email">
            <a:extLst>
              <a:ext uri="{28A0092B-C50C-407E-A947-70E740481C1C}">
                <a14:useLocalDpi xmlns:a14="http://schemas.microsoft.com/office/drawing/2010/main"/>
              </a:ext>
            </a:extLst>
          </a:blip>
          <a:srcRect l="944" t="1779" r="1346" b="2978"/>
          <a:stretch>
            <a:fillRect/>
          </a:stretch>
        </p:blipFill>
        <p:spPr>
          <a:xfrm>
            <a:off x="4588008" y="1894115"/>
            <a:ext cx="7459357" cy="4069072"/>
          </a:xfrm>
          <a:custGeom>
            <a:avLst/>
            <a:gdLst/>
            <a:ahLst/>
            <a:cxnLst>
              <a:cxn ang="0">
                <a:pos x="wd2" y="hd2"/>
              </a:cxn>
              <a:cxn ang="5400000">
                <a:pos x="wd2" y="hd2"/>
              </a:cxn>
              <a:cxn ang="10800000">
                <a:pos x="wd2" y="hd2"/>
              </a:cxn>
              <a:cxn ang="16200000">
                <a:pos x="wd2" y="hd2"/>
              </a:cxn>
            </a:cxnLst>
            <a:rect l="0" t="0" r="r" b="b"/>
            <a:pathLst>
              <a:path w="21576" h="21597" extrusionOk="0">
                <a:moveTo>
                  <a:pt x="11112" y="0"/>
                </a:moveTo>
                <a:cubicBezTo>
                  <a:pt x="11079" y="0"/>
                  <a:pt x="11071" y="21"/>
                  <a:pt x="11071" y="103"/>
                </a:cubicBezTo>
                <a:cubicBezTo>
                  <a:pt x="11071" y="160"/>
                  <a:pt x="11061" y="233"/>
                  <a:pt x="11049" y="267"/>
                </a:cubicBezTo>
                <a:cubicBezTo>
                  <a:pt x="11027" y="325"/>
                  <a:pt x="10691" y="330"/>
                  <a:pt x="5872" y="338"/>
                </a:cubicBezTo>
                <a:cubicBezTo>
                  <a:pt x="1827" y="345"/>
                  <a:pt x="719" y="358"/>
                  <a:pt x="722" y="393"/>
                </a:cubicBezTo>
                <a:cubicBezTo>
                  <a:pt x="727" y="442"/>
                  <a:pt x="605" y="622"/>
                  <a:pt x="567" y="622"/>
                </a:cubicBezTo>
                <a:cubicBezTo>
                  <a:pt x="535" y="622"/>
                  <a:pt x="538" y="646"/>
                  <a:pt x="584" y="771"/>
                </a:cubicBezTo>
                <a:cubicBezTo>
                  <a:pt x="606" y="831"/>
                  <a:pt x="638" y="880"/>
                  <a:pt x="655" y="880"/>
                </a:cubicBezTo>
                <a:cubicBezTo>
                  <a:pt x="672" y="880"/>
                  <a:pt x="696" y="905"/>
                  <a:pt x="709" y="936"/>
                </a:cubicBezTo>
                <a:cubicBezTo>
                  <a:pt x="729" y="983"/>
                  <a:pt x="727" y="1004"/>
                  <a:pt x="702" y="1055"/>
                </a:cubicBezTo>
                <a:cubicBezTo>
                  <a:pt x="677" y="1104"/>
                  <a:pt x="664" y="1107"/>
                  <a:pt x="638" y="1074"/>
                </a:cubicBezTo>
                <a:cubicBezTo>
                  <a:pt x="619" y="1050"/>
                  <a:pt x="594" y="1045"/>
                  <a:pt x="580" y="1063"/>
                </a:cubicBezTo>
                <a:cubicBezTo>
                  <a:pt x="560" y="1088"/>
                  <a:pt x="445" y="1083"/>
                  <a:pt x="291" y="1049"/>
                </a:cubicBezTo>
                <a:cubicBezTo>
                  <a:pt x="269" y="1044"/>
                  <a:pt x="240" y="1020"/>
                  <a:pt x="228" y="996"/>
                </a:cubicBezTo>
                <a:cubicBezTo>
                  <a:pt x="216" y="972"/>
                  <a:pt x="191" y="952"/>
                  <a:pt x="173" y="952"/>
                </a:cubicBezTo>
                <a:cubicBezTo>
                  <a:pt x="154" y="952"/>
                  <a:pt x="118" y="926"/>
                  <a:pt x="94" y="894"/>
                </a:cubicBezTo>
                <a:cubicBezTo>
                  <a:pt x="42" y="826"/>
                  <a:pt x="-23" y="850"/>
                  <a:pt x="8" y="926"/>
                </a:cubicBezTo>
                <a:cubicBezTo>
                  <a:pt x="19" y="952"/>
                  <a:pt x="22" y="995"/>
                  <a:pt x="13" y="1022"/>
                </a:cubicBezTo>
                <a:cubicBezTo>
                  <a:pt x="-3" y="1074"/>
                  <a:pt x="7" y="1201"/>
                  <a:pt x="32" y="1266"/>
                </a:cubicBezTo>
                <a:cubicBezTo>
                  <a:pt x="41" y="1288"/>
                  <a:pt x="42" y="1318"/>
                  <a:pt x="36" y="1331"/>
                </a:cubicBezTo>
                <a:cubicBezTo>
                  <a:pt x="29" y="1345"/>
                  <a:pt x="34" y="1355"/>
                  <a:pt x="45" y="1355"/>
                </a:cubicBezTo>
                <a:cubicBezTo>
                  <a:pt x="70" y="1355"/>
                  <a:pt x="140" y="1617"/>
                  <a:pt x="140" y="1708"/>
                </a:cubicBezTo>
                <a:cubicBezTo>
                  <a:pt x="140" y="1742"/>
                  <a:pt x="153" y="1800"/>
                  <a:pt x="169" y="1834"/>
                </a:cubicBezTo>
                <a:cubicBezTo>
                  <a:pt x="184" y="1869"/>
                  <a:pt x="198" y="1952"/>
                  <a:pt x="199" y="2020"/>
                </a:cubicBezTo>
                <a:cubicBezTo>
                  <a:pt x="199" y="2087"/>
                  <a:pt x="215" y="2208"/>
                  <a:pt x="234" y="2287"/>
                </a:cubicBezTo>
                <a:cubicBezTo>
                  <a:pt x="273" y="2452"/>
                  <a:pt x="279" y="2603"/>
                  <a:pt x="247" y="2666"/>
                </a:cubicBezTo>
                <a:cubicBezTo>
                  <a:pt x="231" y="2699"/>
                  <a:pt x="232" y="2724"/>
                  <a:pt x="253" y="2774"/>
                </a:cubicBezTo>
                <a:cubicBezTo>
                  <a:pt x="276" y="2827"/>
                  <a:pt x="280" y="2918"/>
                  <a:pt x="273" y="3279"/>
                </a:cubicBezTo>
                <a:cubicBezTo>
                  <a:pt x="268" y="3521"/>
                  <a:pt x="264" y="3806"/>
                  <a:pt x="265" y="3913"/>
                </a:cubicBezTo>
                <a:cubicBezTo>
                  <a:pt x="267" y="4021"/>
                  <a:pt x="259" y="4143"/>
                  <a:pt x="248" y="4182"/>
                </a:cubicBezTo>
                <a:cubicBezTo>
                  <a:pt x="229" y="4255"/>
                  <a:pt x="218" y="4410"/>
                  <a:pt x="205" y="4810"/>
                </a:cubicBezTo>
                <a:cubicBezTo>
                  <a:pt x="201" y="4927"/>
                  <a:pt x="191" y="5043"/>
                  <a:pt x="182" y="5067"/>
                </a:cubicBezTo>
                <a:cubicBezTo>
                  <a:pt x="145" y="5164"/>
                  <a:pt x="106" y="5376"/>
                  <a:pt x="99" y="5515"/>
                </a:cubicBezTo>
                <a:cubicBezTo>
                  <a:pt x="95" y="5596"/>
                  <a:pt x="87" y="5679"/>
                  <a:pt x="81" y="5700"/>
                </a:cubicBezTo>
                <a:cubicBezTo>
                  <a:pt x="74" y="5721"/>
                  <a:pt x="80" y="5782"/>
                  <a:pt x="94" y="5835"/>
                </a:cubicBezTo>
                <a:cubicBezTo>
                  <a:pt x="109" y="5893"/>
                  <a:pt x="114" y="5987"/>
                  <a:pt x="109" y="6074"/>
                </a:cubicBezTo>
                <a:cubicBezTo>
                  <a:pt x="103" y="6160"/>
                  <a:pt x="107" y="6228"/>
                  <a:pt x="120" y="6243"/>
                </a:cubicBezTo>
                <a:cubicBezTo>
                  <a:pt x="131" y="6257"/>
                  <a:pt x="140" y="6301"/>
                  <a:pt x="140" y="6340"/>
                </a:cubicBezTo>
                <a:cubicBezTo>
                  <a:pt x="140" y="6379"/>
                  <a:pt x="152" y="6410"/>
                  <a:pt x="167" y="6410"/>
                </a:cubicBezTo>
                <a:cubicBezTo>
                  <a:pt x="205" y="6410"/>
                  <a:pt x="220" y="6479"/>
                  <a:pt x="195" y="6541"/>
                </a:cubicBezTo>
                <a:cubicBezTo>
                  <a:pt x="180" y="6576"/>
                  <a:pt x="178" y="6609"/>
                  <a:pt x="190" y="6639"/>
                </a:cubicBezTo>
                <a:cubicBezTo>
                  <a:pt x="230" y="6743"/>
                  <a:pt x="249" y="6925"/>
                  <a:pt x="229" y="7026"/>
                </a:cubicBezTo>
                <a:cubicBezTo>
                  <a:pt x="219" y="7081"/>
                  <a:pt x="208" y="7195"/>
                  <a:pt x="205" y="7280"/>
                </a:cubicBezTo>
                <a:cubicBezTo>
                  <a:pt x="203" y="7369"/>
                  <a:pt x="187" y="7467"/>
                  <a:pt x="168" y="7510"/>
                </a:cubicBezTo>
                <a:cubicBezTo>
                  <a:pt x="150" y="7551"/>
                  <a:pt x="140" y="7594"/>
                  <a:pt x="146" y="7608"/>
                </a:cubicBezTo>
                <a:cubicBezTo>
                  <a:pt x="153" y="7621"/>
                  <a:pt x="149" y="7653"/>
                  <a:pt x="138" y="7680"/>
                </a:cubicBezTo>
                <a:cubicBezTo>
                  <a:pt x="127" y="7708"/>
                  <a:pt x="124" y="7758"/>
                  <a:pt x="132" y="7794"/>
                </a:cubicBezTo>
                <a:cubicBezTo>
                  <a:pt x="140" y="7829"/>
                  <a:pt x="144" y="7880"/>
                  <a:pt x="142" y="7907"/>
                </a:cubicBezTo>
                <a:cubicBezTo>
                  <a:pt x="140" y="7934"/>
                  <a:pt x="178" y="8033"/>
                  <a:pt x="227" y="8127"/>
                </a:cubicBezTo>
                <a:cubicBezTo>
                  <a:pt x="323" y="8311"/>
                  <a:pt x="368" y="8517"/>
                  <a:pt x="337" y="8627"/>
                </a:cubicBezTo>
                <a:cubicBezTo>
                  <a:pt x="324" y="8673"/>
                  <a:pt x="327" y="8727"/>
                  <a:pt x="349" y="8816"/>
                </a:cubicBezTo>
                <a:cubicBezTo>
                  <a:pt x="365" y="8885"/>
                  <a:pt x="379" y="8978"/>
                  <a:pt x="379" y="9022"/>
                </a:cubicBezTo>
                <a:cubicBezTo>
                  <a:pt x="380" y="9104"/>
                  <a:pt x="525" y="9452"/>
                  <a:pt x="559" y="9452"/>
                </a:cubicBezTo>
                <a:cubicBezTo>
                  <a:pt x="586" y="9452"/>
                  <a:pt x="656" y="9741"/>
                  <a:pt x="649" y="9827"/>
                </a:cubicBezTo>
                <a:cubicBezTo>
                  <a:pt x="646" y="9871"/>
                  <a:pt x="656" y="9906"/>
                  <a:pt x="672" y="9911"/>
                </a:cubicBezTo>
                <a:cubicBezTo>
                  <a:pt x="722" y="9926"/>
                  <a:pt x="828" y="10060"/>
                  <a:pt x="831" y="10113"/>
                </a:cubicBezTo>
                <a:cubicBezTo>
                  <a:pt x="833" y="10142"/>
                  <a:pt x="840" y="10260"/>
                  <a:pt x="846" y="10376"/>
                </a:cubicBezTo>
                <a:cubicBezTo>
                  <a:pt x="856" y="10543"/>
                  <a:pt x="869" y="10609"/>
                  <a:pt x="913" y="10696"/>
                </a:cubicBezTo>
                <a:cubicBezTo>
                  <a:pt x="943" y="10757"/>
                  <a:pt x="983" y="10808"/>
                  <a:pt x="1000" y="10808"/>
                </a:cubicBezTo>
                <a:cubicBezTo>
                  <a:pt x="1018" y="10808"/>
                  <a:pt x="1047" y="10838"/>
                  <a:pt x="1064" y="10875"/>
                </a:cubicBezTo>
                <a:cubicBezTo>
                  <a:pt x="1093" y="10938"/>
                  <a:pt x="1092" y="10947"/>
                  <a:pt x="1058" y="11033"/>
                </a:cubicBezTo>
                <a:cubicBezTo>
                  <a:pt x="1027" y="11113"/>
                  <a:pt x="1025" y="11139"/>
                  <a:pt x="1045" y="11254"/>
                </a:cubicBezTo>
                <a:cubicBezTo>
                  <a:pt x="1066" y="11377"/>
                  <a:pt x="1196" y="11695"/>
                  <a:pt x="1359" y="12026"/>
                </a:cubicBezTo>
                <a:cubicBezTo>
                  <a:pt x="1399" y="12107"/>
                  <a:pt x="1432" y="12204"/>
                  <a:pt x="1433" y="12240"/>
                </a:cubicBezTo>
                <a:cubicBezTo>
                  <a:pt x="1435" y="12276"/>
                  <a:pt x="1454" y="12335"/>
                  <a:pt x="1477" y="12371"/>
                </a:cubicBezTo>
                <a:cubicBezTo>
                  <a:pt x="1511" y="12426"/>
                  <a:pt x="1518" y="12478"/>
                  <a:pt x="1520" y="12658"/>
                </a:cubicBezTo>
                <a:cubicBezTo>
                  <a:pt x="1522" y="12922"/>
                  <a:pt x="1550" y="12979"/>
                  <a:pt x="1688" y="12990"/>
                </a:cubicBezTo>
                <a:cubicBezTo>
                  <a:pt x="1916" y="13010"/>
                  <a:pt x="1958" y="13031"/>
                  <a:pt x="2028" y="13167"/>
                </a:cubicBezTo>
                <a:cubicBezTo>
                  <a:pt x="2065" y="13239"/>
                  <a:pt x="2100" y="13297"/>
                  <a:pt x="2107" y="13297"/>
                </a:cubicBezTo>
                <a:cubicBezTo>
                  <a:pt x="2113" y="13297"/>
                  <a:pt x="2141" y="13316"/>
                  <a:pt x="2170" y="13338"/>
                </a:cubicBezTo>
                <a:cubicBezTo>
                  <a:pt x="2198" y="13361"/>
                  <a:pt x="2250" y="13382"/>
                  <a:pt x="2286" y="13385"/>
                </a:cubicBezTo>
                <a:cubicBezTo>
                  <a:pt x="2343" y="13389"/>
                  <a:pt x="2350" y="13400"/>
                  <a:pt x="2351" y="13496"/>
                </a:cubicBezTo>
                <a:cubicBezTo>
                  <a:pt x="2352" y="13613"/>
                  <a:pt x="2402" y="13678"/>
                  <a:pt x="2453" y="13626"/>
                </a:cubicBezTo>
                <a:cubicBezTo>
                  <a:pt x="2474" y="13604"/>
                  <a:pt x="2513" y="13652"/>
                  <a:pt x="2599" y="13800"/>
                </a:cubicBezTo>
                <a:cubicBezTo>
                  <a:pt x="2734" y="14034"/>
                  <a:pt x="2768" y="14137"/>
                  <a:pt x="2774" y="14338"/>
                </a:cubicBezTo>
                <a:cubicBezTo>
                  <a:pt x="2776" y="14424"/>
                  <a:pt x="2789" y="14494"/>
                  <a:pt x="2807" y="14514"/>
                </a:cubicBezTo>
                <a:cubicBezTo>
                  <a:pt x="2823" y="14532"/>
                  <a:pt x="2836" y="14570"/>
                  <a:pt x="2836" y="14599"/>
                </a:cubicBezTo>
                <a:cubicBezTo>
                  <a:pt x="2836" y="14639"/>
                  <a:pt x="2855" y="14648"/>
                  <a:pt x="2914" y="14636"/>
                </a:cubicBezTo>
                <a:cubicBezTo>
                  <a:pt x="2957" y="14626"/>
                  <a:pt x="3056" y="14608"/>
                  <a:pt x="3134" y="14595"/>
                </a:cubicBezTo>
                <a:cubicBezTo>
                  <a:pt x="3212" y="14583"/>
                  <a:pt x="3281" y="14559"/>
                  <a:pt x="3286" y="14540"/>
                </a:cubicBezTo>
                <a:cubicBezTo>
                  <a:pt x="3292" y="14522"/>
                  <a:pt x="3383" y="14507"/>
                  <a:pt x="3489" y="14507"/>
                </a:cubicBezTo>
                <a:cubicBezTo>
                  <a:pt x="3675" y="14507"/>
                  <a:pt x="3681" y="14509"/>
                  <a:pt x="3697" y="14595"/>
                </a:cubicBezTo>
                <a:cubicBezTo>
                  <a:pt x="3715" y="14690"/>
                  <a:pt x="3768" y="14763"/>
                  <a:pt x="3818" y="14763"/>
                </a:cubicBezTo>
                <a:cubicBezTo>
                  <a:pt x="3835" y="14763"/>
                  <a:pt x="3907" y="14816"/>
                  <a:pt x="3980" y="14879"/>
                </a:cubicBezTo>
                <a:cubicBezTo>
                  <a:pt x="4097" y="14983"/>
                  <a:pt x="4257" y="15084"/>
                  <a:pt x="4343" y="15107"/>
                </a:cubicBezTo>
                <a:cubicBezTo>
                  <a:pt x="4360" y="15112"/>
                  <a:pt x="4385" y="15133"/>
                  <a:pt x="4398" y="15155"/>
                </a:cubicBezTo>
                <a:cubicBezTo>
                  <a:pt x="4422" y="15192"/>
                  <a:pt x="4494" y="15250"/>
                  <a:pt x="4533" y="15262"/>
                </a:cubicBezTo>
                <a:cubicBezTo>
                  <a:pt x="4543" y="15265"/>
                  <a:pt x="4555" y="15271"/>
                  <a:pt x="4560" y="15275"/>
                </a:cubicBezTo>
                <a:cubicBezTo>
                  <a:pt x="4565" y="15279"/>
                  <a:pt x="4583" y="15287"/>
                  <a:pt x="4601" y="15294"/>
                </a:cubicBezTo>
                <a:cubicBezTo>
                  <a:pt x="4618" y="15300"/>
                  <a:pt x="4695" y="15365"/>
                  <a:pt x="4771" y="15437"/>
                </a:cubicBezTo>
                <a:cubicBezTo>
                  <a:pt x="4848" y="15510"/>
                  <a:pt x="4921" y="15569"/>
                  <a:pt x="4935" y="15569"/>
                </a:cubicBezTo>
                <a:cubicBezTo>
                  <a:pt x="4948" y="15569"/>
                  <a:pt x="4989" y="15594"/>
                  <a:pt x="5025" y="15624"/>
                </a:cubicBezTo>
                <a:cubicBezTo>
                  <a:pt x="5078" y="15668"/>
                  <a:pt x="5193" y="15679"/>
                  <a:pt x="5640" y="15679"/>
                </a:cubicBezTo>
                <a:lnTo>
                  <a:pt x="6191" y="15679"/>
                </a:lnTo>
                <a:lnTo>
                  <a:pt x="6196" y="15505"/>
                </a:lnTo>
                <a:lnTo>
                  <a:pt x="6202" y="15331"/>
                </a:lnTo>
                <a:lnTo>
                  <a:pt x="6511" y="15321"/>
                </a:lnTo>
                <a:cubicBezTo>
                  <a:pt x="6780" y="15312"/>
                  <a:pt x="6826" y="15319"/>
                  <a:pt x="6855" y="15372"/>
                </a:cubicBezTo>
                <a:cubicBezTo>
                  <a:pt x="6874" y="15406"/>
                  <a:pt x="6889" y="15452"/>
                  <a:pt x="6889" y="15475"/>
                </a:cubicBezTo>
                <a:cubicBezTo>
                  <a:pt x="6889" y="15498"/>
                  <a:pt x="6933" y="15582"/>
                  <a:pt x="6986" y="15661"/>
                </a:cubicBezTo>
                <a:cubicBezTo>
                  <a:pt x="7038" y="15741"/>
                  <a:pt x="7115" y="15874"/>
                  <a:pt x="7157" y="15957"/>
                </a:cubicBezTo>
                <a:cubicBezTo>
                  <a:pt x="7199" y="16039"/>
                  <a:pt x="7262" y="16133"/>
                  <a:pt x="7297" y="16165"/>
                </a:cubicBezTo>
                <a:cubicBezTo>
                  <a:pt x="7355" y="16221"/>
                  <a:pt x="7403" y="16354"/>
                  <a:pt x="7403" y="16459"/>
                </a:cubicBezTo>
                <a:cubicBezTo>
                  <a:pt x="7403" y="16484"/>
                  <a:pt x="7419" y="16524"/>
                  <a:pt x="7440" y="16550"/>
                </a:cubicBezTo>
                <a:cubicBezTo>
                  <a:pt x="7466" y="16582"/>
                  <a:pt x="7476" y="16635"/>
                  <a:pt x="7476" y="16736"/>
                </a:cubicBezTo>
                <a:cubicBezTo>
                  <a:pt x="7476" y="16935"/>
                  <a:pt x="7519" y="17080"/>
                  <a:pt x="7624" y="17240"/>
                </a:cubicBezTo>
                <a:cubicBezTo>
                  <a:pt x="7674" y="17316"/>
                  <a:pt x="7715" y="17392"/>
                  <a:pt x="7715" y="17408"/>
                </a:cubicBezTo>
                <a:cubicBezTo>
                  <a:pt x="7715" y="17424"/>
                  <a:pt x="7732" y="17438"/>
                  <a:pt x="7752" y="17438"/>
                </a:cubicBezTo>
                <a:cubicBezTo>
                  <a:pt x="7772" y="17438"/>
                  <a:pt x="7830" y="17496"/>
                  <a:pt x="7881" y="17568"/>
                </a:cubicBezTo>
                <a:cubicBezTo>
                  <a:pt x="8001" y="17736"/>
                  <a:pt x="8053" y="17744"/>
                  <a:pt x="8125" y="17603"/>
                </a:cubicBezTo>
                <a:cubicBezTo>
                  <a:pt x="8178" y="17498"/>
                  <a:pt x="8188" y="17452"/>
                  <a:pt x="8197" y="17264"/>
                </a:cubicBezTo>
                <a:cubicBezTo>
                  <a:pt x="8201" y="17176"/>
                  <a:pt x="8246" y="17098"/>
                  <a:pt x="8320" y="17052"/>
                </a:cubicBezTo>
                <a:cubicBezTo>
                  <a:pt x="8345" y="17037"/>
                  <a:pt x="8375" y="16999"/>
                  <a:pt x="8386" y="16969"/>
                </a:cubicBezTo>
                <a:cubicBezTo>
                  <a:pt x="8406" y="16915"/>
                  <a:pt x="8457" y="16939"/>
                  <a:pt x="8440" y="16994"/>
                </a:cubicBezTo>
                <a:cubicBezTo>
                  <a:pt x="8436" y="17009"/>
                  <a:pt x="8480" y="17024"/>
                  <a:pt x="8539" y="17027"/>
                </a:cubicBezTo>
                <a:cubicBezTo>
                  <a:pt x="8667" y="17034"/>
                  <a:pt x="8742" y="17084"/>
                  <a:pt x="8742" y="17162"/>
                </a:cubicBezTo>
                <a:cubicBezTo>
                  <a:pt x="8742" y="17194"/>
                  <a:pt x="8762" y="17234"/>
                  <a:pt x="8787" y="17253"/>
                </a:cubicBezTo>
                <a:cubicBezTo>
                  <a:pt x="8811" y="17271"/>
                  <a:pt x="8840" y="17320"/>
                  <a:pt x="8851" y="17361"/>
                </a:cubicBezTo>
                <a:cubicBezTo>
                  <a:pt x="8863" y="17403"/>
                  <a:pt x="8883" y="17438"/>
                  <a:pt x="8897" y="17438"/>
                </a:cubicBezTo>
                <a:cubicBezTo>
                  <a:pt x="8924" y="17438"/>
                  <a:pt x="9109" y="18153"/>
                  <a:pt x="9109" y="18257"/>
                </a:cubicBezTo>
                <a:cubicBezTo>
                  <a:pt x="9109" y="18290"/>
                  <a:pt x="9125" y="18337"/>
                  <a:pt x="9146" y="18362"/>
                </a:cubicBezTo>
                <a:cubicBezTo>
                  <a:pt x="9166" y="18388"/>
                  <a:pt x="9205" y="18474"/>
                  <a:pt x="9232" y="18555"/>
                </a:cubicBezTo>
                <a:cubicBezTo>
                  <a:pt x="9259" y="18635"/>
                  <a:pt x="9314" y="18770"/>
                  <a:pt x="9353" y="18854"/>
                </a:cubicBezTo>
                <a:cubicBezTo>
                  <a:pt x="9411" y="18976"/>
                  <a:pt x="9423" y="19025"/>
                  <a:pt x="9413" y="19099"/>
                </a:cubicBezTo>
                <a:cubicBezTo>
                  <a:pt x="9407" y="19150"/>
                  <a:pt x="9411" y="19202"/>
                  <a:pt x="9421" y="19214"/>
                </a:cubicBezTo>
                <a:cubicBezTo>
                  <a:pt x="9431" y="19227"/>
                  <a:pt x="9438" y="19276"/>
                  <a:pt x="9438" y="19325"/>
                </a:cubicBezTo>
                <a:cubicBezTo>
                  <a:pt x="9438" y="19375"/>
                  <a:pt x="9457" y="19451"/>
                  <a:pt x="9479" y="19494"/>
                </a:cubicBezTo>
                <a:cubicBezTo>
                  <a:pt x="9500" y="19538"/>
                  <a:pt x="9520" y="19623"/>
                  <a:pt x="9522" y="19683"/>
                </a:cubicBezTo>
                <a:cubicBezTo>
                  <a:pt x="9525" y="19743"/>
                  <a:pt x="9540" y="19808"/>
                  <a:pt x="9556" y="19826"/>
                </a:cubicBezTo>
                <a:cubicBezTo>
                  <a:pt x="9573" y="19844"/>
                  <a:pt x="9586" y="19878"/>
                  <a:pt x="9586" y="19902"/>
                </a:cubicBezTo>
                <a:cubicBezTo>
                  <a:pt x="9587" y="19949"/>
                  <a:pt x="9743" y="20113"/>
                  <a:pt x="9786" y="20112"/>
                </a:cubicBezTo>
                <a:cubicBezTo>
                  <a:pt x="9801" y="20112"/>
                  <a:pt x="9831" y="20147"/>
                  <a:pt x="9853" y="20189"/>
                </a:cubicBezTo>
                <a:cubicBezTo>
                  <a:pt x="9882" y="20243"/>
                  <a:pt x="9918" y="20264"/>
                  <a:pt x="9976" y="20264"/>
                </a:cubicBezTo>
                <a:cubicBezTo>
                  <a:pt x="10027" y="20264"/>
                  <a:pt x="10092" y="20298"/>
                  <a:pt x="10145" y="20351"/>
                </a:cubicBezTo>
                <a:cubicBezTo>
                  <a:pt x="10225" y="20432"/>
                  <a:pt x="10234" y="20434"/>
                  <a:pt x="10275" y="20380"/>
                </a:cubicBezTo>
                <a:cubicBezTo>
                  <a:pt x="10308" y="20337"/>
                  <a:pt x="10319" y="20290"/>
                  <a:pt x="10319" y="20190"/>
                </a:cubicBezTo>
                <a:cubicBezTo>
                  <a:pt x="10319" y="20071"/>
                  <a:pt x="10281" y="19779"/>
                  <a:pt x="10247" y="19639"/>
                </a:cubicBezTo>
                <a:cubicBezTo>
                  <a:pt x="10229" y="19566"/>
                  <a:pt x="10263" y="19004"/>
                  <a:pt x="10289" y="18939"/>
                </a:cubicBezTo>
                <a:cubicBezTo>
                  <a:pt x="10326" y="18844"/>
                  <a:pt x="10373" y="18657"/>
                  <a:pt x="10364" y="18639"/>
                </a:cubicBezTo>
                <a:cubicBezTo>
                  <a:pt x="10355" y="18619"/>
                  <a:pt x="10642" y="18183"/>
                  <a:pt x="10742" y="18064"/>
                </a:cubicBezTo>
                <a:cubicBezTo>
                  <a:pt x="10777" y="18023"/>
                  <a:pt x="10840" y="17958"/>
                  <a:pt x="10882" y="17918"/>
                </a:cubicBezTo>
                <a:cubicBezTo>
                  <a:pt x="10960" y="17845"/>
                  <a:pt x="11236" y="17407"/>
                  <a:pt x="11236" y="17356"/>
                </a:cubicBezTo>
                <a:cubicBezTo>
                  <a:pt x="11236" y="17307"/>
                  <a:pt x="11390" y="17170"/>
                  <a:pt x="11465" y="17152"/>
                </a:cubicBezTo>
                <a:cubicBezTo>
                  <a:pt x="11506" y="17143"/>
                  <a:pt x="11544" y="17120"/>
                  <a:pt x="11550" y="17101"/>
                </a:cubicBezTo>
                <a:cubicBezTo>
                  <a:pt x="11570" y="17038"/>
                  <a:pt x="11785" y="17032"/>
                  <a:pt x="11844" y="17092"/>
                </a:cubicBezTo>
                <a:cubicBezTo>
                  <a:pt x="11873" y="17123"/>
                  <a:pt x="11905" y="17139"/>
                  <a:pt x="11915" y="17127"/>
                </a:cubicBezTo>
                <a:cubicBezTo>
                  <a:pt x="11924" y="17116"/>
                  <a:pt x="11936" y="17123"/>
                  <a:pt x="11942" y="17144"/>
                </a:cubicBezTo>
                <a:cubicBezTo>
                  <a:pt x="11948" y="17164"/>
                  <a:pt x="11975" y="17181"/>
                  <a:pt x="12000" y="17181"/>
                </a:cubicBezTo>
                <a:cubicBezTo>
                  <a:pt x="12025" y="17181"/>
                  <a:pt x="12062" y="17198"/>
                  <a:pt x="12082" y="17220"/>
                </a:cubicBezTo>
                <a:cubicBezTo>
                  <a:pt x="12109" y="17249"/>
                  <a:pt x="12126" y="17247"/>
                  <a:pt x="12146" y="17215"/>
                </a:cubicBezTo>
                <a:cubicBezTo>
                  <a:pt x="12167" y="17180"/>
                  <a:pt x="12188" y="17184"/>
                  <a:pt x="12247" y="17238"/>
                </a:cubicBezTo>
                <a:cubicBezTo>
                  <a:pt x="12317" y="17300"/>
                  <a:pt x="12323" y="17300"/>
                  <a:pt x="12339" y="17243"/>
                </a:cubicBezTo>
                <a:cubicBezTo>
                  <a:pt x="12355" y="17186"/>
                  <a:pt x="12361" y="17188"/>
                  <a:pt x="12411" y="17261"/>
                </a:cubicBezTo>
                <a:cubicBezTo>
                  <a:pt x="12441" y="17305"/>
                  <a:pt x="12465" y="17360"/>
                  <a:pt x="12465" y="17383"/>
                </a:cubicBezTo>
                <a:cubicBezTo>
                  <a:pt x="12465" y="17405"/>
                  <a:pt x="12500" y="17462"/>
                  <a:pt x="12543" y="17509"/>
                </a:cubicBezTo>
                <a:cubicBezTo>
                  <a:pt x="12586" y="17556"/>
                  <a:pt x="12634" y="17617"/>
                  <a:pt x="12650" y="17644"/>
                </a:cubicBezTo>
                <a:cubicBezTo>
                  <a:pt x="12701" y="17731"/>
                  <a:pt x="12898" y="17667"/>
                  <a:pt x="12970" y="17542"/>
                </a:cubicBezTo>
                <a:cubicBezTo>
                  <a:pt x="13040" y="17419"/>
                  <a:pt x="13075" y="17413"/>
                  <a:pt x="13143" y="17510"/>
                </a:cubicBezTo>
                <a:cubicBezTo>
                  <a:pt x="13182" y="17566"/>
                  <a:pt x="13192" y="17605"/>
                  <a:pt x="13185" y="17675"/>
                </a:cubicBezTo>
                <a:cubicBezTo>
                  <a:pt x="13177" y="17766"/>
                  <a:pt x="13204" y="17803"/>
                  <a:pt x="13226" y="17730"/>
                </a:cubicBezTo>
                <a:cubicBezTo>
                  <a:pt x="13233" y="17710"/>
                  <a:pt x="13252" y="17694"/>
                  <a:pt x="13270" y="17694"/>
                </a:cubicBezTo>
                <a:cubicBezTo>
                  <a:pt x="13288" y="17694"/>
                  <a:pt x="13318" y="17662"/>
                  <a:pt x="13335" y="17624"/>
                </a:cubicBezTo>
                <a:cubicBezTo>
                  <a:pt x="13364" y="17559"/>
                  <a:pt x="13362" y="17550"/>
                  <a:pt x="13308" y="17441"/>
                </a:cubicBezTo>
                <a:cubicBezTo>
                  <a:pt x="13277" y="17379"/>
                  <a:pt x="13240" y="17328"/>
                  <a:pt x="13227" y="17328"/>
                </a:cubicBezTo>
                <a:cubicBezTo>
                  <a:pt x="13214" y="17328"/>
                  <a:pt x="13193" y="17303"/>
                  <a:pt x="13181" y="17273"/>
                </a:cubicBezTo>
                <a:cubicBezTo>
                  <a:pt x="13162" y="17227"/>
                  <a:pt x="13163" y="17203"/>
                  <a:pt x="13190" y="17144"/>
                </a:cubicBezTo>
                <a:cubicBezTo>
                  <a:pt x="13208" y="17104"/>
                  <a:pt x="13233" y="17071"/>
                  <a:pt x="13246" y="17071"/>
                </a:cubicBezTo>
                <a:cubicBezTo>
                  <a:pt x="13260" y="17071"/>
                  <a:pt x="13265" y="17042"/>
                  <a:pt x="13260" y="17001"/>
                </a:cubicBezTo>
                <a:cubicBezTo>
                  <a:pt x="13255" y="16963"/>
                  <a:pt x="13260" y="16921"/>
                  <a:pt x="13271" y="16907"/>
                </a:cubicBezTo>
                <a:cubicBezTo>
                  <a:pt x="13297" y="16875"/>
                  <a:pt x="13296" y="16693"/>
                  <a:pt x="13269" y="16640"/>
                </a:cubicBezTo>
                <a:cubicBezTo>
                  <a:pt x="13228" y="16558"/>
                  <a:pt x="13329" y="16509"/>
                  <a:pt x="13449" y="16551"/>
                </a:cubicBezTo>
                <a:cubicBezTo>
                  <a:pt x="13512" y="16573"/>
                  <a:pt x="13563" y="16575"/>
                  <a:pt x="13573" y="16556"/>
                </a:cubicBezTo>
                <a:cubicBezTo>
                  <a:pt x="13583" y="16537"/>
                  <a:pt x="13600" y="16539"/>
                  <a:pt x="13614" y="16562"/>
                </a:cubicBezTo>
                <a:cubicBezTo>
                  <a:pt x="13653" y="16627"/>
                  <a:pt x="13694" y="16571"/>
                  <a:pt x="13694" y="16452"/>
                </a:cubicBezTo>
                <a:cubicBezTo>
                  <a:pt x="13694" y="16326"/>
                  <a:pt x="13726" y="16265"/>
                  <a:pt x="13741" y="16363"/>
                </a:cubicBezTo>
                <a:cubicBezTo>
                  <a:pt x="13747" y="16400"/>
                  <a:pt x="13759" y="16457"/>
                  <a:pt x="13768" y="16489"/>
                </a:cubicBezTo>
                <a:cubicBezTo>
                  <a:pt x="13777" y="16526"/>
                  <a:pt x="13775" y="16566"/>
                  <a:pt x="13761" y="16595"/>
                </a:cubicBezTo>
                <a:cubicBezTo>
                  <a:pt x="13744" y="16631"/>
                  <a:pt x="13765" y="16637"/>
                  <a:pt x="13864" y="16622"/>
                </a:cubicBezTo>
                <a:cubicBezTo>
                  <a:pt x="13932" y="16612"/>
                  <a:pt x="13998" y="16587"/>
                  <a:pt x="14010" y="16568"/>
                </a:cubicBezTo>
                <a:cubicBezTo>
                  <a:pt x="14053" y="16504"/>
                  <a:pt x="14310" y="16510"/>
                  <a:pt x="14413" y="16578"/>
                </a:cubicBezTo>
                <a:cubicBezTo>
                  <a:pt x="14537" y="16660"/>
                  <a:pt x="14644" y="16833"/>
                  <a:pt x="14678" y="17005"/>
                </a:cubicBezTo>
                <a:cubicBezTo>
                  <a:pt x="14701" y="17119"/>
                  <a:pt x="14716" y="17142"/>
                  <a:pt x="14776" y="17162"/>
                </a:cubicBezTo>
                <a:cubicBezTo>
                  <a:pt x="14855" y="17189"/>
                  <a:pt x="14967" y="17105"/>
                  <a:pt x="14996" y="16997"/>
                </a:cubicBezTo>
                <a:cubicBezTo>
                  <a:pt x="15005" y="16962"/>
                  <a:pt x="15038" y="16925"/>
                  <a:pt x="15069" y="16912"/>
                </a:cubicBezTo>
                <a:cubicBezTo>
                  <a:pt x="15100" y="16900"/>
                  <a:pt x="15123" y="16870"/>
                  <a:pt x="15120" y="16846"/>
                </a:cubicBezTo>
                <a:cubicBezTo>
                  <a:pt x="15118" y="16822"/>
                  <a:pt x="15135" y="16792"/>
                  <a:pt x="15160" y="16780"/>
                </a:cubicBezTo>
                <a:cubicBezTo>
                  <a:pt x="15213" y="16753"/>
                  <a:pt x="15338" y="16896"/>
                  <a:pt x="15355" y="17004"/>
                </a:cubicBezTo>
                <a:cubicBezTo>
                  <a:pt x="15361" y="17041"/>
                  <a:pt x="15381" y="17088"/>
                  <a:pt x="15400" y="17109"/>
                </a:cubicBezTo>
                <a:cubicBezTo>
                  <a:pt x="15420" y="17130"/>
                  <a:pt x="15437" y="17168"/>
                  <a:pt x="15437" y="17194"/>
                </a:cubicBezTo>
                <a:cubicBezTo>
                  <a:pt x="15437" y="17219"/>
                  <a:pt x="15461" y="17287"/>
                  <a:pt x="15490" y="17344"/>
                </a:cubicBezTo>
                <a:cubicBezTo>
                  <a:pt x="15520" y="17401"/>
                  <a:pt x="15547" y="17483"/>
                  <a:pt x="15550" y="17525"/>
                </a:cubicBezTo>
                <a:cubicBezTo>
                  <a:pt x="15554" y="17579"/>
                  <a:pt x="15567" y="17600"/>
                  <a:pt x="15595" y="17594"/>
                </a:cubicBezTo>
                <a:cubicBezTo>
                  <a:pt x="15664" y="17580"/>
                  <a:pt x="15693" y="17692"/>
                  <a:pt x="15695" y="17982"/>
                </a:cubicBezTo>
                <a:cubicBezTo>
                  <a:pt x="15696" y="18178"/>
                  <a:pt x="15690" y="18264"/>
                  <a:pt x="15668" y="18312"/>
                </a:cubicBezTo>
                <a:cubicBezTo>
                  <a:pt x="15634" y="18386"/>
                  <a:pt x="15627" y="18683"/>
                  <a:pt x="15657" y="18744"/>
                </a:cubicBezTo>
                <a:cubicBezTo>
                  <a:pt x="15668" y="18765"/>
                  <a:pt x="15679" y="18823"/>
                  <a:pt x="15681" y="18873"/>
                </a:cubicBezTo>
                <a:cubicBezTo>
                  <a:pt x="15684" y="18922"/>
                  <a:pt x="15700" y="19003"/>
                  <a:pt x="15717" y="19051"/>
                </a:cubicBezTo>
                <a:cubicBezTo>
                  <a:pt x="15734" y="19100"/>
                  <a:pt x="15748" y="19151"/>
                  <a:pt x="15748" y="19167"/>
                </a:cubicBezTo>
                <a:cubicBezTo>
                  <a:pt x="15748" y="19182"/>
                  <a:pt x="15777" y="19313"/>
                  <a:pt x="15811" y="19458"/>
                </a:cubicBezTo>
                <a:cubicBezTo>
                  <a:pt x="15846" y="19603"/>
                  <a:pt x="15870" y="19737"/>
                  <a:pt x="15865" y="19754"/>
                </a:cubicBezTo>
                <a:cubicBezTo>
                  <a:pt x="15853" y="19792"/>
                  <a:pt x="15910" y="19928"/>
                  <a:pt x="15938" y="19928"/>
                </a:cubicBezTo>
                <a:cubicBezTo>
                  <a:pt x="15970" y="19928"/>
                  <a:pt x="16023" y="20047"/>
                  <a:pt x="16023" y="20119"/>
                </a:cubicBezTo>
                <a:cubicBezTo>
                  <a:pt x="16023" y="20156"/>
                  <a:pt x="16036" y="20246"/>
                  <a:pt x="16051" y="20319"/>
                </a:cubicBezTo>
                <a:cubicBezTo>
                  <a:pt x="16072" y="20420"/>
                  <a:pt x="16083" y="20442"/>
                  <a:pt x="16102" y="20411"/>
                </a:cubicBezTo>
                <a:cubicBezTo>
                  <a:pt x="16120" y="20381"/>
                  <a:pt x="16135" y="20391"/>
                  <a:pt x="16162" y="20451"/>
                </a:cubicBezTo>
                <a:cubicBezTo>
                  <a:pt x="16238" y="20622"/>
                  <a:pt x="16261" y="20721"/>
                  <a:pt x="16261" y="20869"/>
                </a:cubicBezTo>
                <a:cubicBezTo>
                  <a:pt x="16262" y="21035"/>
                  <a:pt x="16298" y="21093"/>
                  <a:pt x="16373" y="21045"/>
                </a:cubicBezTo>
                <a:cubicBezTo>
                  <a:pt x="16393" y="21032"/>
                  <a:pt x="16423" y="21041"/>
                  <a:pt x="16437" y="21065"/>
                </a:cubicBezTo>
                <a:cubicBezTo>
                  <a:pt x="16472" y="21123"/>
                  <a:pt x="16446" y="21190"/>
                  <a:pt x="16348" y="21289"/>
                </a:cubicBezTo>
                <a:cubicBezTo>
                  <a:pt x="16287" y="21352"/>
                  <a:pt x="16268" y="21356"/>
                  <a:pt x="16223" y="21318"/>
                </a:cubicBezTo>
                <a:cubicBezTo>
                  <a:pt x="16175" y="21279"/>
                  <a:pt x="16161" y="21286"/>
                  <a:pt x="16095" y="21373"/>
                </a:cubicBezTo>
                <a:cubicBezTo>
                  <a:pt x="16054" y="21427"/>
                  <a:pt x="15992" y="21475"/>
                  <a:pt x="15957" y="21480"/>
                </a:cubicBezTo>
                <a:cubicBezTo>
                  <a:pt x="15888" y="21488"/>
                  <a:pt x="15872" y="21540"/>
                  <a:pt x="15925" y="21583"/>
                </a:cubicBezTo>
                <a:cubicBezTo>
                  <a:pt x="15935" y="21592"/>
                  <a:pt x="15950" y="21596"/>
                  <a:pt x="15966" y="21597"/>
                </a:cubicBezTo>
                <a:cubicBezTo>
                  <a:pt x="16015" y="21600"/>
                  <a:pt x="16085" y="21573"/>
                  <a:pt x="16124" y="21530"/>
                </a:cubicBezTo>
                <a:cubicBezTo>
                  <a:pt x="16144" y="21507"/>
                  <a:pt x="16168" y="21492"/>
                  <a:pt x="16176" y="21497"/>
                </a:cubicBezTo>
                <a:cubicBezTo>
                  <a:pt x="16185" y="21502"/>
                  <a:pt x="16201" y="21491"/>
                  <a:pt x="16213" y="21472"/>
                </a:cubicBezTo>
                <a:cubicBezTo>
                  <a:pt x="16225" y="21453"/>
                  <a:pt x="16266" y="21437"/>
                  <a:pt x="16304" y="21437"/>
                </a:cubicBezTo>
                <a:cubicBezTo>
                  <a:pt x="16342" y="21437"/>
                  <a:pt x="16395" y="21409"/>
                  <a:pt x="16422" y="21373"/>
                </a:cubicBezTo>
                <a:cubicBezTo>
                  <a:pt x="16485" y="21293"/>
                  <a:pt x="16609" y="21023"/>
                  <a:pt x="16610" y="20968"/>
                </a:cubicBezTo>
                <a:cubicBezTo>
                  <a:pt x="16610" y="20945"/>
                  <a:pt x="16623" y="20905"/>
                  <a:pt x="16638" y="20880"/>
                </a:cubicBezTo>
                <a:cubicBezTo>
                  <a:pt x="16653" y="20855"/>
                  <a:pt x="16664" y="20783"/>
                  <a:pt x="16664" y="20720"/>
                </a:cubicBezTo>
                <a:cubicBezTo>
                  <a:pt x="16663" y="20657"/>
                  <a:pt x="16673" y="20459"/>
                  <a:pt x="16685" y="20277"/>
                </a:cubicBezTo>
                <a:cubicBezTo>
                  <a:pt x="16723" y="19751"/>
                  <a:pt x="16717" y="19509"/>
                  <a:pt x="16658" y="19214"/>
                </a:cubicBezTo>
                <a:cubicBezTo>
                  <a:pt x="16630" y="19073"/>
                  <a:pt x="16604" y="18915"/>
                  <a:pt x="16599" y="18865"/>
                </a:cubicBezTo>
                <a:cubicBezTo>
                  <a:pt x="16594" y="18815"/>
                  <a:pt x="16565" y="18685"/>
                  <a:pt x="16535" y="18576"/>
                </a:cubicBezTo>
                <a:cubicBezTo>
                  <a:pt x="16475" y="18354"/>
                  <a:pt x="16469" y="18273"/>
                  <a:pt x="16508" y="18208"/>
                </a:cubicBezTo>
                <a:cubicBezTo>
                  <a:pt x="16526" y="18179"/>
                  <a:pt x="16530" y="18143"/>
                  <a:pt x="16520" y="18103"/>
                </a:cubicBezTo>
                <a:cubicBezTo>
                  <a:pt x="16511" y="18070"/>
                  <a:pt x="16495" y="18000"/>
                  <a:pt x="16483" y="17949"/>
                </a:cubicBezTo>
                <a:cubicBezTo>
                  <a:pt x="16440" y="17765"/>
                  <a:pt x="16402" y="17638"/>
                  <a:pt x="16382" y="17613"/>
                </a:cubicBezTo>
                <a:cubicBezTo>
                  <a:pt x="16371" y="17598"/>
                  <a:pt x="16363" y="17574"/>
                  <a:pt x="16362" y="17558"/>
                </a:cubicBezTo>
                <a:cubicBezTo>
                  <a:pt x="16362" y="17542"/>
                  <a:pt x="16353" y="17495"/>
                  <a:pt x="16342" y="17455"/>
                </a:cubicBezTo>
                <a:cubicBezTo>
                  <a:pt x="16331" y="17415"/>
                  <a:pt x="16307" y="17283"/>
                  <a:pt x="16289" y="17162"/>
                </a:cubicBezTo>
                <a:cubicBezTo>
                  <a:pt x="16272" y="17042"/>
                  <a:pt x="16245" y="16860"/>
                  <a:pt x="16229" y="16760"/>
                </a:cubicBezTo>
                <a:cubicBezTo>
                  <a:pt x="16189" y="16498"/>
                  <a:pt x="16189" y="15943"/>
                  <a:pt x="16230" y="15825"/>
                </a:cubicBezTo>
                <a:cubicBezTo>
                  <a:pt x="16247" y="15776"/>
                  <a:pt x="16262" y="15703"/>
                  <a:pt x="16262" y="15661"/>
                </a:cubicBezTo>
                <a:cubicBezTo>
                  <a:pt x="16262" y="15620"/>
                  <a:pt x="16275" y="15549"/>
                  <a:pt x="16291" y="15504"/>
                </a:cubicBezTo>
                <a:cubicBezTo>
                  <a:pt x="16306" y="15459"/>
                  <a:pt x="16314" y="15406"/>
                  <a:pt x="16308" y="15387"/>
                </a:cubicBezTo>
                <a:cubicBezTo>
                  <a:pt x="16303" y="15368"/>
                  <a:pt x="16321" y="15299"/>
                  <a:pt x="16351" y="15232"/>
                </a:cubicBezTo>
                <a:cubicBezTo>
                  <a:pt x="16380" y="15166"/>
                  <a:pt x="16408" y="15077"/>
                  <a:pt x="16411" y="15037"/>
                </a:cubicBezTo>
                <a:cubicBezTo>
                  <a:pt x="16415" y="14997"/>
                  <a:pt x="16426" y="14965"/>
                  <a:pt x="16436" y="14965"/>
                </a:cubicBezTo>
                <a:cubicBezTo>
                  <a:pt x="16465" y="14964"/>
                  <a:pt x="16526" y="14862"/>
                  <a:pt x="16561" y="14754"/>
                </a:cubicBezTo>
                <a:cubicBezTo>
                  <a:pt x="16578" y="14699"/>
                  <a:pt x="16606" y="14653"/>
                  <a:pt x="16621" y="14653"/>
                </a:cubicBezTo>
                <a:cubicBezTo>
                  <a:pt x="16653" y="14653"/>
                  <a:pt x="16729" y="14556"/>
                  <a:pt x="16838" y="14372"/>
                </a:cubicBezTo>
                <a:cubicBezTo>
                  <a:pt x="16878" y="14305"/>
                  <a:pt x="16920" y="14250"/>
                  <a:pt x="16932" y="14250"/>
                </a:cubicBezTo>
                <a:cubicBezTo>
                  <a:pt x="16967" y="14250"/>
                  <a:pt x="17009" y="14132"/>
                  <a:pt x="17050" y="13915"/>
                </a:cubicBezTo>
                <a:cubicBezTo>
                  <a:pt x="17089" y="13706"/>
                  <a:pt x="17187" y="13517"/>
                  <a:pt x="17257" y="13517"/>
                </a:cubicBezTo>
                <a:cubicBezTo>
                  <a:pt x="17273" y="13517"/>
                  <a:pt x="17291" y="13501"/>
                  <a:pt x="17298" y="13481"/>
                </a:cubicBezTo>
                <a:cubicBezTo>
                  <a:pt x="17312" y="13434"/>
                  <a:pt x="17410" y="13434"/>
                  <a:pt x="17454" y="13481"/>
                </a:cubicBezTo>
                <a:cubicBezTo>
                  <a:pt x="17482" y="13511"/>
                  <a:pt x="17491" y="13502"/>
                  <a:pt x="17502" y="13435"/>
                </a:cubicBezTo>
                <a:cubicBezTo>
                  <a:pt x="17509" y="13389"/>
                  <a:pt x="17515" y="13327"/>
                  <a:pt x="17516" y="13297"/>
                </a:cubicBezTo>
                <a:cubicBezTo>
                  <a:pt x="17519" y="13215"/>
                  <a:pt x="17685" y="12923"/>
                  <a:pt x="17763" y="12864"/>
                </a:cubicBezTo>
                <a:cubicBezTo>
                  <a:pt x="17868" y="12784"/>
                  <a:pt x="17946" y="12771"/>
                  <a:pt x="17979" y="12827"/>
                </a:cubicBezTo>
                <a:cubicBezTo>
                  <a:pt x="18005" y="12869"/>
                  <a:pt x="18012" y="12866"/>
                  <a:pt x="18029" y="12807"/>
                </a:cubicBezTo>
                <a:cubicBezTo>
                  <a:pt x="18080" y="12632"/>
                  <a:pt x="18236" y="12379"/>
                  <a:pt x="18302" y="12363"/>
                </a:cubicBezTo>
                <a:cubicBezTo>
                  <a:pt x="18335" y="12354"/>
                  <a:pt x="18377" y="12310"/>
                  <a:pt x="18396" y="12264"/>
                </a:cubicBezTo>
                <a:cubicBezTo>
                  <a:pt x="18441" y="12154"/>
                  <a:pt x="18426" y="11895"/>
                  <a:pt x="18363" y="11657"/>
                </a:cubicBezTo>
                <a:cubicBezTo>
                  <a:pt x="18305" y="11443"/>
                  <a:pt x="18261" y="11192"/>
                  <a:pt x="18261" y="11079"/>
                </a:cubicBezTo>
                <a:cubicBezTo>
                  <a:pt x="18261" y="10933"/>
                  <a:pt x="18222" y="10808"/>
                  <a:pt x="18176" y="10808"/>
                </a:cubicBezTo>
                <a:cubicBezTo>
                  <a:pt x="18117" y="10808"/>
                  <a:pt x="18068" y="10608"/>
                  <a:pt x="18103" y="10509"/>
                </a:cubicBezTo>
                <a:cubicBezTo>
                  <a:pt x="18121" y="10457"/>
                  <a:pt x="18123" y="10393"/>
                  <a:pt x="18112" y="10268"/>
                </a:cubicBezTo>
                <a:cubicBezTo>
                  <a:pt x="18101" y="10154"/>
                  <a:pt x="18103" y="10084"/>
                  <a:pt x="18116" y="10051"/>
                </a:cubicBezTo>
                <a:cubicBezTo>
                  <a:pt x="18132" y="10014"/>
                  <a:pt x="18131" y="9987"/>
                  <a:pt x="18115" y="9948"/>
                </a:cubicBezTo>
                <a:cubicBezTo>
                  <a:pt x="18090" y="9887"/>
                  <a:pt x="18096" y="9685"/>
                  <a:pt x="18123" y="9699"/>
                </a:cubicBezTo>
                <a:cubicBezTo>
                  <a:pt x="18133" y="9705"/>
                  <a:pt x="18150" y="9763"/>
                  <a:pt x="18161" y="9828"/>
                </a:cubicBezTo>
                <a:cubicBezTo>
                  <a:pt x="18173" y="9896"/>
                  <a:pt x="18196" y="9951"/>
                  <a:pt x="18217" y="9958"/>
                </a:cubicBezTo>
                <a:cubicBezTo>
                  <a:pt x="18279" y="9981"/>
                  <a:pt x="18288" y="10032"/>
                  <a:pt x="18248" y="10140"/>
                </a:cubicBezTo>
                <a:cubicBezTo>
                  <a:pt x="18227" y="10196"/>
                  <a:pt x="18212" y="10283"/>
                  <a:pt x="18214" y="10332"/>
                </a:cubicBezTo>
                <a:cubicBezTo>
                  <a:pt x="18216" y="10382"/>
                  <a:pt x="18211" y="10438"/>
                  <a:pt x="18204" y="10459"/>
                </a:cubicBezTo>
                <a:cubicBezTo>
                  <a:pt x="18181" y="10523"/>
                  <a:pt x="18208" y="10701"/>
                  <a:pt x="18239" y="10689"/>
                </a:cubicBezTo>
                <a:cubicBezTo>
                  <a:pt x="18272" y="10676"/>
                  <a:pt x="18345" y="10416"/>
                  <a:pt x="18372" y="10212"/>
                </a:cubicBezTo>
                <a:cubicBezTo>
                  <a:pt x="18384" y="10123"/>
                  <a:pt x="18406" y="10056"/>
                  <a:pt x="18433" y="10032"/>
                </a:cubicBezTo>
                <a:cubicBezTo>
                  <a:pt x="18490" y="9980"/>
                  <a:pt x="18548" y="9728"/>
                  <a:pt x="18567" y="9448"/>
                </a:cubicBezTo>
                <a:cubicBezTo>
                  <a:pt x="18575" y="9335"/>
                  <a:pt x="18565" y="9286"/>
                  <a:pt x="18501" y="9118"/>
                </a:cubicBezTo>
                <a:cubicBezTo>
                  <a:pt x="18428" y="8926"/>
                  <a:pt x="18409" y="8817"/>
                  <a:pt x="18442" y="8777"/>
                </a:cubicBezTo>
                <a:cubicBezTo>
                  <a:pt x="18450" y="8766"/>
                  <a:pt x="18472" y="8789"/>
                  <a:pt x="18489" y="8827"/>
                </a:cubicBezTo>
                <a:cubicBezTo>
                  <a:pt x="18507" y="8866"/>
                  <a:pt x="18532" y="8889"/>
                  <a:pt x="18545" y="8879"/>
                </a:cubicBezTo>
                <a:cubicBezTo>
                  <a:pt x="18574" y="8857"/>
                  <a:pt x="18598" y="8927"/>
                  <a:pt x="18599" y="9030"/>
                </a:cubicBezTo>
                <a:cubicBezTo>
                  <a:pt x="18600" y="9070"/>
                  <a:pt x="18613" y="9102"/>
                  <a:pt x="18628" y="9102"/>
                </a:cubicBezTo>
                <a:cubicBezTo>
                  <a:pt x="18643" y="9102"/>
                  <a:pt x="18653" y="9085"/>
                  <a:pt x="18651" y="9061"/>
                </a:cubicBezTo>
                <a:cubicBezTo>
                  <a:pt x="18649" y="9038"/>
                  <a:pt x="18695" y="8921"/>
                  <a:pt x="18753" y="8804"/>
                </a:cubicBezTo>
                <a:cubicBezTo>
                  <a:pt x="18898" y="8509"/>
                  <a:pt x="18938" y="8384"/>
                  <a:pt x="18946" y="8208"/>
                </a:cubicBezTo>
                <a:cubicBezTo>
                  <a:pt x="18950" y="8125"/>
                  <a:pt x="18958" y="8047"/>
                  <a:pt x="18965" y="8034"/>
                </a:cubicBezTo>
                <a:cubicBezTo>
                  <a:pt x="18971" y="8021"/>
                  <a:pt x="18976" y="7947"/>
                  <a:pt x="18976" y="7870"/>
                </a:cubicBezTo>
                <a:cubicBezTo>
                  <a:pt x="18976" y="7711"/>
                  <a:pt x="19011" y="7656"/>
                  <a:pt x="19109" y="7656"/>
                </a:cubicBezTo>
                <a:cubicBezTo>
                  <a:pt x="19143" y="7656"/>
                  <a:pt x="19179" y="7642"/>
                  <a:pt x="19188" y="7624"/>
                </a:cubicBezTo>
                <a:cubicBezTo>
                  <a:pt x="19198" y="7606"/>
                  <a:pt x="19257" y="7582"/>
                  <a:pt x="19320" y="7570"/>
                </a:cubicBezTo>
                <a:cubicBezTo>
                  <a:pt x="19394" y="7556"/>
                  <a:pt x="19480" y="7507"/>
                  <a:pt x="19557" y="7434"/>
                </a:cubicBezTo>
                <a:cubicBezTo>
                  <a:pt x="19623" y="7370"/>
                  <a:pt x="19691" y="7315"/>
                  <a:pt x="19708" y="7310"/>
                </a:cubicBezTo>
                <a:cubicBezTo>
                  <a:pt x="19727" y="7304"/>
                  <a:pt x="19738" y="7264"/>
                  <a:pt x="19738" y="7204"/>
                </a:cubicBezTo>
                <a:cubicBezTo>
                  <a:pt x="19739" y="7150"/>
                  <a:pt x="19749" y="7089"/>
                  <a:pt x="19760" y="7066"/>
                </a:cubicBezTo>
                <a:cubicBezTo>
                  <a:pt x="19789" y="7009"/>
                  <a:pt x="19841" y="7053"/>
                  <a:pt x="19827" y="7123"/>
                </a:cubicBezTo>
                <a:cubicBezTo>
                  <a:pt x="19819" y="7164"/>
                  <a:pt x="19828" y="7181"/>
                  <a:pt x="19857" y="7181"/>
                </a:cubicBezTo>
                <a:cubicBezTo>
                  <a:pt x="19888" y="7181"/>
                  <a:pt x="19895" y="7163"/>
                  <a:pt x="19888" y="7108"/>
                </a:cubicBezTo>
                <a:cubicBezTo>
                  <a:pt x="19867" y="6952"/>
                  <a:pt x="20032" y="6828"/>
                  <a:pt x="20098" y="6948"/>
                </a:cubicBezTo>
                <a:cubicBezTo>
                  <a:pt x="20117" y="6981"/>
                  <a:pt x="20132" y="7034"/>
                  <a:pt x="20132" y="7065"/>
                </a:cubicBezTo>
                <a:cubicBezTo>
                  <a:pt x="20132" y="7109"/>
                  <a:pt x="20136" y="7111"/>
                  <a:pt x="20154" y="7077"/>
                </a:cubicBezTo>
                <a:cubicBezTo>
                  <a:pt x="20166" y="7053"/>
                  <a:pt x="20197" y="7033"/>
                  <a:pt x="20223" y="7033"/>
                </a:cubicBezTo>
                <a:cubicBezTo>
                  <a:pt x="20249" y="7033"/>
                  <a:pt x="20280" y="7016"/>
                  <a:pt x="20291" y="6993"/>
                </a:cubicBezTo>
                <a:cubicBezTo>
                  <a:pt x="20306" y="6964"/>
                  <a:pt x="20317" y="6973"/>
                  <a:pt x="20332" y="7030"/>
                </a:cubicBezTo>
                <a:cubicBezTo>
                  <a:pt x="20346" y="7082"/>
                  <a:pt x="20371" y="7107"/>
                  <a:pt x="20408" y="7107"/>
                </a:cubicBezTo>
                <a:cubicBezTo>
                  <a:pt x="20470" y="7107"/>
                  <a:pt x="20496" y="7025"/>
                  <a:pt x="20461" y="6941"/>
                </a:cubicBezTo>
                <a:cubicBezTo>
                  <a:pt x="20442" y="6896"/>
                  <a:pt x="20444" y="6873"/>
                  <a:pt x="20469" y="6819"/>
                </a:cubicBezTo>
                <a:cubicBezTo>
                  <a:pt x="20485" y="6783"/>
                  <a:pt x="20499" y="6708"/>
                  <a:pt x="20499" y="6652"/>
                </a:cubicBezTo>
                <a:cubicBezTo>
                  <a:pt x="20499" y="6535"/>
                  <a:pt x="20449" y="6349"/>
                  <a:pt x="20409" y="6319"/>
                </a:cubicBezTo>
                <a:cubicBezTo>
                  <a:pt x="20362" y="6283"/>
                  <a:pt x="20350" y="6385"/>
                  <a:pt x="20391" y="6473"/>
                </a:cubicBezTo>
                <a:cubicBezTo>
                  <a:pt x="20425" y="6544"/>
                  <a:pt x="20426" y="6559"/>
                  <a:pt x="20402" y="6578"/>
                </a:cubicBezTo>
                <a:cubicBezTo>
                  <a:pt x="20331" y="6633"/>
                  <a:pt x="20272" y="6578"/>
                  <a:pt x="20233" y="6422"/>
                </a:cubicBezTo>
                <a:cubicBezTo>
                  <a:pt x="20211" y="6337"/>
                  <a:pt x="20177" y="6229"/>
                  <a:pt x="20155" y="6183"/>
                </a:cubicBezTo>
                <a:cubicBezTo>
                  <a:pt x="20125" y="6119"/>
                  <a:pt x="20120" y="6084"/>
                  <a:pt x="20134" y="6035"/>
                </a:cubicBezTo>
                <a:cubicBezTo>
                  <a:pt x="20144" y="6000"/>
                  <a:pt x="20164" y="5971"/>
                  <a:pt x="20178" y="5971"/>
                </a:cubicBezTo>
                <a:cubicBezTo>
                  <a:pt x="20192" y="5971"/>
                  <a:pt x="20212" y="5938"/>
                  <a:pt x="20223" y="5898"/>
                </a:cubicBezTo>
                <a:cubicBezTo>
                  <a:pt x="20240" y="5835"/>
                  <a:pt x="20236" y="5819"/>
                  <a:pt x="20197" y="5789"/>
                </a:cubicBezTo>
                <a:cubicBezTo>
                  <a:pt x="20140" y="5746"/>
                  <a:pt x="20139" y="5704"/>
                  <a:pt x="20186" y="5570"/>
                </a:cubicBezTo>
                <a:cubicBezTo>
                  <a:pt x="20206" y="5514"/>
                  <a:pt x="20231" y="5425"/>
                  <a:pt x="20241" y="5372"/>
                </a:cubicBezTo>
                <a:cubicBezTo>
                  <a:pt x="20251" y="5319"/>
                  <a:pt x="20272" y="5275"/>
                  <a:pt x="20287" y="5275"/>
                </a:cubicBezTo>
                <a:cubicBezTo>
                  <a:pt x="20303" y="5275"/>
                  <a:pt x="20315" y="5252"/>
                  <a:pt x="20315" y="5224"/>
                </a:cubicBezTo>
                <a:cubicBezTo>
                  <a:pt x="20315" y="5197"/>
                  <a:pt x="20348" y="5112"/>
                  <a:pt x="20389" y="5038"/>
                </a:cubicBezTo>
                <a:cubicBezTo>
                  <a:pt x="20445" y="4938"/>
                  <a:pt x="20470" y="4914"/>
                  <a:pt x="20488" y="4943"/>
                </a:cubicBezTo>
                <a:cubicBezTo>
                  <a:pt x="20505" y="4971"/>
                  <a:pt x="20533" y="4959"/>
                  <a:pt x="20592" y="4897"/>
                </a:cubicBezTo>
                <a:cubicBezTo>
                  <a:pt x="20636" y="4850"/>
                  <a:pt x="20683" y="4817"/>
                  <a:pt x="20695" y="4825"/>
                </a:cubicBezTo>
                <a:cubicBezTo>
                  <a:pt x="20707" y="4834"/>
                  <a:pt x="20744" y="4799"/>
                  <a:pt x="20777" y="4749"/>
                </a:cubicBezTo>
                <a:cubicBezTo>
                  <a:pt x="20822" y="4681"/>
                  <a:pt x="20866" y="4655"/>
                  <a:pt x="20948" y="4645"/>
                </a:cubicBezTo>
                <a:cubicBezTo>
                  <a:pt x="21033" y="4635"/>
                  <a:pt x="21068" y="4614"/>
                  <a:pt x="21099" y="4551"/>
                </a:cubicBezTo>
                <a:cubicBezTo>
                  <a:pt x="21122" y="4506"/>
                  <a:pt x="21138" y="4456"/>
                  <a:pt x="21136" y="4441"/>
                </a:cubicBezTo>
                <a:cubicBezTo>
                  <a:pt x="21133" y="4426"/>
                  <a:pt x="21155" y="4409"/>
                  <a:pt x="21185" y="4403"/>
                </a:cubicBezTo>
                <a:cubicBezTo>
                  <a:pt x="21215" y="4396"/>
                  <a:pt x="21250" y="4362"/>
                  <a:pt x="21262" y="4329"/>
                </a:cubicBezTo>
                <a:cubicBezTo>
                  <a:pt x="21281" y="4279"/>
                  <a:pt x="21291" y="4276"/>
                  <a:pt x="21321" y="4311"/>
                </a:cubicBezTo>
                <a:cubicBezTo>
                  <a:pt x="21351" y="4348"/>
                  <a:pt x="21362" y="4343"/>
                  <a:pt x="21390" y="4279"/>
                </a:cubicBezTo>
                <a:cubicBezTo>
                  <a:pt x="21409" y="4237"/>
                  <a:pt x="21460" y="4171"/>
                  <a:pt x="21503" y="4132"/>
                </a:cubicBezTo>
                <a:cubicBezTo>
                  <a:pt x="21558" y="4083"/>
                  <a:pt x="21574" y="4063"/>
                  <a:pt x="21576" y="4006"/>
                </a:cubicBezTo>
                <a:cubicBezTo>
                  <a:pt x="21577" y="3987"/>
                  <a:pt x="21576" y="3965"/>
                  <a:pt x="21574" y="3935"/>
                </a:cubicBezTo>
                <a:cubicBezTo>
                  <a:pt x="21566" y="3792"/>
                  <a:pt x="21495" y="3614"/>
                  <a:pt x="21457" y="3643"/>
                </a:cubicBezTo>
                <a:cubicBezTo>
                  <a:pt x="21426" y="3667"/>
                  <a:pt x="21396" y="3519"/>
                  <a:pt x="21416" y="3443"/>
                </a:cubicBezTo>
                <a:cubicBezTo>
                  <a:pt x="21433" y="3380"/>
                  <a:pt x="21402" y="3285"/>
                  <a:pt x="21360" y="3268"/>
                </a:cubicBezTo>
                <a:cubicBezTo>
                  <a:pt x="21300" y="3244"/>
                  <a:pt x="21290" y="3148"/>
                  <a:pt x="21288" y="2590"/>
                </a:cubicBezTo>
                <a:lnTo>
                  <a:pt x="21286" y="2033"/>
                </a:lnTo>
                <a:lnTo>
                  <a:pt x="21227" y="1913"/>
                </a:lnTo>
                <a:cubicBezTo>
                  <a:pt x="21152" y="1764"/>
                  <a:pt x="21106" y="1746"/>
                  <a:pt x="20974" y="1814"/>
                </a:cubicBezTo>
                <a:cubicBezTo>
                  <a:pt x="20841" y="1883"/>
                  <a:pt x="20849" y="1883"/>
                  <a:pt x="20828" y="1776"/>
                </a:cubicBezTo>
                <a:cubicBezTo>
                  <a:pt x="20818" y="1720"/>
                  <a:pt x="20797" y="1684"/>
                  <a:pt x="20775" y="1684"/>
                </a:cubicBezTo>
                <a:cubicBezTo>
                  <a:pt x="20732" y="1684"/>
                  <a:pt x="20608" y="1890"/>
                  <a:pt x="20608" y="1959"/>
                </a:cubicBezTo>
                <a:cubicBezTo>
                  <a:pt x="20608" y="1985"/>
                  <a:pt x="20588" y="2033"/>
                  <a:pt x="20562" y="2067"/>
                </a:cubicBezTo>
                <a:cubicBezTo>
                  <a:pt x="20536" y="2101"/>
                  <a:pt x="20507" y="2169"/>
                  <a:pt x="20498" y="2218"/>
                </a:cubicBezTo>
                <a:cubicBezTo>
                  <a:pt x="20488" y="2268"/>
                  <a:pt x="20473" y="2307"/>
                  <a:pt x="20462" y="2307"/>
                </a:cubicBezTo>
                <a:cubicBezTo>
                  <a:pt x="20452" y="2307"/>
                  <a:pt x="20443" y="2339"/>
                  <a:pt x="20443" y="2379"/>
                </a:cubicBezTo>
                <a:cubicBezTo>
                  <a:pt x="20443" y="2491"/>
                  <a:pt x="20405" y="2631"/>
                  <a:pt x="20357" y="2694"/>
                </a:cubicBezTo>
                <a:cubicBezTo>
                  <a:pt x="20323" y="2738"/>
                  <a:pt x="20317" y="2763"/>
                  <a:pt x="20333" y="2801"/>
                </a:cubicBezTo>
                <a:cubicBezTo>
                  <a:pt x="20348" y="2838"/>
                  <a:pt x="20348" y="2857"/>
                  <a:pt x="20333" y="2876"/>
                </a:cubicBezTo>
                <a:cubicBezTo>
                  <a:pt x="20321" y="2891"/>
                  <a:pt x="20316" y="2934"/>
                  <a:pt x="20321" y="2971"/>
                </a:cubicBezTo>
                <a:cubicBezTo>
                  <a:pt x="20327" y="3018"/>
                  <a:pt x="20305" y="3091"/>
                  <a:pt x="20252" y="3197"/>
                </a:cubicBezTo>
                <a:cubicBezTo>
                  <a:pt x="20209" y="3282"/>
                  <a:pt x="20164" y="3389"/>
                  <a:pt x="20152" y="3436"/>
                </a:cubicBezTo>
                <a:cubicBezTo>
                  <a:pt x="20137" y="3493"/>
                  <a:pt x="20119" y="3514"/>
                  <a:pt x="20096" y="3499"/>
                </a:cubicBezTo>
                <a:cubicBezTo>
                  <a:pt x="20078" y="3488"/>
                  <a:pt x="20053" y="3502"/>
                  <a:pt x="20040" y="3533"/>
                </a:cubicBezTo>
                <a:cubicBezTo>
                  <a:pt x="20028" y="3564"/>
                  <a:pt x="20010" y="3580"/>
                  <a:pt x="20000" y="3568"/>
                </a:cubicBezTo>
                <a:cubicBezTo>
                  <a:pt x="19970" y="3531"/>
                  <a:pt x="19894" y="3587"/>
                  <a:pt x="19904" y="3640"/>
                </a:cubicBezTo>
                <a:cubicBezTo>
                  <a:pt x="19927" y="3760"/>
                  <a:pt x="19867" y="3773"/>
                  <a:pt x="19231" y="3790"/>
                </a:cubicBezTo>
                <a:lnTo>
                  <a:pt x="18601" y="3806"/>
                </a:lnTo>
                <a:lnTo>
                  <a:pt x="18508" y="3903"/>
                </a:lnTo>
                <a:cubicBezTo>
                  <a:pt x="18458" y="3957"/>
                  <a:pt x="18363" y="4095"/>
                  <a:pt x="18297" y="4211"/>
                </a:cubicBezTo>
                <a:cubicBezTo>
                  <a:pt x="18232" y="4327"/>
                  <a:pt x="18161" y="4433"/>
                  <a:pt x="18139" y="4446"/>
                </a:cubicBezTo>
                <a:cubicBezTo>
                  <a:pt x="18086" y="4480"/>
                  <a:pt x="18067" y="4535"/>
                  <a:pt x="18052" y="4693"/>
                </a:cubicBezTo>
                <a:cubicBezTo>
                  <a:pt x="18042" y="4806"/>
                  <a:pt x="18045" y="4830"/>
                  <a:pt x="18077" y="4847"/>
                </a:cubicBezTo>
                <a:cubicBezTo>
                  <a:pt x="18123" y="4871"/>
                  <a:pt x="18127" y="5012"/>
                  <a:pt x="18082" y="5043"/>
                </a:cubicBezTo>
                <a:cubicBezTo>
                  <a:pt x="18064" y="5056"/>
                  <a:pt x="18021" y="5108"/>
                  <a:pt x="17986" y="5161"/>
                </a:cubicBezTo>
                <a:cubicBezTo>
                  <a:pt x="17950" y="5213"/>
                  <a:pt x="17915" y="5258"/>
                  <a:pt x="17908" y="5261"/>
                </a:cubicBezTo>
                <a:cubicBezTo>
                  <a:pt x="17900" y="5263"/>
                  <a:pt x="17892" y="5269"/>
                  <a:pt x="17889" y="5272"/>
                </a:cubicBezTo>
                <a:cubicBezTo>
                  <a:pt x="17874" y="5293"/>
                  <a:pt x="17591" y="5269"/>
                  <a:pt x="17499" y="5238"/>
                </a:cubicBezTo>
                <a:cubicBezTo>
                  <a:pt x="17373" y="5196"/>
                  <a:pt x="17092" y="5230"/>
                  <a:pt x="17074" y="5290"/>
                </a:cubicBezTo>
                <a:cubicBezTo>
                  <a:pt x="17056" y="5349"/>
                  <a:pt x="17054" y="5459"/>
                  <a:pt x="17072" y="5481"/>
                </a:cubicBezTo>
                <a:cubicBezTo>
                  <a:pt x="17081" y="5492"/>
                  <a:pt x="17082" y="5517"/>
                  <a:pt x="17076" y="5537"/>
                </a:cubicBezTo>
                <a:cubicBezTo>
                  <a:pt x="17070" y="5557"/>
                  <a:pt x="17079" y="5602"/>
                  <a:pt x="17095" y="5637"/>
                </a:cubicBezTo>
                <a:cubicBezTo>
                  <a:pt x="17121" y="5697"/>
                  <a:pt x="17119" y="5709"/>
                  <a:pt x="17064" y="5811"/>
                </a:cubicBezTo>
                <a:cubicBezTo>
                  <a:pt x="17031" y="5872"/>
                  <a:pt x="16980" y="5953"/>
                  <a:pt x="16949" y="5991"/>
                </a:cubicBezTo>
                <a:cubicBezTo>
                  <a:pt x="16881" y="6078"/>
                  <a:pt x="16661" y="6298"/>
                  <a:pt x="16641" y="6299"/>
                </a:cubicBezTo>
                <a:cubicBezTo>
                  <a:pt x="16626" y="6300"/>
                  <a:pt x="16445" y="6460"/>
                  <a:pt x="16386" y="6523"/>
                </a:cubicBezTo>
                <a:cubicBezTo>
                  <a:pt x="16369" y="6542"/>
                  <a:pt x="16332" y="6557"/>
                  <a:pt x="16306" y="6557"/>
                </a:cubicBezTo>
                <a:cubicBezTo>
                  <a:pt x="16279" y="6557"/>
                  <a:pt x="16218" y="6615"/>
                  <a:pt x="16171" y="6684"/>
                </a:cubicBezTo>
                <a:cubicBezTo>
                  <a:pt x="16111" y="6772"/>
                  <a:pt x="16062" y="6812"/>
                  <a:pt x="16013" y="6817"/>
                </a:cubicBezTo>
                <a:cubicBezTo>
                  <a:pt x="15973" y="6821"/>
                  <a:pt x="15904" y="6847"/>
                  <a:pt x="15859" y="6876"/>
                </a:cubicBezTo>
                <a:cubicBezTo>
                  <a:pt x="15784" y="6923"/>
                  <a:pt x="15774" y="6921"/>
                  <a:pt x="15731" y="6857"/>
                </a:cubicBezTo>
                <a:cubicBezTo>
                  <a:pt x="15705" y="6819"/>
                  <a:pt x="15684" y="6758"/>
                  <a:pt x="15684" y="6722"/>
                </a:cubicBezTo>
                <a:cubicBezTo>
                  <a:pt x="15684" y="6685"/>
                  <a:pt x="15673" y="6648"/>
                  <a:pt x="15661" y="6639"/>
                </a:cubicBezTo>
                <a:cubicBezTo>
                  <a:pt x="15647" y="6630"/>
                  <a:pt x="15638" y="6655"/>
                  <a:pt x="15638" y="6698"/>
                </a:cubicBezTo>
                <a:cubicBezTo>
                  <a:pt x="15638" y="6796"/>
                  <a:pt x="15611" y="6826"/>
                  <a:pt x="15583" y="6758"/>
                </a:cubicBezTo>
                <a:cubicBezTo>
                  <a:pt x="15571" y="6728"/>
                  <a:pt x="15550" y="6703"/>
                  <a:pt x="15538" y="6703"/>
                </a:cubicBezTo>
                <a:cubicBezTo>
                  <a:pt x="15526" y="6703"/>
                  <a:pt x="15502" y="6674"/>
                  <a:pt x="15486" y="6638"/>
                </a:cubicBezTo>
                <a:cubicBezTo>
                  <a:pt x="15458" y="6576"/>
                  <a:pt x="15459" y="6564"/>
                  <a:pt x="15510" y="6453"/>
                </a:cubicBezTo>
                <a:cubicBezTo>
                  <a:pt x="15540" y="6387"/>
                  <a:pt x="15565" y="6311"/>
                  <a:pt x="15565" y="6283"/>
                </a:cubicBezTo>
                <a:cubicBezTo>
                  <a:pt x="15565" y="6255"/>
                  <a:pt x="15582" y="6207"/>
                  <a:pt x="15604" y="6178"/>
                </a:cubicBezTo>
                <a:cubicBezTo>
                  <a:pt x="15625" y="6148"/>
                  <a:pt x="15637" y="6107"/>
                  <a:pt x="15630" y="6086"/>
                </a:cubicBezTo>
                <a:cubicBezTo>
                  <a:pt x="15616" y="6041"/>
                  <a:pt x="15675" y="5971"/>
                  <a:pt x="15728" y="5971"/>
                </a:cubicBezTo>
                <a:cubicBezTo>
                  <a:pt x="15774" y="5971"/>
                  <a:pt x="15798" y="5886"/>
                  <a:pt x="15805" y="5696"/>
                </a:cubicBezTo>
                <a:cubicBezTo>
                  <a:pt x="15811" y="5513"/>
                  <a:pt x="15787" y="5200"/>
                  <a:pt x="15760" y="5134"/>
                </a:cubicBezTo>
                <a:cubicBezTo>
                  <a:pt x="15749" y="5107"/>
                  <a:pt x="15743" y="5024"/>
                  <a:pt x="15745" y="4949"/>
                </a:cubicBezTo>
                <a:cubicBezTo>
                  <a:pt x="15752" y="4777"/>
                  <a:pt x="15674" y="4597"/>
                  <a:pt x="15607" y="4630"/>
                </a:cubicBezTo>
                <a:cubicBezTo>
                  <a:pt x="15584" y="4642"/>
                  <a:pt x="15542" y="4663"/>
                  <a:pt x="15514" y="4675"/>
                </a:cubicBezTo>
                <a:cubicBezTo>
                  <a:pt x="15452" y="4704"/>
                  <a:pt x="15395" y="4799"/>
                  <a:pt x="15407" y="4857"/>
                </a:cubicBezTo>
                <a:cubicBezTo>
                  <a:pt x="15428" y="4969"/>
                  <a:pt x="15314" y="5030"/>
                  <a:pt x="15272" y="4928"/>
                </a:cubicBezTo>
                <a:cubicBezTo>
                  <a:pt x="15239" y="4850"/>
                  <a:pt x="15259" y="4778"/>
                  <a:pt x="15334" y="4707"/>
                </a:cubicBezTo>
                <a:cubicBezTo>
                  <a:pt x="15373" y="4670"/>
                  <a:pt x="15400" y="4617"/>
                  <a:pt x="15400" y="4579"/>
                </a:cubicBezTo>
                <a:cubicBezTo>
                  <a:pt x="15400" y="4543"/>
                  <a:pt x="15416" y="4493"/>
                  <a:pt x="15437" y="4465"/>
                </a:cubicBezTo>
                <a:cubicBezTo>
                  <a:pt x="15480" y="4405"/>
                  <a:pt x="15510" y="4131"/>
                  <a:pt x="15489" y="3976"/>
                </a:cubicBezTo>
                <a:cubicBezTo>
                  <a:pt x="15480" y="3909"/>
                  <a:pt x="15482" y="3851"/>
                  <a:pt x="15495" y="3820"/>
                </a:cubicBezTo>
                <a:cubicBezTo>
                  <a:pt x="15510" y="3783"/>
                  <a:pt x="15510" y="3760"/>
                  <a:pt x="15494" y="3728"/>
                </a:cubicBezTo>
                <a:cubicBezTo>
                  <a:pt x="15482" y="3705"/>
                  <a:pt x="15473" y="3655"/>
                  <a:pt x="15473" y="3618"/>
                </a:cubicBezTo>
                <a:cubicBezTo>
                  <a:pt x="15473" y="3550"/>
                  <a:pt x="15354" y="3423"/>
                  <a:pt x="15250" y="3382"/>
                </a:cubicBezTo>
                <a:cubicBezTo>
                  <a:pt x="15191" y="3358"/>
                  <a:pt x="15082" y="3166"/>
                  <a:pt x="15092" y="3104"/>
                </a:cubicBezTo>
                <a:cubicBezTo>
                  <a:pt x="15097" y="3075"/>
                  <a:pt x="15150" y="3055"/>
                  <a:pt x="15244" y="3048"/>
                </a:cubicBezTo>
                <a:cubicBezTo>
                  <a:pt x="15417" y="3035"/>
                  <a:pt x="15457" y="2991"/>
                  <a:pt x="15390" y="2886"/>
                </a:cubicBezTo>
                <a:cubicBezTo>
                  <a:pt x="15359" y="2837"/>
                  <a:pt x="15329" y="2822"/>
                  <a:pt x="15294" y="2836"/>
                </a:cubicBezTo>
                <a:cubicBezTo>
                  <a:pt x="15266" y="2848"/>
                  <a:pt x="15231" y="2841"/>
                  <a:pt x="15216" y="2821"/>
                </a:cubicBezTo>
                <a:cubicBezTo>
                  <a:pt x="15188" y="2785"/>
                  <a:pt x="15187" y="2777"/>
                  <a:pt x="15182" y="2570"/>
                </a:cubicBezTo>
                <a:cubicBezTo>
                  <a:pt x="15180" y="2452"/>
                  <a:pt x="15178" y="2449"/>
                  <a:pt x="15120" y="2474"/>
                </a:cubicBezTo>
                <a:cubicBezTo>
                  <a:pt x="15087" y="2488"/>
                  <a:pt x="15051" y="2515"/>
                  <a:pt x="15039" y="2534"/>
                </a:cubicBezTo>
                <a:cubicBezTo>
                  <a:pt x="15027" y="2553"/>
                  <a:pt x="14982" y="2564"/>
                  <a:pt x="14938" y="2557"/>
                </a:cubicBezTo>
                <a:cubicBezTo>
                  <a:pt x="14859" y="2546"/>
                  <a:pt x="14858" y="2546"/>
                  <a:pt x="14862" y="2409"/>
                </a:cubicBezTo>
                <a:lnTo>
                  <a:pt x="14867" y="2271"/>
                </a:lnTo>
                <a:lnTo>
                  <a:pt x="14707" y="2292"/>
                </a:lnTo>
                <a:cubicBezTo>
                  <a:pt x="14619" y="2304"/>
                  <a:pt x="14535" y="2323"/>
                  <a:pt x="14520" y="2335"/>
                </a:cubicBezTo>
                <a:cubicBezTo>
                  <a:pt x="14504" y="2346"/>
                  <a:pt x="14473" y="2352"/>
                  <a:pt x="14450" y="2347"/>
                </a:cubicBezTo>
                <a:cubicBezTo>
                  <a:pt x="14427" y="2343"/>
                  <a:pt x="14377" y="2371"/>
                  <a:pt x="14340" y="2410"/>
                </a:cubicBezTo>
                <a:cubicBezTo>
                  <a:pt x="14302" y="2449"/>
                  <a:pt x="14261" y="2471"/>
                  <a:pt x="14248" y="2462"/>
                </a:cubicBezTo>
                <a:cubicBezTo>
                  <a:pt x="14234" y="2453"/>
                  <a:pt x="14208" y="2474"/>
                  <a:pt x="14190" y="2507"/>
                </a:cubicBezTo>
                <a:cubicBezTo>
                  <a:pt x="14167" y="2548"/>
                  <a:pt x="14152" y="2556"/>
                  <a:pt x="14144" y="2530"/>
                </a:cubicBezTo>
                <a:cubicBezTo>
                  <a:pt x="14137" y="2508"/>
                  <a:pt x="14103" y="2491"/>
                  <a:pt x="14067" y="2491"/>
                </a:cubicBezTo>
                <a:cubicBezTo>
                  <a:pt x="14003" y="2491"/>
                  <a:pt x="13993" y="2477"/>
                  <a:pt x="13857" y="2225"/>
                </a:cubicBezTo>
                <a:cubicBezTo>
                  <a:pt x="13827" y="2169"/>
                  <a:pt x="13783" y="2125"/>
                  <a:pt x="13759" y="2125"/>
                </a:cubicBezTo>
                <a:cubicBezTo>
                  <a:pt x="13735" y="2125"/>
                  <a:pt x="13692" y="2107"/>
                  <a:pt x="13664" y="2086"/>
                </a:cubicBezTo>
                <a:lnTo>
                  <a:pt x="13614" y="2048"/>
                </a:lnTo>
                <a:lnTo>
                  <a:pt x="13699" y="1884"/>
                </a:lnTo>
                <a:cubicBezTo>
                  <a:pt x="13763" y="1762"/>
                  <a:pt x="13799" y="1721"/>
                  <a:pt x="13845" y="1719"/>
                </a:cubicBezTo>
                <a:cubicBezTo>
                  <a:pt x="13895" y="1717"/>
                  <a:pt x="13899" y="1711"/>
                  <a:pt x="13868" y="1684"/>
                </a:cubicBezTo>
                <a:cubicBezTo>
                  <a:pt x="13758" y="1590"/>
                  <a:pt x="13541" y="1719"/>
                  <a:pt x="13413" y="1956"/>
                </a:cubicBezTo>
                <a:cubicBezTo>
                  <a:pt x="13385" y="2008"/>
                  <a:pt x="13349" y="2051"/>
                  <a:pt x="13333" y="2051"/>
                </a:cubicBezTo>
                <a:cubicBezTo>
                  <a:pt x="13318" y="2051"/>
                  <a:pt x="13284" y="2082"/>
                  <a:pt x="13257" y="2120"/>
                </a:cubicBezTo>
                <a:cubicBezTo>
                  <a:pt x="13230" y="2157"/>
                  <a:pt x="13168" y="2197"/>
                  <a:pt x="13120" y="2207"/>
                </a:cubicBezTo>
                <a:cubicBezTo>
                  <a:pt x="13072" y="2218"/>
                  <a:pt x="13017" y="2253"/>
                  <a:pt x="12999" y="2286"/>
                </a:cubicBezTo>
                <a:cubicBezTo>
                  <a:pt x="12981" y="2319"/>
                  <a:pt x="12955" y="2345"/>
                  <a:pt x="12941" y="2345"/>
                </a:cubicBezTo>
                <a:cubicBezTo>
                  <a:pt x="12926" y="2345"/>
                  <a:pt x="12892" y="2368"/>
                  <a:pt x="12866" y="2396"/>
                </a:cubicBezTo>
                <a:cubicBezTo>
                  <a:pt x="12822" y="2441"/>
                  <a:pt x="12810" y="2439"/>
                  <a:pt x="12760" y="2379"/>
                </a:cubicBezTo>
                <a:cubicBezTo>
                  <a:pt x="12691" y="2295"/>
                  <a:pt x="12689" y="2244"/>
                  <a:pt x="12750" y="2197"/>
                </a:cubicBezTo>
                <a:cubicBezTo>
                  <a:pt x="12790" y="2167"/>
                  <a:pt x="12794" y="2151"/>
                  <a:pt x="12777" y="2086"/>
                </a:cubicBezTo>
                <a:cubicBezTo>
                  <a:pt x="12762" y="2029"/>
                  <a:pt x="12746" y="2018"/>
                  <a:pt x="12716" y="2038"/>
                </a:cubicBezTo>
                <a:cubicBezTo>
                  <a:pt x="12694" y="2053"/>
                  <a:pt x="12662" y="2062"/>
                  <a:pt x="12645" y="2060"/>
                </a:cubicBezTo>
                <a:cubicBezTo>
                  <a:pt x="12628" y="2057"/>
                  <a:pt x="12605" y="2079"/>
                  <a:pt x="12593" y="2108"/>
                </a:cubicBezTo>
                <a:cubicBezTo>
                  <a:pt x="12581" y="2137"/>
                  <a:pt x="12557" y="2162"/>
                  <a:pt x="12540" y="2162"/>
                </a:cubicBezTo>
                <a:cubicBezTo>
                  <a:pt x="12523" y="2162"/>
                  <a:pt x="12501" y="2176"/>
                  <a:pt x="12491" y="2195"/>
                </a:cubicBezTo>
                <a:cubicBezTo>
                  <a:pt x="12482" y="2213"/>
                  <a:pt x="12440" y="2252"/>
                  <a:pt x="12397" y="2281"/>
                </a:cubicBezTo>
                <a:cubicBezTo>
                  <a:pt x="12283" y="2359"/>
                  <a:pt x="12264" y="2293"/>
                  <a:pt x="12350" y="2117"/>
                </a:cubicBezTo>
                <a:cubicBezTo>
                  <a:pt x="12387" y="2041"/>
                  <a:pt x="12427" y="1978"/>
                  <a:pt x="12440" y="1978"/>
                </a:cubicBezTo>
                <a:cubicBezTo>
                  <a:pt x="12452" y="1978"/>
                  <a:pt x="12484" y="1924"/>
                  <a:pt x="12512" y="1858"/>
                </a:cubicBezTo>
                <a:cubicBezTo>
                  <a:pt x="12539" y="1793"/>
                  <a:pt x="12587" y="1714"/>
                  <a:pt x="12619" y="1682"/>
                </a:cubicBezTo>
                <a:cubicBezTo>
                  <a:pt x="12650" y="1650"/>
                  <a:pt x="12707" y="1589"/>
                  <a:pt x="12744" y="1547"/>
                </a:cubicBezTo>
                <a:cubicBezTo>
                  <a:pt x="12782" y="1504"/>
                  <a:pt x="12851" y="1459"/>
                  <a:pt x="12898" y="1448"/>
                </a:cubicBezTo>
                <a:cubicBezTo>
                  <a:pt x="12946" y="1436"/>
                  <a:pt x="13014" y="1396"/>
                  <a:pt x="13050" y="1358"/>
                </a:cubicBezTo>
                <a:cubicBezTo>
                  <a:pt x="13087" y="1320"/>
                  <a:pt x="13132" y="1277"/>
                  <a:pt x="13153" y="1263"/>
                </a:cubicBezTo>
                <a:cubicBezTo>
                  <a:pt x="13185" y="1240"/>
                  <a:pt x="13184" y="1232"/>
                  <a:pt x="13135" y="1204"/>
                </a:cubicBezTo>
                <a:cubicBezTo>
                  <a:pt x="13105" y="1186"/>
                  <a:pt x="13069" y="1180"/>
                  <a:pt x="13057" y="1189"/>
                </a:cubicBezTo>
                <a:cubicBezTo>
                  <a:pt x="13045" y="1198"/>
                  <a:pt x="13012" y="1182"/>
                  <a:pt x="12984" y="1153"/>
                </a:cubicBezTo>
                <a:cubicBezTo>
                  <a:pt x="12955" y="1123"/>
                  <a:pt x="12883" y="1099"/>
                  <a:pt x="12819" y="1099"/>
                </a:cubicBezTo>
                <a:cubicBezTo>
                  <a:pt x="12734" y="1099"/>
                  <a:pt x="12701" y="1083"/>
                  <a:pt x="12689" y="1039"/>
                </a:cubicBezTo>
                <a:cubicBezTo>
                  <a:pt x="12669" y="969"/>
                  <a:pt x="12573" y="997"/>
                  <a:pt x="12538" y="1083"/>
                </a:cubicBezTo>
                <a:cubicBezTo>
                  <a:pt x="12510" y="1150"/>
                  <a:pt x="12432" y="1149"/>
                  <a:pt x="12373" y="1081"/>
                </a:cubicBezTo>
                <a:cubicBezTo>
                  <a:pt x="12348" y="1052"/>
                  <a:pt x="12310" y="1012"/>
                  <a:pt x="12288" y="992"/>
                </a:cubicBezTo>
                <a:cubicBezTo>
                  <a:pt x="12266" y="973"/>
                  <a:pt x="12243" y="939"/>
                  <a:pt x="12236" y="916"/>
                </a:cubicBezTo>
                <a:cubicBezTo>
                  <a:pt x="12229" y="893"/>
                  <a:pt x="12196" y="879"/>
                  <a:pt x="12163" y="885"/>
                </a:cubicBezTo>
                <a:cubicBezTo>
                  <a:pt x="12120" y="892"/>
                  <a:pt x="12084" y="865"/>
                  <a:pt x="12037" y="795"/>
                </a:cubicBezTo>
                <a:cubicBezTo>
                  <a:pt x="11973" y="697"/>
                  <a:pt x="11968" y="696"/>
                  <a:pt x="11727" y="703"/>
                </a:cubicBezTo>
                <a:cubicBezTo>
                  <a:pt x="11522" y="710"/>
                  <a:pt x="11474" y="699"/>
                  <a:pt x="11437" y="647"/>
                </a:cubicBezTo>
                <a:cubicBezTo>
                  <a:pt x="11413" y="613"/>
                  <a:pt x="11372" y="586"/>
                  <a:pt x="11346" y="586"/>
                </a:cubicBezTo>
                <a:cubicBezTo>
                  <a:pt x="11274" y="586"/>
                  <a:pt x="11244" y="515"/>
                  <a:pt x="11217" y="274"/>
                </a:cubicBezTo>
                <a:cubicBezTo>
                  <a:pt x="11191" y="38"/>
                  <a:pt x="11176" y="1"/>
                  <a:pt x="11112" y="0"/>
                </a:cubicBezTo>
                <a:close/>
                <a:moveTo>
                  <a:pt x="13569" y="1011"/>
                </a:moveTo>
                <a:cubicBezTo>
                  <a:pt x="13554" y="993"/>
                  <a:pt x="13361" y="1175"/>
                  <a:pt x="13316" y="1249"/>
                </a:cubicBezTo>
                <a:cubicBezTo>
                  <a:pt x="13305" y="1267"/>
                  <a:pt x="13290" y="1270"/>
                  <a:pt x="13283" y="1255"/>
                </a:cubicBezTo>
                <a:cubicBezTo>
                  <a:pt x="13276" y="1241"/>
                  <a:pt x="13263" y="1253"/>
                  <a:pt x="13254" y="1281"/>
                </a:cubicBezTo>
                <a:cubicBezTo>
                  <a:pt x="13244" y="1316"/>
                  <a:pt x="13248" y="1348"/>
                  <a:pt x="13269" y="1379"/>
                </a:cubicBezTo>
                <a:cubicBezTo>
                  <a:pt x="13310" y="1441"/>
                  <a:pt x="13313" y="1442"/>
                  <a:pt x="13384" y="1346"/>
                </a:cubicBezTo>
                <a:cubicBezTo>
                  <a:pt x="13419" y="1301"/>
                  <a:pt x="13470" y="1240"/>
                  <a:pt x="13498" y="1210"/>
                </a:cubicBezTo>
                <a:cubicBezTo>
                  <a:pt x="13555" y="1152"/>
                  <a:pt x="13593" y="1042"/>
                  <a:pt x="13569" y="1011"/>
                </a:cubicBezTo>
                <a:close/>
                <a:moveTo>
                  <a:pt x="14704" y="2938"/>
                </a:moveTo>
                <a:cubicBezTo>
                  <a:pt x="14807" y="2921"/>
                  <a:pt x="14881" y="2994"/>
                  <a:pt x="14848" y="3118"/>
                </a:cubicBezTo>
                <a:cubicBezTo>
                  <a:pt x="14838" y="3156"/>
                  <a:pt x="14836" y="3187"/>
                  <a:pt x="14844" y="3188"/>
                </a:cubicBezTo>
                <a:cubicBezTo>
                  <a:pt x="14852" y="3188"/>
                  <a:pt x="14838" y="3220"/>
                  <a:pt x="14813" y="3258"/>
                </a:cubicBezTo>
                <a:cubicBezTo>
                  <a:pt x="14775" y="3317"/>
                  <a:pt x="14772" y="3335"/>
                  <a:pt x="14793" y="3384"/>
                </a:cubicBezTo>
                <a:cubicBezTo>
                  <a:pt x="14813" y="3433"/>
                  <a:pt x="14812" y="3446"/>
                  <a:pt x="14784" y="3467"/>
                </a:cubicBezTo>
                <a:cubicBezTo>
                  <a:pt x="14766" y="3481"/>
                  <a:pt x="14736" y="3523"/>
                  <a:pt x="14718" y="3559"/>
                </a:cubicBezTo>
                <a:cubicBezTo>
                  <a:pt x="14700" y="3596"/>
                  <a:pt x="14669" y="3626"/>
                  <a:pt x="14649" y="3626"/>
                </a:cubicBezTo>
                <a:cubicBezTo>
                  <a:pt x="14630" y="3626"/>
                  <a:pt x="14593" y="3678"/>
                  <a:pt x="14569" y="3741"/>
                </a:cubicBezTo>
                <a:cubicBezTo>
                  <a:pt x="14526" y="3851"/>
                  <a:pt x="14473" y="3862"/>
                  <a:pt x="14494" y="3757"/>
                </a:cubicBezTo>
                <a:cubicBezTo>
                  <a:pt x="14499" y="3730"/>
                  <a:pt x="14494" y="3695"/>
                  <a:pt x="14481" y="3680"/>
                </a:cubicBezTo>
                <a:cubicBezTo>
                  <a:pt x="14447" y="3637"/>
                  <a:pt x="14409" y="3767"/>
                  <a:pt x="14421" y="3887"/>
                </a:cubicBezTo>
                <a:cubicBezTo>
                  <a:pt x="14429" y="3964"/>
                  <a:pt x="14424" y="3998"/>
                  <a:pt x="14402" y="4015"/>
                </a:cubicBezTo>
                <a:cubicBezTo>
                  <a:pt x="14381" y="4031"/>
                  <a:pt x="14372" y="4085"/>
                  <a:pt x="14372" y="4212"/>
                </a:cubicBezTo>
                <a:cubicBezTo>
                  <a:pt x="14372" y="4321"/>
                  <a:pt x="14362" y="4404"/>
                  <a:pt x="14346" y="4431"/>
                </a:cubicBezTo>
                <a:cubicBezTo>
                  <a:pt x="14331" y="4456"/>
                  <a:pt x="14320" y="4490"/>
                  <a:pt x="14323" y="4506"/>
                </a:cubicBezTo>
                <a:cubicBezTo>
                  <a:pt x="14325" y="4523"/>
                  <a:pt x="14311" y="4561"/>
                  <a:pt x="14293" y="4589"/>
                </a:cubicBezTo>
                <a:cubicBezTo>
                  <a:pt x="14263" y="4633"/>
                  <a:pt x="14261" y="4652"/>
                  <a:pt x="14280" y="4724"/>
                </a:cubicBezTo>
                <a:cubicBezTo>
                  <a:pt x="14298" y="4790"/>
                  <a:pt x="14298" y="4839"/>
                  <a:pt x="14282" y="4942"/>
                </a:cubicBezTo>
                <a:cubicBezTo>
                  <a:pt x="14262" y="5062"/>
                  <a:pt x="14265" y="5093"/>
                  <a:pt x="14316" y="5291"/>
                </a:cubicBezTo>
                <a:cubicBezTo>
                  <a:pt x="14391" y="5579"/>
                  <a:pt x="14395" y="5907"/>
                  <a:pt x="14327" y="6155"/>
                </a:cubicBezTo>
                <a:cubicBezTo>
                  <a:pt x="14303" y="6246"/>
                  <a:pt x="14269" y="6370"/>
                  <a:pt x="14254" y="6433"/>
                </a:cubicBezTo>
                <a:cubicBezTo>
                  <a:pt x="14239" y="6496"/>
                  <a:pt x="14217" y="6558"/>
                  <a:pt x="14204" y="6568"/>
                </a:cubicBezTo>
                <a:cubicBezTo>
                  <a:pt x="14191" y="6578"/>
                  <a:pt x="14138" y="6620"/>
                  <a:pt x="14087" y="6661"/>
                </a:cubicBezTo>
                <a:lnTo>
                  <a:pt x="13994" y="6734"/>
                </a:lnTo>
                <a:lnTo>
                  <a:pt x="13937" y="6644"/>
                </a:lnTo>
                <a:cubicBezTo>
                  <a:pt x="13906" y="6595"/>
                  <a:pt x="13875" y="6508"/>
                  <a:pt x="13868" y="6449"/>
                </a:cubicBezTo>
                <a:cubicBezTo>
                  <a:pt x="13862" y="6390"/>
                  <a:pt x="13845" y="6323"/>
                  <a:pt x="13830" y="6298"/>
                </a:cubicBezTo>
                <a:cubicBezTo>
                  <a:pt x="13810" y="6265"/>
                  <a:pt x="13802" y="6172"/>
                  <a:pt x="13802" y="5956"/>
                </a:cubicBezTo>
                <a:cubicBezTo>
                  <a:pt x="13801" y="5793"/>
                  <a:pt x="13800" y="5544"/>
                  <a:pt x="13799" y="5403"/>
                </a:cubicBezTo>
                <a:cubicBezTo>
                  <a:pt x="13797" y="5214"/>
                  <a:pt x="13804" y="5121"/>
                  <a:pt x="13828" y="5049"/>
                </a:cubicBezTo>
                <a:cubicBezTo>
                  <a:pt x="13850" y="4984"/>
                  <a:pt x="13856" y="4921"/>
                  <a:pt x="13848" y="4854"/>
                </a:cubicBezTo>
                <a:cubicBezTo>
                  <a:pt x="13839" y="4783"/>
                  <a:pt x="13847" y="4726"/>
                  <a:pt x="13875" y="4650"/>
                </a:cubicBezTo>
                <a:cubicBezTo>
                  <a:pt x="13897" y="4592"/>
                  <a:pt x="13914" y="4490"/>
                  <a:pt x="13914" y="4423"/>
                </a:cubicBezTo>
                <a:cubicBezTo>
                  <a:pt x="13914" y="4355"/>
                  <a:pt x="13927" y="4268"/>
                  <a:pt x="13941" y="4229"/>
                </a:cubicBezTo>
                <a:cubicBezTo>
                  <a:pt x="13956" y="4190"/>
                  <a:pt x="13968" y="4137"/>
                  <a:pt x="13969" y="4110"/>
                </a:cubicBezTo>
                <a:cubicBezTo>
                  <a:pt x="13969" y="4083"/>
                  <a:pt x="13998" y="3989"/>
                  <a:pt x="14033" y="3903"/>
                </a:cubicBezTo>
                <a:cubicBezTo>
                  <a:pt x="14069" y="3818"/>
                  <a:pt x="14093" y="3739"/>
                  <a:pt x="14088" y="3730"/>
                </a:cubicBezTo>
                <a:cubicBezTo>
                  <a:pt x="14083" y="3720"/>
                  <a:pt x="14100" y="3673"/>
                  <a:pt x="14125" y="3626"/>
                </a:cubicBezTo>
                <a:cubicBezTo>
                  <a:pt x="14169" y="3543"/>
                  <a:pt x="14188" y="3407"/>
                  <a:pt x="14155" y="3407"/>
                </a:cubicBezTo>
                <a:cubicBezTo>
                  <a:pt x="14135" y="3407"/>
                  <a:pt x="13992" y="3694"/>
                  <a:pt x="13945" y="3827"/>
                </a:cubicBezTo>
                <a:cubicBezTo>
                  <a:pt x="13908" y="3932"/>
                  <a:pt x="13865" y="3933"/>
                  <a:pt x="13875" y="3828"/>
                </a:cubicBezTo>
                <a:cubicBezTo>
                  <a:pt x="13878" y="3793"/>
                  <a:pt x="13906" y="3685"/>
                  <a:pt x="13938" y="3589"/>
                </a:cubicBezTo>
                <a:cubicBezTo>
                  <a:pt x="13970" y="3494"/>
                  <a:pt x="14005" y="3386"/>
                  <a:pt x="14016" y="3349"/>
                </a:cubicBezTo>
                <a:cubicBezTo>
                  <a:pt x="14027" y="3312"/>
                  <a:pt x="14058" y="3279"/>
                  <a:pt x="14084" y="3277"/>
                </a:cubicBezTo>
                <a:cubicBezTo>
                  <a:pt x="14110" y="3274"/>
                  <a:pt x="14145" y="3251"/>
                  <a:pt x="14160" y="3225"/>
                </a:cubicBezTo>
                <a:cubicBezTo>
                  <a:pt x="14184" y="3185"/>
                  <a:pt x="14192" y="3194"/>
                  <a:pt x="14208" y="3280"/>
                </a:cubicBezTo>
                <a:cubicBezTo>
                  <a:pt x="14219" y="3336"/>
                  <a:pt x="14234" y="3366"/>
                  <a:pt x="14241" y="3348"/>
                </a:cubicBezTo>
                <a:cubicBezTo>
                  <a:pt x="14249" y="3330"/>
                  <a:pt x="14278" y="3253"/>
                  <a:pt x="14305" y="3178"/>
                </a:cubicBezTo>
                <a:cubicBezTo>
                  <a:pt x="14350" y="3056"/>
                  <a:pt x="14365" y="3040"/>
                  <a:pt x="14436" y="3040"/>
                </a:cubicBezTo>
                <a:cubicBezTo>
                  <a:pt x="14479" y="3040"/>
                  <a:pt x="14550" y="3015"/>
                  <a:pt x="14593" y="2985"/>
                </a:cubicBezTo>
                <a:cubicBezTo>
                  <a:pt x="14631" y="2958"/>
                  <a:pt x="14669" y="2943"/>
                  <a:pt x="14704" y="2938"/>
                </a:cubicBezTo>
                <a:close/>
                <a:moveTo>
                  <a:pt x="14657" y="3099"/>
                </a:moveTo>
                <a:cubicBezTo>
                  <a:pt x="14643" y="3105"/>
                  <a:pt x="14629" y="3116"/>
                  <a:pt x="14617" y="3132"/>
                </a:cubicBezTo>
                <a:cubicBezTo>
                  <a:pt x="14581" y="3178"/>
                  <a:pt x="14577" y="3203"/>
                  <a:pt x="14593" y="3262"/>
                </a:cubicBezTo>
                <a:cubicBezTo>
                  <a:pt x="14619" y="3359"/>
                  <a:pt x="14656" y="3353"/>
                  <a:pt x="14691" y="3244"/>
                </a:cubicBezTo>
                <a:cubicBezTo>
                  <a:pt x="14728" y="3133"/>
                  <a:pt x="14728" y="3128"/>
                  <a:pt x="14691" y="3099"/>
                </a:cubicBezTo>
                <a:cubicBezTo>
                  <a:pt x="14683" y="3093"/>
                  <a:pt x="14670" y="3093"/>
                  <a:pt x="14657" y="3099"/>
                </a:cubicBezTo>
                <a:close/>
                <a:moveTo>
                  <a:pt x="20865" y="4770"/>
                </a:moveTo>
                <a:cubicBezTo>
                  <a:pt x="20845" y="4772"/>
                  <a:pt x="20829" y="4805"/>
                  <a:pt x="20839" y="4838"/>
                </a:cubicBezTo>
                <a:cubicBezTo>
                  <a:pt x="20845" y="4857"/>
                  <a:pt x="20856" y="4873"/>
                  <a:pt x="20865" y="4873"/>
                </a:cubicBezTo>
                <a:cubicBezTo>
                  <a:pt x="20891" y="4873"/>
                  <a:pt x="20904" y="4806"/>
                  <a:pt x="20884" y="4780"/>
                </a:cubicBezTo>
                <a:cubicBezTo>
                  <a:pt x="20878" y="4773"/>
                  <a:pt x="20871" y="4770"/>
                  <a:pt x="20865" y="4770"/>
                </a:cubicBezTo>
                <a:close/>
                <a:moveTo>
                  <a:pt x="1808" y="13268"/>
                </a:moveTo>
                <a:cubicBezTo>
                  <a:pt x="1659" y="13272"/>
                  <a:pt x="1607" y="13286"/>
                  <a:pt x="1607" y="13321"/>
                </a:cubicBezTo>
                <a:cubicBezTo>
                  <a:pt x="1607" y="13347"/>
                  <a:pt x="1622" y="13384"/>
                  <a:pt x="1640" y="13405"/>
                </a:cubicBezTo>
                <a:cubicBezTo>
                  <a:pt x="1677" y="13448"/>
                  <a:pt x="1993" y="13421"/>
                  <a:pt x="2018" y="13372"/>
                </a:cubicBezTo>
                <a:cubicBezTo>
                  <a:pt x="2058" y="13292"/>
                  <a:pt x="2000" y="13263"/>
                  <a:pt x="1808" y="13268"/>
                </a:cubicBezTo>
                <a:close/>
                <a:moveTo>
                  <a:pt x="2325" y="13762"/>
                </a:moveTo>
                <a:cubicBezTo>
                  <a:pt x="2320" y="13765"/>
                  <a:pt x="2317" y="13769"/>
                  <a:pt x="2312" y="13776"/>
                </a:cubicBezTo>
                <a:cubicBezTo>
                  <a:pt x="2293" y="13808"/>
                  <a:pt x="2292" y="13832"/>
                  <a:pt x="2309" y="13887"/>
                </a:cubicBezTo>
                <a:cubicBezTo>
                  <a:pt x="2332" y="13960"/>
                  <a:pt x="2404" y="13983"/>
                  <a:pt x="2423" y="13924"/>
                </a:cubicBezTo>
                <a:cubicBezTo>
                  <a:pt x="2428" y="13905"/>
                  <a:pt x="2411" y="13856"/>
                  <a:pt x="2384" y="13814"/>
                </a:cubicBezTo>
                <a:cubicBezTo>
                  <a:pt x="2357" y="13771"/>
                  <a:pt x="2340" y="13755"/>
                  <a:pt x="2325" y="13762"/>
                </a:cubicBezTo>
                <a:close/>
                <a:moveTo>
                  <a:pt x="1939" y="13927"/>
                </a:moveTo>
                <a:cubicBezTo>
                  <a:pt x="1921" y="13920"/>
                  <a:pt x="1916" y="13959"/>
                  <a:pt x="1937" y="14011"/>
                </a:cubicBezTo>
                <a:cubicBezTo>
                  <a:pt x="1967" y="14084"/>
                  <a:pt x="1986" y="14082"/>
                  <a:pt x="2001" y="14004"/>
                </a:cubicBezTo>
                <a:cubicBezTo>
                  <a:pt x="2007" y="13969"/>
                  <a:pt x="2007" y="13952"/>
                  <a:pt x="2000" y="13966"/>
                </a:cubicBezTo>
                <a:cubicBezTo>
                  <a:pt x="1993" y="13981"/>
                  <a:pt x="1975" y="13974"/>
                  <a:pt x="1962" y="13951"/>
                </a:cubicBezTo>
                <a:cubicBezTo>
                  <a:pt x="1953" y="13937"/>
                  <a:pt x="1945" y="13930"/>
                  <a:pt x="1939" y="13927"/>
                </a:cubicBezTo>
                <a:close/>
                <a:moveTo>
                  <a:pt x="2277" y="14183"/>
                </a:moveTo>
                <a:cubicBezTo>
                  <a:pt x="2270" y="14196"/>
                  <a:pt x="2283" y="14260"/>
                  <a:pt x="2306" y="14322"/>
                </a:cubicBezTo>
                <a:cubicBezTo>
                  <a:pt x="2348" y="14435"/>
                  <a:pt x="2362" y="14452"/>
                  <a:pt x="2382" y="14412"/>
                </a:cubicBezTo>
                <a:cubicBezTo>
                  <a:pt x="2400" y="14377"/>
                  <a:pt x="2376" y="14287"/>
                  <a:pt x="2349" y="14287"/>
                </a:cubicBezTo>
                <a:cubicBezTo>
                  <a:pt x="2335" y="14287"/>
                  <a:pt x="2316" y="14259"/>
                  <a:pt x="2307" y="14224"/>
                </a:cubicBezTo>
                <a:cubicBezTo>
                  <a:pt x="2297" y="14189"/>
                  <a:pt x="2283" y="14169"/>
                  <a:pt x="2277" y="14183"/>
                </a:cubicBezTo>
                <a:close/>
              </a:path>
            </a:pathLst>
          </a:custGeom>
          <a:ln w="12700">
            <a:miter lim="400000"/>
          </a:ln>
          <a:effectLst/>
        </p:spPr>
      </p:pic>
    </p:spTree>
    <p:extLst>
      <p:ext uri="{BB962C8B-B14F-4D97-AF65-F5344CB8AC3E}">
        <p14:creationId xmlns:p14="http://schemas.microsoft.com/office/powerpoint/2010/main" val="3521953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28F34A7B-CF8F-0B4E-8F4D-994814FD07E2}"/>
              </a:ext>
            </a:extLst>
          </p:cNvPr>
          <p:cNvPicPr>
            <a:picLocks noChangeAspect="1"/>
          </p:cNvPicPr>
          <p:nvPr/>
        </p:nvPicPr>
        <p:blipFill>
          <a:blip r:embed="rId3">
            <a:extLst/>
          </a:blip>
          <a:stretch>
            <a:fillRect/>
          </a:stretch>
        </p:blipFill>
        <p:spPr>
          <a:xfrm>
            <a:off x="22049815" y="12929859"/>
            <a:ext cx="2001370" cy="480081"/>
          </a:xfrm>
          <a:prstGeom prst="rect">
            <a:avLst/>
          </a:prstGeom>
          <a:ln w="12700">
            <a:miter lim="400000"/>
          </a:ln>
        </p:spPr>
      </p:pic>
      <p:pic>
        <p:nvPicPr>
          <p:cNvPr id="9" name="Image" descr="Image">
            <a:extLst>
              <a:ext uri="{FF2B5EF4-FFF2-40B4-BE49-F238E27FC236}">
                <a16:creationId xmlns:a16="http://schemas.microsoft.com/office/drawing/2014/main" id="{9B578E06-B7E1-7446-BDE7-92BD119DE2EA}"/>
              </a:ext>
            </a:extLst>
          </p:cNvPr>
          <p:cNvPicPr>
            <a:picLocks noChangeAspect="1"/>
          </p:cNvPicPr>
          <p:nvPr/>
        </p:nvPicPr>
        <p:blipFill>
          <a:blip r:embed="rId3">
            <a:extLst/>
          </a:blip>
          <a:stretch>
            <a:fillRect/>
          </a:stretch>
        </p:blipFill>
        <p:spPr>
          <a:xfrm>
            <a:off x="22202215" y="13082259"/>
            <a:ext cx="2001370" cy="480081"/>
          </a:xfrm>
          <a:prstGeom prst="rect">
            <a:avLst/>
          </a:prstGeom>
          <a:ln w="12700">
            <a:miter lim="400000"/>
          </a:ln>
        </p:spPr>
      </p:pic>
      <p:pic>
        <p:nvPicPr>
          <p:cNvPr id="10" name="Image" descr="Image">
            <a:extLst>
              <a:ext uri="{FF2B5EF4-FFF2-40B4-BE49-F238E27FC236}">
                <a16:creationId xmlns:a16="http://schemas.microsoft.com/office/drawing/2014/main" id="{48055544-8BD5-FC42-A1CD-F4F1D33F9E5B}"/>
              </a:ext>
            </a:extLst>
          </p:cNvPr>
          <p:cNvPicPr>
            <a:picLocks noChangeAspect="1"/>
          </p:cNvPicPr>
          <p:nvPr/>
        </p:nvPicPr>
        <p:blipFill>
          <a:blip r:embed="rId3">
            <a:extLst/>
          </a:blip>
          <a:stretch>
            <a:fillRect/>
          </a:stretch>
        </p:blipFill>
        <p:spPr>
          <a:xfrm>
            <a:off x="22354615" y="13234659"/>
            <a:ext cx="2001370" cy="480081"/>
          </a:xfrm>
          <a:prstGeom prst="rect">
            <a:avLst/>
          </a:prstGeom>
          <a:ln w="12700">
            <a:miter lim="400000"/>
          </a:ln>
        </p:spPr>
      </p:pic>
      <p:pic>
        <p:nvPicPr>
          <p:cNvPr id="11" name="Image" descr="Image">
            <a:extLst>
              <a:ext uri="{FF2B5EF4-FFF2-40B4-BE49-F238E27FC236}">
                <a16:creationId xmlns:a16="http://schemas.microsoft.com/office/drawing/2014/main" id="{EA111642-8929-D949-A28F-D76EAE03865B}"/>
              </a:ext>
            </a:extLst>
          </p:cNvPr>
          <p:cNvPicPr>
            <a:picLocks noChangeAspect="1"/>
          </p:cNvPicPr>
          <p:nvPr/>
        </p:nvPicPr>
        <p:blipFill>
          <a:blip r:embed="rId3">
            <a:extLst/>
          </a:blip>
          <a:stretch>
            <a:fillRect/>
          </a:stretch>
        </p:blipFill>
        <p:spPr>
          <a:xfrm>
            <a:off x="22507015" y="13387059"/>
            <a:ext cx="2001370" cy="480081"/>
          </a:xfrm>
          <a:prstGeom prst="rect">
            <a:avLst/>
          </a:prstGeom>
          <a:ln w="12700">
            <a:miter lim="400000"/>
          </a:ln>
        </p:spPr>
      </p:pic>
      <p:pic>
        <p:nvPicPr>
          <p:cNvPr id="12" name="Image" descr="Image">
            <a:extLst>
              <a:ext uri="{FF2B5EF4-FFF2-40B4-BE49-F238E27FC236}">
                <a16:creationId xmlns:a16="http://schemas.microsoft.com/office/drawing/2014/main" id="{4C652E38-1DAC-244F-A7B5-ADA8A24574C9}"/>
              </a:ext>
            </a:extLst>
          </p:cNvPr>
          <p:cNvPicPr>
            <a:picLocks noChangeAspect="1"/>
          </p:cNvPicPr>
          <p:nvPr/>
        </p:nvPicPr>
        <p:blipFill>
          <a:blip r:embed="rId3">
            <a:extLst/>
          </a:blip>
          <a:stretch>
            <a:fillRect/>
          </a:stretch>
        </p:blipFill>
        <p:spPr>
          <a:xfrm>
            <a:off x="22659415" y="13539459"/>
            <a:ext cx="2001370" cy="480081"/>
          </a:xfrm>
          <a:prstGeom prst="rect">
            <a:avLst/>
          </a:prstGeom>
          <a:ln w="12700">
            <a:miter lim="400000"/>
          </a:ln>
        </p:spPr>
      </p:pic>
      <p:pic>
        <p:nvPicPr>
          <p:cNvPr id="30" name="Picture 29">
            <a:extLst>
              <a:ext uri="{FF2B5EF4-FFF2-40B4-BE49-F238E27FC236}">
                <a16:creationId xmlns:a16="http://schemas.microsoft.com/office/drawing/2014/main" id="{8E3861BD-9FA6-8C44-968C-EC156AAAEEB4}"/>
              </a:ext>
            </a:extLst>
          </p:cNvPr>
          <p:cNvPicPr>
            <a:picLocks noChangeAspect="1"/>
          </p:cNvPicPr>
          <p:nvPr/>
        </p:nvPicPr>
        <p:blipFill>
          <a:blip r:embed="rId4" cstate="email">
            <a:alphaModFix amt="20000"/>
            <a:extLst>
              <a:ext uri="{28A0092B-C50C-407E-A947-70E740481C1C}">
                <a14:useLocalDpi xmlns:a14="http://schemas.microsoft.com/office/drawing/2010/main"/>
              </a:ext>
            </a:extLst>
          </a:blip>
          <a:stretch>
            <a:fillRect/>
          </a:stretch>
        </p:blipFill>
        <p:spPr>
          <a:xfrm rot="2374730">
            <a:off x="9975770" y="-250706"/>
            <a:ext cx="3417498" cy="2183909"/>
          </a:xfrm>
          <a:prstGeom prst="rect">
            <a:avLst/>
          </a:prstGeom>
        </p:spPr>
      </p:pic>
      <p:sp>
        <p:nvSpPr>
          <p:cNvPr id="14" name="Rectangle 13">
            <a:extLst>
              <a:ext uri="{FF2B5EF4-FFF2-40B4-BE49-F238E27FC236}">
                <a16:creationId xmlns:a16="http://schemas.microsoft.com/office/drawing/2014/main" id="{06AE79FF-1A1C-3544-BC4A-FD00CFFA7D5B}"/>
              </a:ext>
            </a:extLst>
          </p:cNvPr>
          <p:cNvSpPr/>
          <p:nvPr/>
        </p:nvSpPr>
        <p:spPr>
          <a:xfrm>
            <a:off x="9521952" y="6022848"/>
            <a:ext cx="2572512" cy="731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iPadPro105-Portrait-Silver.png" descr="iPadPro105-Portrait-Silver.png">
            <a:extLst>
              <a:ext uri="{FF2B5EF4-FFF2-40B4-BE49-F238E27FC236}">
                <a16:creationId xmlns:a16="http://schemas.microsoft.com/office/drawing/2014/main" id="{5C5D9FC8-0B9B-7944-9F4A-CBBE31A4A3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96057" y="566058"/>
            <a:ext cx="9460846" cy="13673715"/>
          </a:xfrm>
          <a:prstGeom prst="rect">
            <a:avLst/>
          </a:prstGeom>
          <a:ln w="12700">
            <a:miter lim="400000"/>
          </a:ln>
        </p:spPr>
      </p:pic>
    </p:spTree>
    <p:extLst>
      <p:ext uri="{BB962C8B-B14F-4D97-AF65-F5344CB8AC3E}">
        <p14:creationId xmlns:p14="http://schemas.microsoft.com/office/powerpoint/2010/main" val="3017449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New2.png" descr="New2.png">
            <a:extLst>
              <a:ext uri="{FF2B5EF4-FFF2-40B4-BE49-F238E27FC236}">
                <a16:creationId xmlns:a16="http://schemas.microsoft.com/office/drawing/2014/main" id="{1CADFB0F-20EF-6F43-8F7D-37DEE550D395}"/>
              </a:ext>
            </a:extLst>
          </p:cNvPr>
          <p:cNvPicPr>
            <a:picLocks/>
          </p:cNvPicPr>
          <p:nvPr/>
        </p:nvPicPr>
        <p:blipFill>
          <a:blip r:embed="rId3" cstate="email">
            <a:extLst>
              <a:ext uri="{28A0092B-C50C-407E-A947-70E740481C1C}">
                <a14:useLocalDpi xmlns:a14="http://schemas.microsoft.com/office/drawing/2010/main"/>
              </a:ext>
            </a:extLst>
          </a:blip>
          <a:srcRect/>
          <a:stretch>
            <a:fillRect/>
          </a:stretch>
        </p:blipFill>
        <p:spPr>
          <a:xfrm>
            <a:off x="4531666" y="1894116"/>
            <a:ext cx="7576978" cy="4180114"/>
          </a:xfrm>
          <a:prstGeom prst="rect">
            <a:avLst/>
          </a:prstGeom>
          <a:ln w="12700">
            <a:miter lim="400000"/>
          </a:ln>
          <a:effectLst/>
        </p:spPr>
      </p:pic>
      <p:sp>
        <p:nvSpPr>
          <p:cNvPr id="177" name="Rectangle"/>
          <p:cNvSpPr/>
          <p:nvPr/>
        </p:nvSpPr>
        <p:spPr>
          <a:xfrm>
            <a:off x="558546" y="241300"/>
            <a:ext cx="3853291" cy="6618437"/>
          </a:xfrm>
          <a:prstGeom prst="rect">
            <a:avLst/>
          </a:prstGeom>
          <a:solidFill>
            <a:srgbClr val="A67C52"/>
          </a:solidFill>
          <a:ln w="12700">
            <a:miter lim="400000"/>
          </a:ln>
        </p:spPr>
        <p:txBody>
          <a:bodyPr lIns="0" tIns="0" rIns="0" bIns="0" anchor="ctr"/>
          <a:lstStyle/>
          <a:p>
            <a:pPr>
              <a:defRPr sz="3200">
                <a:solidFill>
                  <a:srgbClr val="FFFFFF"/>
                </a:solidFill>
              </a:defRPr>
            </a:pPr>
            <a:endParaRPr sz="1600"/>
          </a:p>
        </p:txBody>
      </p:sp>
      <p:sp>
        <p:nvSpPr>
          <p:cNvPr id="179" name="Rectangle"/>
          <p:cNvSpPr/>
          <p:nvPr/>
        </p:nvSpPr>
        <p:spPr>
          <a:xfrm>
            <a:off x="-1" y="-12700"/>
            <a:ext cx="4221339" cy="6883400"/>
          </a:xfrm>
          <a:prstGeom prst="rect">
            <a:avLst/>
          </a:prstGeom>
          <a:solidFill>
            <a:srgbClr val="007DC3"/>
          </a:solidFill>
          <a:ln w="12700">
            <a:miter lim="400000"/>
          </a:ln>
        </p:spPr>
        <p:txBody>
          <a:bodyPr lIns="0" tIns="0" rIns="0" bIns="0" anchor="ctr"/>
          <a:lstStyle/>
          <a:p>
            <a:pPr>
              <a:defRPr sz="3200">
                <a:solidFill>
                  <a:srgbClr val="FFFFFF"/>
                </a:solidFill>
              </a:defRPr>
            </a:pPr>
            <a:endParaRPr sz="1600"/>
          </a:p>
        </p:txBody>
      </p:sp>
      <p:sp>
        <p:nvSpPr>
          <p:cNvPr id="180" name="We save…"/>
          <p:cNvSpPr txBox="1"/>
          <p:nvPr/>
        </p:nvSpPr>
        <p:spPr>
          <a:xfrm>
            <a:off x="558546" y="1468239"/>
            <a:ext cx="3414572" cy="3952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a:lnSpc>
                <a:spcPct val="90000"/>
              </a:lnSpc>
              <a:defRPr sz="10000">
                <a:solidFill>
                  <a:srgbClr val="FFFFFF"/>
                </a:solidFill>
                <a:latin typeface="Bogle Black"/>
                <a:ea typeface="Bogle Black"/>
                <a:cs typeface="Bogle Black"/>
                <a:sym typeface="Bogle Black"/>
              </a:defRPr>
            </a:pPr>
            <a:r>
              <a:rPr lang="en-US" sz="3600" dirty="0">
                <a:latin typeface="Bogle" panose="020B0503020203060203" pitchFamily="34" charset="77"/>
              </a:rPr>
              <a:t>Online Grocery </a:t>
            </a:r>
            <a:r>
              <a:rPr lang="en-US" sz="3600" b="1" dirty="0">
                <a:solidFill>
                  <a:srgbClr val="FCBA30"/>
                </a:solidFill>
                <a:latin typeface="Bogle" panose="020B0503020203060203" pitchFamily="34" charset="77"/>
              </a:rPr>
              <a:t>2019</a:t>
            </a:r>
          </a:p>
          <a:p>
            <a:pPr algn="l">
              <a:lnSpc>
                <a:spcPct val="90000"/>
              </a:lnSpc>
              <a:defRPr sz="10000">
                <a:solidFill>
                  <a:srgbClr val="FFFFFF"/>
                </a:solidFill>
                <a:latin typeface="Bogle Black"/>
                <a:ea typeface="Bogle Black"/>
                <a:cs typeface="Bogle Black"/>
                <a:sym typeface="Bogle Black"/>
              </a:defRPr>
            </a:pPr>
            <a:endParaRPr lang="en-US" sz="2800" dirty="0"/>
          </a:p>
          <a:p>
            <a:pPr algn="l">
              <a:lnSpc>
                <a:spcPct val="90000"/>
              </a:lnSpc>
              <a:defRPr sz="10000">
                <a:solidFill>
                  <a:srgbClr val="FFFFFF"/>
                </a:solidFill>
                <a:latin typeface="Bogle Black"/>
                <a:ea typeface="Bogle Black"/>
                <a:cs typeface="Bogle Black"/>
                <a:sym typeface="Bogle Black"/>
              </a:defRPr>
            </a:pPr>
            <a:r>
              <a:rPr lang="en-US" sz="6000" dirty="0"/>
              <a:t>740</a:t>
            </a:r>
          </a:p>
          <a:p>
            <a:pPr algn="l">
              <a:lnSpc>
                <a:spcPct val="90000"/>
              </a:lnSpc>
              <a:defRPr sz="10000">
                <a:solidFill>
                  <a:srgbClr val="FFFFFF"/>
                </a:solidFill>
                <a:latin typeface="Bogle Black"/>
                <a:ea typeface="Bogle Black"/>
                <a:cs typeface="Bogle Black"/>
                <a:sym typeface="Bogle Black"/>
              </a:defRPr>
            </a:pPr>
            <a:r>
              <a:rPr lang="en-US" sz="6000" dirty="0"/>
              <a:t>3190</a:t>
            </a:r>
          </a:p>
          <a:p>
            <a:pPr algn="l">
              <a:lnSpc>
                <a:spcPct val="90000"/>
              </a:lnSpc>
              <a:defRPr sz="10000">
                <a:solidFill>
                  <a:srgbClr val="FFFFFF"/>
                </a:solidFill>
                <a:latin typeface="Bogle Black"/>
                <a:ea typeface="Bogle Black"/>
                <a:cs typeface="Bogle Black"/>
                <a:sym typeface="Bogle Black"/>
              </a:defRPr>
            </a:pPr>
            <a:r>
              <a:rPr lang="en-US" sz="6000" dirty="0"/>
              <a:t>78%</a:t>
            </a:r>
            <a:endParaRPr sz="6000" dirty="0"/>
          </a:p>
        </p:txBody>
      </p:sp>
      <p:pic>
        <p:nvPicPr>
          <p:cNvPr id="186" name="Image" descr="Imag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2066" y="5491463"/>
            <a:ext cx="2737203" cy="2733074"/>
          </a:xfrm>
          <a:prstGeom prst="rect">
            <a:avLst/>
          </a:prstGeom>
          <a:ln w="12700">
            <a:miter lim="400000"/>
          </a:ln>
        </p:spPr>
      </p:pic>
    </p:spTree>
    <p:extLst>
      <p:ext uri="{BB962C8B-B14F-4D97-AF65-F5344CB8AC3E}">
        <p14:creationId xmlns:p14="http://schemas.microsoft.com/office/powerpoint/2010/main" val="116173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p:cNvSpPr/>
          <p:nvPr/>
        </p:nvSpPr>
        <p:spPr>
          <a:xfrm>
            <a:off x="558546" y="241300"/>
            <a:ext cx="3853291" cy="6618437"/>
          </a:xfrm>
          <a:prstGeom prst="rect">
            <a:avLst/>
          </a:prstGeom>
          <a:solidFill>
            <a:srgbClr val="A67C52"/>
          </a:solidFill>
          <a:ln w="12700">
            <a:miter lim="400000"/>
          </a:ln>
        </p:spPr>
        <p:txBody>
          <a:bodyPr lIns="0" tIns="0" rIns="0" bIns="0" anchor="ctr"/>
          <a:lstStyle/>
          <a:p>
            <a:pPr>
              <a:defRPr sz="3200">
                <a:solidFill>
                  <a:srgbClr val="FFFFFF"/>
                </a:solidFill>
              </a:defRPr>
            </a:pPr>
            <a:endParaRPr sz="1600"/>
          </a:p>
        </p:txBody>
      </p:sp>
      <p:sp>
        <p:nvSpPr>
          <p:cNvPr id="179" name="Rectangle"/>
          <p:cNvSpPr/>
          <p:nvPr/>
        </p:nvSpPr>
        <p:spPr>
          <a:xfrm>
            <a:off x="-1" y="-12700"/>
            <a:ext cx="4221339" cy="6883400"/>
          </a:xfrm>
          <a:prstGeom prst="rect">
            <a:avLst/>
          </a:prstGeom>
          <a:solidFill>
            <a:srgbClr val="FCBA30"/>
          </a:solidFill>
          <a:ln w="12700">
            <a:miter lim="400000"/>
          </a:ln>
        </p:spPr>
        <p:txBody>
          <a:bodyPr lIns="0" tIns="0" rIns="0" bIns="0" anchor="ctr"/>
          <a:lstStyle/>
          <a:p>
            <a:pPr>
              <a:defRPr sz="3200">
                <a:solidFill>
                  <a:srgbClr val="FFFFFF"/>
                </a:solidFill>
              </a:defRPr>
            </a:pPr>
            <a:endParaRPr sz="1600"/>
          </a:p>
        </p:txBody>
      </p:sp>
      <p:sp>
        <p:nvSpPr>
          <p:cNvPr id="180" name="We save…"/>
          <p:cNvSpPr txBox="1"/>
          <p:nvPr/>
        </p:nvSpPr>
        <p:spPr>
          <a:xfrm>
            <a:off x="558546" y="1468239"/>
            <a:ext cx="3414572" cy="3952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a:lnSpc>
                <a:spcPct val="90000"/>
              </a:lnSpc>
              <a:defRPr sz="10000">
                <a:solidFill>
                  <a:srgbClr val="FFFFFF"/>
                </a:solidFill>
                <a:latin typeface="Bogle Black"/>
                <a:ea typeface="Bogle Black"/>
                <a:cs typeface="Bogle Black"/>
                <a:sym typeface="Bogle Black"/>
              </a:defRPr>
            </a:pPr>
            <a:r>
              <a:rPr lang="en-US" sz="3600" dirty="0">
                <a:latin typeface="Bogle" panose="020B0503020203060203" pitchFamily="34" charset="77"/>
              </a:rPr>
              <a:t>Online Grocery Delivery </a:t>
            </a:r>
            <a:r>
              <a:rPr lang="en-US" sz="3600" b="1" dirty="0">
                <a:solidFill>
                  <a:srgbClr val="007DC3"/>
                </a:solidFill>
                <a:latin typeface="Bogle" panose="020B0503020203060203" pitchFamily="34" charset="77"/>
              </a:rPr>
              <a:t>2018</a:t>
            </a:r>
          </a:p>
          <a:p>
            <a:pPr algn="l">
              <a:lnSpc>
                <a:spcPct val="90000"/>
              </a:lnSpc>
              <a:defRPr sz="10000">
                <a:solidFill>
                  <a:srgbClr val="FFFFFF"/>
                </a:solidFill>
                <a:latin typeface="Bogle Black"/>
                <a:ea typeface="Bogle Black"/>
                <a:cs typeface="Bogle Black"/>
                <a:sym typeface="Bogle Black"/>
              </a:defRPr>
            </a:pPr>
            <a:endParaRPr lang="en-US" sz="2800" dirty="0"/>
          </a:p>
          <a:p>
            <a:pPr algn="l">
              <a:lnSpc>
                <a:spcPct val="90000"/>
              </a:lnSpc>
              <a:defRPr sz="10000">
                <a:solidFill>
                  <a:srgbClr val="FFFFFF"/>
                </a:solidFill>
                <a:latin typeface="Bogle Black"/>
                <a:ea typeface="Bogle Black"/>
                <a:cs typeface="Bogle Black"/>
                <a:sym typeface="Bogle Black"/>
              </a:defRPr>
            </a:pPr>
            <a:r>
              <a:rPr lang="en-US" sz="6000" dirty="0"/>
              <a:t>113</a:t>
            </a:r>
          </a:p>
          <a:p>
            <a:pPr algn="l">
              <a:lnSpc>
                <a:spcPct val="90000"/>
              </a:lnSpc>
              <a:defRPr sz="10000">
                <a:solidFill>
                  <a:srgbClr val="FFFFFF"/>
                </a:solidFill>
                <a:latin typeface="Bogle Black"/>
                <a:ea typeface="Bogle Black"/>
                <a:cs typeface="Bogle Black"/>
                <a:sym typeface="Bogle Black"/>
              </a:defRPr>
            </a:pPr>
            <a:r>
              <a:rPr lang="en-US" sz="6000" dirty="0"/>
              <a:t>779</a:t>
            </a:r>
          </a:p>
          <a:p>
            <a:pPr algn="l">
              <a:lnSpc>
                <a:spcPct val="90000"/>
              </a:lnSpc>
              <a:defRPr sz="10000">
                <a:solidFill>
                  <a:srgbClr val="FFFFFF"/>
                </a:solidFill>
                <a:latin typeface="Bogle Black"/>
                <a:ea typeface="Bogle Black"/>
                <a:cs typeface="Bogle Black"/>
                <a:sym typeface="Bogle Black"/>
              </a:defRPr>
            </a:pPr>
            <a:r>
              <a:rPr lang="en-US" sz="6000" dirty="0"/>
              <a:t>36%</a:t>
            </a:r>
            <a:endParaRPr sz="6000" dirty="0"/>
          </a:p>
        </p:txBody>
      </p:sp>
      <p:pic>
        <p:nvPicPr>
          <p:cNvPr id="9" name="New3.png" descr="New3.png">
            <a:extLst>
              <a:ext uri="{FF2B5EF4-FFF2-40B4-BE49-F238E27FC236}">
                <a16:creationId xmlns:a16="http://schemas.microsoft.com/office/drawing/2014/main" id="{A957B276-2595-9D4E-A8C2-D1DF6031C942}"/>
              </a:ext>
            </a:extLst>
          </p:cNvPr>
          <p:cNvPicPr>
            <a:picLocks/>
          </p:cNvPicPr>
          <p:nvPr/>
        </p:nvPicPr>
        <p:blipFill rotWithShape="1">
          <a:blip r:embed="rId3" cstate="email">
            <a:extLst>
              <a:ext uri="{28A0092B-C50C-407E-A947-70E740481C1C}">
                <a14:useLocalDpi xmlns:a14="http://schemas.microsoft.com/office/drawing/2010/main"/>
              </a:ext>
            </a:extLst>
          </a:blip>
          <a:srcRect r="-1050"/>
          <a:stretch/>
        </p:blipFill>
        <p:spPr>
          <a:xfrm>
            <a:off x="4536829" y="1571409"/>
            <a:ext cx="7638035" cy="4086077"/>
          </a:xfrm>
          <a:prstGeom prst="rect">
            <a:avLst/>
          </a:prstGeom>
          <a:ln w="12700">
            <a:miter lim="400000"/>
          </a:ln>
          <a:effectLst/>
        </p:spPr>
      </p:pic>
      <p:pic>
        <p:nvPicPr>
          <p:cNvPr id="12" name="Image" descr="Image">
            <a:extLst>
              <a:ext uri="{FF2B5EF4-FFF2-40B4-BE49-F238E27FC236}">
                <a16:creationId xmlns:a16="http://schemas.microsoft.com/office/drawing/2014/main" id="{79443ABA-F3D8-9148-B44D-AD318E9E1474}"/>
              </a:ext>
            </a:extLst>
          </p:cNvPr>
          <p:cNvPicPr>
            <a:picLocks noChangeAspect="1"/>
          </p:cNvPicPr>
          <p:nvPr/>
        </p:nvPicPr>
        <p:blipFill>
          <a:blip r:embed="rId4">
            <a:extLst/>
          </a:blip>
          <a:stretch>
            <a:fillRect/>
          </a:stretch>
        </p:blipFill>
        <p:spPr>
          <a:xfrm>
            <a:off x="2417804" y="10967084"/>
            <a:ext cx="5582454" cy="5574032"/>
          </a:xfrm>
          <a:prstGeom prst="rect">
            <a:avLst/>
          </a:prstGeom>
          <a:ln w="12700">
            <a:miter lim="400000"/>
          </a:ln>
        </p:spPr>
      </p:pic>
      <p:pic>
        <p:nvPicPr>
          <p:cNvPr id="13" name="Image" descr="Image">
            <a:extLst>
              <a:ext uri="{FF2B5EF4-FFF2-40B4-BE49-F238E27FC236}">
                <a16:creationId xmlns:a16="http://schemas.microsoft.com/office/drawing/2014/main" id="{1FA1D80A-5A88-004F-8D2D-39914A8DF3A1}"/>
              </a:ext>
            </a:extLst>
          </p:cNvPr>
          <p:cNvPicPr>
            <a:picLocks noChangeAspect="1"/>
          </p:cNvPicPr>
          <p:nvPr/>
        </p:nvPicPr>
        <p:blipFill>
          <a:blip r:embed="rId4">
            <a:extLst/>
          </a:blip>
          <a:stretch>
            <a:fillRect/>
          </a:stretch>
        </p:blipFill>
        <p:spPr>
          <a:xfrm>
            <a:off x="2570204" y="11119484"/>
            <a:ext cx="5582454" cy="5574032"/>
          </a:xfrm>
          <a:prstGeom prst="rect">
            <a:avLst/>
          </a:prstGeom>
          <a:ln w="12700">
            <a:miter lim="400000"/>
          </a:ln>
        </p:spPr>
      </p:pic>
      <p:pic>
        <p:nvPicPr>
          <p:cNvPr id="15" name="Image" descr="Image">
            <a:extLst>
              <a:ext uri="{FF2B5EF4-FFF2-40B4-BE49-F238E27FC236}">
                <a16:creationId xmlns:a16="http://schemas.microsoft.com/office/drawing/2014/main" id="{5DF13130-E090-7246-940C-C48017C23264}"/>
              </a:ext>
            </a:extLst>
          </p:cNvPr>
          <p:cNvPicPr>
            <a:picLocks noChangeAspect="1"/>
          </p:cNvPicPr>
          <p:nvPr/>
        </p:nvPicPr>
        <p:blipFill>
          <a:blip r:embed="rId4">
            <a:extLst/>
          </a:blip>
          <a:stretch>
            <a:fillRect/>
          </a:stretch>
        </p:blipFill>
        <p:spPr>
          <a:xfrm>
            <a:off x="2722604" y="11271884"/>
            <a:ext cx="5582454" cy="5574032"/>
          </a:xfrm>
          <a:prstGeom prst="rect">
            <a:avLst/>
          </a:prstGeom>
          <a:ln w="12700">
            <a:miter lim="400000"/>
          </a:ln>
        </p:spPr>
      </p:pic>
      <p:pic>
        <p:nvPicPr>
          <p:cNvPr id="16" name="Image" descr="Image">
            <a:extLst>
              <a:ext uri="{FF2B5EF4-FFF2-40B4-BE49-F238E27FC236}">
                <a16:creationId xmlns:a16="http://schemas.microsoft.com/office/drawing/2014/main" id="{B90C68C2-8BF5-3342-B25E-2B581DA918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5054" y="5488470"/>
            <a:ext cx="2791227" cy="2787016"/>
          </a:xfrm>
          <a:prstGeom prst="rect">
            <a:avLst/>
          </a:prstGeom>
          <a:ln w="12700">
            <a:miter lim="400000"/>
          </a:ln>
        </p:spPr>
      </p:pic>
    </p:spTree>
    <p:extLst>
      <p:ext uri="{BB962C8B-B14F-4D97-AF65-F5344CB8AC3E}">
        <p14:creationId xmlns:p14="http://schemas.microsoft.com/office/powerpoint/2010/main" val="28135013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Walmart Corporate Theme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nline Grocery - Seamless Subs Foundations" id="{73C0A3F5-93B4-4770-89C8-E62F2BC08090}" vid="{0DC8D143-714A-4BFC-A8CF-0C8059B6D9B4}"/>
    </a:ext>
  </a:extLst>
</a:theme>
</file>

<file path=ppt/theme/theme2.xml><?xml version="1.0" encoding="utf-8"?>
<a:theme xmlns:a="http://schemas.openxmlformats.org/drawingml/2006/main" name="4_Walmart PPT Template NEW">
  <a:themeElements>
    <a:clrScheme name="">
      <a:dk1>
        <a:srgbClr val="000000"/>
      </a:dk1>
      <a:lt1>
        <a:srgbClr val="FFFFFF"/>
      </a:lt1>
      <a:dk2>
        <a:srgbClr val="F47B20"/>
      </a:dk2>
      <a:lt2>
        <a:srgbClr val="7AC142"/>
      </a:lt2>
      <a:accent1>
        <a:srgbClr val="2B7FC3"/>
      </a:accent1>
      <a:accent2>
        <a:srgbClr val="003B7E"/>
      </a:accent2>
      <a:accent3>
        <a:srgbClr val="FFFFFF"/>
      </a:accent3>
      <a:accent4>
        <a:srgbClr val="000000"/>
      </a:accent4>
      <a:accent5>
        <a:srgbClr val="ACC0DE"/>
      </a:accent5>
      <a:accent6>
        <a:srgbClr val="003572"/>
      </a:accent6>
      <a:hlink>
        <a:srgbClr val="6CADDF"/>
      </a:hlink>
      <a:folHlink>
        <a:srgbClr val="FDBB30"/>
      </a:folHlink>
    </a:clrScheme>
    <a:fontScheme name="Walmart PPT Template NE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87338" marR="0" indent="-287338" algn="l" defTabSz="914400" rtl="0" eaLnBrk="1" fontAlgn="base" latinLnBrk="0" hangingPunct="1">
          <a:lnSpc>
            <a:spcPct val="100000"/>
          </a:lnSpc>
          <a:spcBef>
            <a:spcPct val="0"/>
          </a:spcBef>
          <a:spcAft>
            <a:spcPct val="0"/>
          </a:spcAft>
          <a:buClr>
            <a:schemeClr val="folHlink"/>
          </a:buClr>
          <a:buSzPct val="120000"/>
          <a:buFont typeface="Times" pitchFamily="18" charset="0"/>
          <a:buChar char="•"/>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87338" marR="0" indent="-287338" algn="l" defTabSz="914400" rtl="0" eaLnBrk="1" fontAlgn="base" latinLnBrk="0" hangingPunct="1">
          <a:lnSpc>
            <a:spcPct val="100000"/>
          </a:lnSpc>
          <a:spcBef>
            <a:spcPct val="0"/>
          </a:spcBef>
          <a:spcAft>
            <a:spcPct val="0"/>
          </a:spcAft>
          <a:buClr>
            <a:schemeClr val="folHlink"/>
          </a:buClr>
          <a:buSzPct val="120000"/>
          <a:buFont typeface="Times" pitchFamily="18" charset="0"/>
          <a:buChar char="•"/>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Walmart PPT Template N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almart PPT Template NE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almart PPT Template NE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almart PPT Template NE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almart PPT Template NE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almart PPT Template NE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almart PPT Template NE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almart PPT Template NE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almart PPT Template NE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almart PPT Template NE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almart PPT Template NE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almart PPT Template NE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Walmart Corporate Theme 20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nline Grocery - Seamless Subs Foundations" id="{73C0A3F5-93B4-4770-89C8-E62F2BC08090}" vid="{0DC8D143-714A-4BFC-A8CF-0C8059B6D9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mt_pc">
  <a:themeElements>
    <a:clrScheme name="wmt_pc 13">
      <a:dk1>
        <a:srgbClr val="000000"/>
      </a:dk1>
      <a:lt1>
        <a:srgbClr val="FFFFFF"/>
      </a:lt1>
      <a:dk2>
        <a:srgbClr val="F47B20"/>
      </a:dk2>
      <a:lt2>
        <a:srgbClr val="7AC142"/>
      </a:lt2>
      <a:accent1>
        <a:srgbClr val="1A75CF"/>
      </a:accent1>
      <a:accent2>
        <a:srgbClr val="003896"/>
      </a:accent2>
      <a:accent3>
        <a:srgbClr val="FFFFFF"/>
      </a:accent3>
      <a:accent4>
        <a:srgbClr val="000000"/>
      </a:accent4>
      <a:accent5>
        <a:srgbClr val="ABBDE4"/>
      </a:accent5>
      <a:accent6>
        <a:srgbClr val="003287"/>
      </a:accent6>
      <a:hlink>
        <a:srgbClr val="6CADDF"/>
      </a:hlink>
      <a:folHlink>
        <a:srgbClr val="FDBB30"/>
      </a:folHlink>
    </a:clrScheme>
    <a:fontScheme name="Custom 6">
      <a:majorFont>
        <a:latin typeface="Bogle"/>
        <a:ea typeface=""/>
        <a:cs typeface=""/>
      </a:majorFont>
      <a:minorFont>
        <a:latin typeface="Bog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noFill/>
        </a:ln>
      </a:spPr>
      <a:bodyPr rtlCol="0" anchor="t"/>
      <a:lstStyle>
        <a:defPPr algn="l">
          <a:defRPr sz="1200" b="1" dirty="0">
            <a:solidFill>
              <a:schemeClr val="tx1">
                <a:lumMod val="50000"/>
                <a:lumOff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ctr">
          <a:defRPr sz="700" dirty="0" smtClean="0">
            <a:latin typeface="Bogle" panose="020B0503020203060203" pitchFamily="34" charset="0"/>
          </a:defRPr>
        </a:defPPr>
      </a:lstStyle>
    </a:txDef>
  </a:objectDefaults>
  <a:extraClrSchemeLst>
    <a:extraClrScheme>
      <a:clrScheme name="wmt_p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wmt_pc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wmt_pc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wmt_pc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wmt_pc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wmt_pc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wmt_pc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wmt_pc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wmt_pc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wmt_pc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wmt_pc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wmt_pc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wmt_pc 13">
        <a:dk1>
          <a:srgbClr val="000000"/>
        </a:dk1>
        <a:lt1>
          <a:srgbClr val="FFFFFF"/>
        </a:lt1>
        <a:dk2>
          <a:srgbClr val="F47B20"/>
        </a:dk2>
        <a:lt2>
          <a:srgbClr val="7AC142"/>
        </a:lt2>
        <a:accent1>
          <a:srgbClr val="1A75CF"/>
        </a:accent1>
        <a:accent2>
          <a:srgbClr val="003896"/>
        </a:accent2>
        <a:accent3>
          <a:srgbClr val="FFFFFF"/>
        </a:accent3>
        <a:accent4>
          <a:srgbClr val="000000"/>
        </a:accent4>
        <a:accent5>
          <a:srgbClr val="ABBDE4"/>
        </a:accent5>
        <a:accent6>
          <a:srgbClr val="003287"/>
        </a:accent6>
        <a:hlink>
          <a:srgbClr val="6CADDF"/>
        </a:hlink>
        <a:folHlink>
          <a:srgbClr val="FDBB3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2105</TotalTime>
  <Words>2451</Words>
  <Application>Microsoft Macintosh PowerPoint</Application>
  <PresentationFormat>Widescreen</PresentationFormat>
  <Paragraphs>550</Paragraphs>
  <Slides>46</Slides>
  <Notes>16</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46</vt:i4>
      </vt:variant>
    </vt:vector>
  </HeadingPairs>
  <TitlesOfParts>
    <vt:vector size="64" baseType="lpstr">
      <vt:lpstr>Arial</vt:lpstr>
      <vt:lpstr>Arial Bold</vt:lpstr>
      <vt:lpstr>Bogle</vt:lpstr>
      <vt:lpstr>Bogle Black</vt:lpstr>
      <vt:lpstr>Bogle Bold</vt:lpstr>
      <vt:lpstr>Calibri</vt:lpstr>
      <vt:lpstr>Calibri Light</vt:lpstr>
      <vt:lpstr>Century Gothic</vt:lpstr>
      <vt:lpstr>Eras Medium ITC</vt:lpstr>
      <vt:lpstr>Lato Light</vt:lpstr>
      <vt:lpstr>Segoe UI</vt:lpstr>
      <vt:lpstr>Times</vt:lpstr>
      <vt:lpstr>2_Walmart Corporate Theme 2015</vt:lpstr>
      <vt:lpstr>4_Walmart PPT Template NEW</vt:lpstr>
      <vt:lpstr>3_Walmart Corporate Theme 2015</vt:lpstr>
      <vt:lpstr>Office Theme</vt:lpstr>
      <vt:lpstr>wmt_pc</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Behavior Shaping – Growing pains</vt:lpstr>
      <vt:lpstr>Behavior Shaping - Intro to Snowball Problem</vt:lpstr>
      <vt:lpstr>Behavior Shaping - Research Work Already done</vt:lpstr>
      <vt:lpstr>Behavior Shaping - Output of the Study</vt:lpstr>
      <vt:lpstr>Behavior Shaping - Solutions already in flight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customer satisfaction and operational metrics impacting delivery NPS</vt:lpstr>
      <vt:lpstr>OG Delivery Partner Experience – February FY20</vt:lpstr>
      <vt:lpstr>Basket Building - Initiative: Restock capabilities</vt:lpstr>
      <vt:lpstr>Basket Building - Initiative: Complementary recommendations</vt:lpstr>
      <vt:lpstr>Basket Building - Initiative: Impulse buys </vt:lpstr>
      <vt:lpstr>Basket Building - Initiative: Showcase rollbacks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Derrick Lagomarsino</dc:creator>
  <cp:lastModifiedBy>Derrick Lagomarsino</cp:lastModifiedBy>
  <cp:revision>35</cp:revision>
  <dcterms:created xsi:type="dcterms:W3CDTF">2019-03-25T20:20:47Z</dcterms:created>
  <dcterms:modified xsi:type="dcterms:W3CDTF">2019-03-27T07:26:41Z</dcterms:modified>
</cp:coreProperties>
</file>